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41" r:id="rId10"/>
    <p:sldId id="334" r:id="rId11"/>
    <p:sldId id="343" r:id="rId12"/>
    <p:sldId id="342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15" d="100"/>
          <a:sy n="115" d="100"/>
        </p:scale>
        <p:origin x="10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772400" y="6553200"/>
            <a:ext cx="8382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May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May </a:t>
            </a:r>
            <a:r>
              <a:rPr lang="en-US" dirty="0"/>
              <a:t>9</a:t>
            </a:r>
            <a:r>
              <a:rPr lang="en-US" dirty="0" smtClean="0"/>
              <a:t>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28748"/>
            <a:ext cx="8949560" cy="5569549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Off-Cycle </a:t>
            </a:r>
            <a:r>
              <a:rPr lang="en-US" sz="1800" dirty="0"/>
              <a:t>Release – </a:t>
            </a:r>
            <a:r>
              <a:rPr lang="en-US" sz="1800" dirty="0" smtClean="0"/>
              <a:t>5/6/2019 – 5/7/2019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NPRR833 </a:t>
            </a:r>
            <a:r>
              <a:rPr lang="en-US" sz="1400" dirty="0" smtClean="0"/>
              <a:t>(c) </a:t>
            </a:r>
            <a:r>
              <a:rPr lang="en-US" sz="1400" dirty="0"/>
              <a:t>– Modify PTP Obligation Bid Clearing Change </a:t>
            </a:r>
            <a:r>
              <a:rPr lang="en-US" sz="1200" dirty="0" smtClean="0"/>
              <a:t>(CRR component)</a:t>
            </a:r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NPRR749 </a:t>
            </a:r>
            <a:r>
              <a:rPr lang="en-US" sz="1400" dirty="0" smtClean="0"/>
              <a:t>– </a:t>
            </a:r>
            <a:r>
              <a:rPr lang="en-US" sz="1400" dirty="0"/>
              <a:t>Option Cost for Outstanding </a:t>
            </a:r>
            <a:r>
              <a:rPr lang="en-US" sz="1400" dirty="0" smtClean="0"/>
              <a:t>CRRs</a:t>
            </a:r>
          </a:p>
          <a:p>
            <a:pPr lvl="1">
              <a:tabLst>
                <a:tab pos="7199313" algn="l"/>
              </a:tabLst>
            </a:pPr>
            <a:endParaRPr lang="en-US" sz="3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May Release </a:t>
            </a:r>
            <a:r>
              <a:rPr lang="en-US" sz="1800" dirty="0"/>
              <a:t>–</a:t>
            </a:r>
            <a:r>
              <a:rPr lang="en-US" sz="1800" dirty="0" smtClean="0"/>
              <a:t> R3 – 5/28/2019 </a:t>
            </a:r>
            <a:r>
              <a:rPr lang="en-US" sz="1800" dirty="0"/>
              <a:t>– </a:t>
            </a:r>
            <a:r>
              <a:rPr lang="en-US" sz="1800" dirty="0" smtClean="0"/>
              <a:t>5/30/2019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NPRR889 </a:t>
            </a:r>
            <a:r>
              <a:rPr lang="en-US" sz="1400" dirty="0"/>
              <a:t>– RTF-1 Replace Non-Modeled Generator with Settlement Only Generator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NPRR901 </a:t>
            </a:r>
            <a:r>
              <a:rPr lang="en-US" sz="1400" dirty="0"/>
              <a:t>– Switchable Generation Resource Status Code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NPRR910 </a:t>
            </a:r>
            <a:r>
              <a:rPr lang="en-US" sz="1400" dirty="0"/>
              <a:t>– Clarify Treatment of RUC Resource that has a </a:t>
            </a:r>
            <a:r>
              <a:rPr lang="en-US" sz="1400" dirty="0" smtClean="0"/>
              <a:t>DAM </a:t>
            </a:r>
            <a:r>
              <a:rPr lang="en-US" sz="1400" dirty="0"/>
              <a:t>Three-Part Supply Award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NPRR912 – </a:t>
            </a:r>
            <a:r>
              <a:rPr lang="en-US" sz="1400" dirty="0"/>
              <a:t>Settlement of Switchable </a:t>
            </a:r>
            <a:r>
              <a:rPr lang="en-US" sz="1400" dirty="0" smtClean="0"/>
              <a:t>Gen </a:t>
            </a:r>
            <a:r>
              <a:rPr lang="en-US" sz="1400" dirty="0"/>
              <a:t>Resources (SWGRs) Instructed to Switch to ERCOT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NPRR916 – </a:t>
            </a:r>
            <a:r>
              <a:rPr lang="en-US" sz="1400" dirty="0"/>
              <a:t>Mitigated Offer Floor </a:t>
            </a:r>
            <a:r>
              <a:rPr lang="en-US" sz="1400" dirty="0" smtClean="0"/>
              <a:t>Revisions (-$20 floor)</a:t>
            </a:r>
            <a:endParaRPr lang="en-US" sz="14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NOGRR174 </a:t>
            </a:r>
            <a:r>
              <a:rPr lang="en-US" sz="1400" dirty="0"/>
              <a:t>– AVR and PSS Testing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OBDRR010 </a:t>
            </a:r>
            <a:r>
              <a:rPr lang="en-US" sz="1400" dirty="0"/>
              <a:t>– </a:t>
            </a:r>
            <a:r>
              <a:rPr lang="en-US" sz="1200" dirty="0" smtClean="0"/>
              <a:t>Related </a:t>
            </a:r>
            <a:r>
              <a:rPr lang="en-US" sz="1200" dirty="0"/>
              <a:t>to NPRR910, Clarify Treatment of RUC Resource that has a </a:t>
            </a:r>
            <a:r>
              <a:rPr lang="en-US" sz="1200" dirty="0" smtClean="0"/>
              <a:t>DAM </a:t>
            </a:r>
            <a:r>
              <a:rPr lang="en-US" sz="1200" dirty="0"/>
              <a:t>Three-Part Supply Award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RMGRR155 </a:t>
            </a:r>
            <a:r>
              <a:rPr lang="en-US" sz="1400" dirty="0"/>
              <a:t>– </a:t>
            </a:r>
            <a:r>
              <a:rPr lang="en-US" sz="1200" dirty="0"/>
              <a:t>Related to NPRR889, RTF-1 Replace Non-Modeled </a:t>
            </a:r>
            <a:r>
              <a:rPr lang="en-US" sz="1200" dirty="0" smtClean="0"/>
              <a:t>Generator </a:t>
            </a:r>
            <a:r>
              <a:rPr lang="en-US" sz="1200" dirty="0"/>
              <a:t>with Settlement Only </a:t>
            </a:r>
            <a:r>
              <a:rPr lang="en-US" sz="1200" dirty="0" smtClean="0"/>
              <a:t>Generator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RRGRR018 – </a:t>
            </a:r>
            <a:r>
              <a:rPr lang="en-US" sz="1200" dirty="0"/>
              <a:t>Related to NPRR889, RTF-1 Replace Non-Modeled Generator with Settlement Only Generator</a:t>
            </a:r>
            <a:endParaRPr lang="en-US" sz="12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RRGRR019 – </a:t>
            </a:r>
            <a:r>
              <a:rPr lang="en-US" sz="1400" dirty="0"/>
              <a:t>Related to NPRR901, Switchable Generation Resource Status Code</a:t>
            </a:r>
          </a:p>
          <a:p>
            <a:pPr lvl="1">
              <a:tabLst>
                <a:tab pos="7199313" algn="l"/>
              </a:tabLst>
            </a:pPr>
            <a:endParaRPr lang="en-US" sz="3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Off-Cycle </a:t>
            </a:r>
            <a:r>
              <a:rPr lang="en-US" sz="1800" dirty="0" smtClean="0"/>
              <a:t>Release – CMM Release 1b – 6/1/2019 and 6/15/2019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NPRR519 </a:t>
            </a:r>
            <a:r>
              <a:rPr lang="en-US" sz="1400" dirty="0"/>
              <a:t>– Exemption of ERS-Only QSEs from Collateral and Capitalization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NPRR620 </a:t>
            </a:r>
            <a:r>
              <a:rPr lang="en-US" sz="1400" dirty="0"/>
              <a:t>– Collateral Requirements for Counter-Parties with No Load or Generation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NPRR741 </a:t>
            </a:r>
            <a:r>
              <a:rPr lang="en-US" sz="1400" dirty="0"/>
              <a:t>– Clarifications to TPE and EAL Credit Exposure Calculations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NPRR755 </a:t>
            </a:r>
            <a:r>
              <a:rPr lang="en-US" sz="1400" dirty="0"/>
              <a:t>– Data Agent-Only QSE </a:t>
            </a:r>
            <a:r>
              <a:rPr lang="en-US" sz="1400" dirty="0" smtClean="0"/>
              <a:t>Registration  </a:t>
            </a:r>
            <a:r>
              <a:rPr lang="en-US" sz="1400" dirty="0" smtClean="0">
                <a:solidFill>
                  <a:srgbClr val="FF0000"/>
                </a:solidFill>
              </a:rPr>
              <a:t>(6/15/2019 go-live)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NOGRR154 – </a:t>
            </a:r>
            <a:r>
              <a:rPr lang="en-US" sz="1100" dirty="0" smtClean="0"/>
              <a:t>Alignment w/NPRR755 </a:t>
            </a:r>
            <a:r>
              <a:rPr lang="en-US" sz="1100" dirty="0"/>
              <a:t>and </a:t>
            </a:r>
            <a:r>
              <a:rPr lang="en-US" sz="1100" dirty="0" smtClean="0"/>
              <a:t>Req. </a:t>
            </a:r>
            <a:r>
              <a:rPr lang="en-US" sz="1100" dirty="0"/>
              <a:t>for ERCOT WAN Installation and Exchange of Resource-Specific XML Data</a:t>
            </a:r>
            <a:endParaRPr lang="en-US" sz="11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8309029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RRGRR018/019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467706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SCR781(a) – View / Edit capability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3798" y="1351714"/>
            <a:ext cx="3705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4809" y="4295139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8468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2015360"/>
            <a:ext cx="37054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5651086" y="1346980"/>
            <a:ext cx="3705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970753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981516"/>
                <a:gridCol w="823889"/>
                <a:gridCol w="1415313"/>
                <a:gridCol w="5586644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NOGRR154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NPRR825(b), NPRR867, NPRR884, PGRR066, NPRR856,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</a:t>
            </a:r>
            <a:r>
              <a:rPr lang="en-US" sz="1200" dirty="0" smtClean="0">
                <a:solidFill>
                  <a:srgbClr val="FF0000"/>
                </a:solidFill>
              </a:rPr>
              <a:t>5/7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536" y="3272135"/>
            <a:ext cx="15244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Date TBD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4740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4/10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5774116" y="2133600"/>
            <a:ext cx="2057546" cy="1973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58176"/>
              </p:ext>
            </p:extLst>
          </p:nvPr>
        </p:nvGraphicFramePr>
        <p:xfrm>
          <a:off x="76200" y="885906"/>
          <a:ext cx="8991599" cy="31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Creation of ERCOT Contingency Reserve Service and Revisions to Responsive Reserve </a:t>
                      </a:r>
                      <a:r>
                        <a:rPr lang="en-US" sz="1100" i="1" dirty="0" smtClean="0">
                          <a:solidFill>
                            <a:schemeClr val="tx1"/>
                          </a:solidFill>
                        </a:rPr>
                        <a:t>(FFR portion)</a:t>
                      </a:r>
                      <a:endParaRPr lang="en-US" sz="11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TBD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STEC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NPRR895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Inclusion of Photo-Voltaic Generation Resources (PVGRs) in Real-Time Ancillary Service Imbalance Payment or Charge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OBDRR007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Revisions to the ORDC Methodology to Include Photo-Voltaic Generation Resources (PVGRs)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NPRR911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Improved Calculation of Real-Time LMPs at Logical Resource Nodes for On-Line Combined Cycle Generation Resources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NPRR920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 to Ramp Rate Calculation in Resource Limit Calculator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NPRR877 Phase 2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Actual Interval Data for IDR ESI IDs for Initial Settlement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 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325505"/>
              </p:ext>
            </p:extLst>
          </p:nvPr>
        </p:nvGraphicFramePr>
        <p:xfrm>
          <a:off x="152401" y="887766"/>
          <a:ext cx="8840750" cy="44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Candidates for 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Q3 2019 start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63752" y="6079980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63752" y="6352828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April actuals not yet available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May-December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7" y="84101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134858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$0.61M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$1.59M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$0.97M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$0.60M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$1.44M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$3.40M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3/31/2019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April actuals not yet available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No change from last month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164394"/>
              </p:ext>
            </p:extLst>
          </p:nvPr>
        </p:nvGraphicFramePr>
        <p:xfrm>
          <a:off x="228600" y="1215233"/>
          <a:ext cx="8686799" cy="4053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Nodal Pricing for Settlement Only Distribution Generators (SODGs) and Settlement Only Transmission Generators (SOTGs)</a:t>
                      </a:r>
                      <a:endParaRPr lang="en-US" sz="105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PTP Obligations with Links to an Option DAM Award Eligibility</a:t>
                      </a:r>
                      <a:endParaRPr lang="en-US" sz="105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input requested</a:t>
                      </a:r>
                    </a:p>
                  </a:txBody>
                  <a:tcPr anchor="ctr"/>
                </a:tc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PGRR070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Revised Responsibilities for Performing Geomagnetic Disturbance (GMD) Vulnerability Assessments</a:t>
                      </a:r>
                      <a:endParaRPr lang="en-US" sz="105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REGULATORY</a:t>
                      </a:r>
                      <a:endParaRPr lang="en-US" sz="11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8077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input requested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9222"/>
              </p:ext>
            </p:extLst>
          </p:nvPr>
        </p:nvGraphicFramePr>
        <p:xfrm>
          <a:off x="4729051" y="91680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14929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230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1492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128885</TotalTime>
  <Words>1138</Words>
  <Application>Microsoft Office PowerPoint</Application>
  <PresentationFormat>On-screen Show (4:3)</PresentationFormat>
  <Paragraphs>482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1496</cp:revision>
  <cp:lastPrinted>2019-04-05T14:20:51Z</cp:lastPrinted>
  <dcterms:created xsi:type="dcterms:W3CDTF">2016-01-21T15:20:31Z</dcterms:created>
  <dcterms:modified xsi:type="dcterms:W3CDTF">2019-05-06T18:36:01Z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