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2"/>
  </p:notesMasterIdLst>
  <p:handoutMasterIdLst>
    <p:handoutMasterId r:id="rId13"/>
  </p:handoutMasterIdLst>
  <p:sldIdLst>
    <p:sldId id="260" r:id="rId7"/>
    <p:sldId id="258" r:id="rId8"/>
    <p:sldId id="274" r:id="rId9"/>
    <p:sldId id="275" r:id="rId10"/>
    <p:sldId id="273" r:id="rId11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AC090"/>
    <a:srgbClr val="E46C0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110" d="100"/>
          <a:sy n="110" d="100"/>
        </p:scale>
        <p:origin x="1644" y="10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viewProps" Target="viewProps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36127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74293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318925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7459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60271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1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810000" y="21336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/>
              <a:t>Mass Transition Drill</a:t>
            </a:r>
          </a:p>
          <a:p>
            <a:r>
              <a:rPr lang="en-US" dirty="0" smtClean="0"/>
              <a:t>High Level ERCOT Lessons Learned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 smtClean="0"/>
              <a:t>05/07/2019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1828800" y="381000"/>
            <a:ext cx="6781800" cy="5867400"/>
          </a:xfrm>
        </p:spPr>
        <p:txBody>
          <a:bodyPr/>
          <a:lstStyle/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endParaRPr lang="en-US" sz="2000" b="1" dirty="0" smtClean="0"/>
          </a:p>
          <a:p>
            <a:pPr lvl="0"/>
            <a:r>
              <a:rPr lang="en-US" sz="3200" dirty="0" smtClean="0"/>
              <a:t>Contacts</a:t>
            </a:r>
          </a:p>
          <a:p>
            <a:pPr lvl="0"/>
            <a:endParaRPr lang="en-US" sz="3200" dirty="0" smtClean="0"/>
          </a:p>
          <a:p>
            <a:pPr lvl="0"/>
            <a:r>
              <a:rPr lang="en-US" sz="3200" dirty="0" smtClean="0"/>
              <a:t>Communication Cadence</a:t>
            </a:r>
          </a:p>
          <a:p>
            <a:pPr lvl="0"/>
            <a:endParaRPr lang="en-US" sz="3200" dirty="0"/>
          </a:p>
          <a:p>
            <a:pPr lvl="0"/>
            <a:r>
              <a:rPr lang="en-US" sz="3200" dirty="0" smtClean="0"/>
              <a:t>Single Point of Contact – ERCOT</a:t>
            </a:r>
          </a:p>
          <a:p>
            <a:pPr lvl="0"/>
            <a:endParaRPr lang="en-US" sz="3200" dirty="0"/>
          </a:p>
          <a:p>
            <a:r>
              <a:rPr lang="en-US" sz="3200" dirty="0"/>
              <a:t>Calendar Invites (BCC Issue)</a:t>
            </a:r>
          </a:p>
          <a:p>
            <a:pPr lvl="0"/>
            <a:endParaRPr lang="en-US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914400" y="228600"/>
            <a:ext cx="8458200" cy="594518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en-US" dirty="0" smtClean="0"/>
              <a:t>Communications: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5304994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1828800" y="381000"/>
            <a:ext cx="6781800" cy="5867400"/>
          </a:xfrm>
        </p:spPr>
        <p:txBody>
          <a:bodyPr/>
          <a:lstStyle/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endParaRPr lang="en-US" sz="2000" b="1" dirty="0" smtClean="0"/>
          </a:p>
          <a:p>
            <a:pPr lvl="0"/>
            <a:r>
              <a:rPr lang="en-US" sz="2400" dirty="0" smtClean="0"/>
              <a:t>Market Interface Service Provider mismatches</a:t>
            </a:r>
          </a:p>
          <a:p>
            <a:pPr lvl="0"/>
            <a:endParaRPr lang="en-US" sz="2400" dirty="0" smtClean="0"/>
          </a:p>
          <a:p>
            <a:pPr lvl="0"/>
            <a:r>
              <a:rPr lang="en-US" sz="2400" dirty="0" smtClean="0"/>
              <a:t>POLR Connectivity</a:t>
            </a:r>
          </a:p>
          <a:p>
            <a:pPr lvl="0"/>
            <a:endParaRPr lang="en-US" sz="2400" dirty="0" smtClean="0"/>
          </a:p>
          <a:p>
            <a:pPr lvl="0"/>
            <a:r>
              <a:rPr lang="en-US" sz="2400" dirty="0" smtClean="0"/>
              <a:t>Allocation Designee Changes – unknown and/or not established</a:t>
            </a:r>
          </a:p>
          <a:p>
            <a:pPr lvl="0"/>
            <a:endParaRPr lang="en-US" sz="2400" dirty="0"/>
          </a:p>
          <a:p>
            <a:pPr lvl="0"/>
            <a:r>
              <a:rPr lang="en-US" sz="2400" dirty="0" smtClean="0"/>
              <a:t>Test ESI ID Issues</a:t>
            </a:r>
          </a:p>
          <a:p>
            <a:pPr lvl="0"/>
            <a:endParaRPr lang="en-US" sz="2400" dirty="0"/>
          </a:p>
          <a:p>
            <a:r>
              <a:rPr lang="en-US" sz="2400" dirty="0" smtClean="0"/>
              <a:t>Real Time Processing - RMTE</a:t>
            </a:r>
            <a:endParaRPr lang="en-US" sz="2400" dirty="0"/>
          </a:p>
          <a:p>
            <a:pPr lvl="0"/>
            <a:endParaRPr lang="en-US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914400" y="228600"/>
            <a:ext cx="8458200" cy="594518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en-US" dirty="0" smtClean="0"/>
              <a:t>Environment: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933747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1828800" y="381000"/>
            <a:ext cx="6781800" cy="5867400"/>
          </a:xfrm>
        </p:spPr>
        <p:txBody>
          <a:bodyPr/>
          <a:lstStyle/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endParaRPr lang="en-US" sz="2000" b="1" dirty="0" smtClean="0"/>
          </a:p>
          <a:p>
            <a:pPr lvl="0"/>
            <a:r>
              <a:rPr lang="en-US" sz="3200" dirty="0" smtClean="0"/>
              <a:t>POLR Participation</a:t>
            </a:r>
          </a:p>
          <a:p>
            <a:pPr lvl="0"/>
            <a:endParaRPr lang="en-US" sz="3200" dirty="0" smtClean="0"/>
          </a:p>
          <a:p>
            <a:pPr lvl="0"/>
            <a:r>
              <a:rPr lang="en-US" dirty="0" smtClean="0"/>
              <a:t>POLR Process Knowledge</a:t>
            </a:r>
            <a:endParaRPr lang="en-US" sz="3200" dirty="0" smtClean="0"/>
          </a:p>
          <a:p>
            <a:pPr lvl="0"/>
            <a:endParaRPr lang="en-US" sz="3200" dirty="0"/>
          </a:p>
          <a:p>
            <a:pPr lvl="0"/>
            <a:r>
              <a:rPr lang="en-US" sz="3200" dirty="0" smtClean="0"/>
              <a:t>High Volume and Impact of Manual Intervention</a:t>
            </a:r>
          </a:p>
          <a:p>
            <a:pPr lvl="0"/>
            <a:endParaRPr lang="en-US" sz="3200" dirty="0"/>
          </a:p>
          <a:p>
            <a:pPr marL="0" lvl="0" indent="0">
              <a:buNone/>
            </a:pPr>
            <a:endParaRPr lang="en-US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914400" y="228600"/>
            <a:ext cx="8458200" cy="594518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en-US" dirty="0" smtClean="0"/>
              <a:t>Other: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7973057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990600" y="525859"/>
            <a:ext cx="6781800" cy="5867400"/>
          </a:xfrm>
        </p:spPr>
        <p:txBody>
          <a:bodyPr/>
          <a:lstStyle/>
          <a:p>
            <a:pPr marL="0" indent="0">
              <a:buNone/>
            </a:pPr>
            <a:endParaRPr lang="en-US" b="1" dirty="0" smtClean="0"/>
          </a:p>
          <a:p>
            <a:pPr marL="0" lvl="0" indent="0">
              <a:buNone/>
            </a:pPr>
            <a:r>
              <a:rPr lang="en-US" sz="2800" dirty="0" smtClean="0"/>
              <a:t>Mass Tran Drill – Day 3: </a:t>
            </a:r>
            <a:r>
              <a:rPr lang="en-US" sz="2800" dirty="0" smtClean="0"/>
              <a:t>Saturday </a:t>
            </a:r>
            <a:r>
              <a:rPr lang="en-US" sz="2000" b="1" u="sng" dirty="0" smtClean="0"/>
              <a:t>10:31am</a:t>
            </a:r>
            <a:endParaRPr lang="en-US" sz="2000" b="1" u="sng" dirty="0" smtClean="0"/>
          </a:p>
          <a:p>
            <a:pPr lvl="0"/>
            <a:endParaRPr lang="en-US" sz="2800" dirty="0" smtClean="0"/>
          </a:p>
          <a:p>
            <a:pPr lvl="0"/>
            <a:endParaRPr lang="en-US" sz="2800" dirty="0" smtClean="0"/>
          </a:p>
          <a:p>
            <a:pPr lvl="0"/>
            <a:endParaRPr lang="en-US" sz="2800" dirty="0"/>
          </a:p>
          <a:p>
            <a:pPr marL="0" lvl="0" indent="0">
              <a:buNone/>
            </a:pPr>
            <a:endParaRPr lang="en-US" sz="12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914400" y="228600"/>
            <a:ext cx="8458200" cy="594518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en-US" dirty="0" smtClean="0"/>
              <a:t>Status Comparison:</a:t>
            </a:r>
            <a:endParaRPr lang="en-US" b="1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3181679"/>
              </p:ext>
            </p:extLst>
          </p:nvPr>
        </p:nvGraphicFramePr>
        <p:xfrm>
          <a:off x="914401" y="3947745"/>
          <a:ext cx="6857999" cy="1807806"/>
        </p:xfrm>
        <a:graphic>
          <a:graphicData uri="http://schemas.openxmlformats.org/drawingml/2006/table">
            <a:tbl>
              <a:tblPr/>
              <a:tblGrid>
                <a:gridCol w="1078952"/>
                <a:gridCol w="901590"/>
                <a:gridCol w="945931"/>
                <a:gridCol w="872031"/>
                <a:gridCol w="886810"/>
                <a:gridCol w="1078952"/>
                <a:gridCol w="1093733"/>
              </a:tblGrid>
              <a:tr h="258258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TDSP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In Review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Scheduled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Complete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Cancelled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Grand Total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% Complete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  <a:tr h="258258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AEP Central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540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18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36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594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9.09%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8258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AEP North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88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89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100%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8258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CNP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3972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120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4093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99.97%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8258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ONCOR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27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3690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380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4097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99.34%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8258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TNMP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56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734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58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848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93.39%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8258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Grand Total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624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8502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595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9721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Segoe UI" panose="020B0502040204020203" pitchFamily="34" charset="0"/>
                        </a:rPr>
                        <a:t>93.58%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6A6A6"/>
                    </a:solidFill>
                  </a:tcPr>
                </a:tc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904876" y="3424525"/>
            <a:ext cx="607993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/>
            <a:r>
              <a:rPr lang="en-US" sz="2800" dirty="0"/>
              <a:t>Breeze Mass Tran – Day 3: Saturday</a:t>
            </a: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0102610"/>
              </p:ext>
            </p:extLst>
          </p:nvPr>
        </p:nvGraphicFramePr>
        <p:xfrm>
          <a:off x="914400" y="1580998"/>
          <a:ext cx="6858001" cy="184352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082336"/>
                <a:gridCol w="1139301"/>
                <a:gridCol w="1131469"/>
                <a:gridCol w="1281592"/>
                <a:gridCol w="1139680"/>
                <a:gridCol w="1055021"/>
                <a:gridCol w="28602"/>
              </a:tblGrid>
              <a:tr h="0"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 dirty="0">
                          <a:effectLst/>
                        </a:rPr>
                        <a:t>TDSP</a:t>
                      </a:r>
                      <a:endParaRPr lang="en-US" sz="12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Cancelled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 dirty="0">
                          <a:effectLst/>
                        </a:rPr>
                        <a:t>In Review</a:t>
                      </a:r>
                      <a:endParaRPr lang="en-US" sz="12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 dirty="0">
                          <a:effectLst/>
                        </a:rPr>
                        <a:t>Scheduled</a:t>
                      </a:r>
                      <a:endParaRPr lang="en-US" sz="12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Complete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 dirty="0" smtClean="0">
                          <a:effectLst/>
                        </a:rPr>
                        <a:t>Total</a:t>
                      </a:r>
                      <a:endParaRPr lang="en-US" sz="12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</a:tr>
              <a:tr h="243835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</a:tr>
              <a:tr h="226047">
                <a:tc>
                  <a:txBody>
                    <a:bodyPr/>
                    <a:lstStyle/>
                    <a:p>
                      <a:pPr marL="0" marR="0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AEP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48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0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1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833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882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</a:tr>
              <a:tr h="226047">
                <a:tc>
                  <a:txBody>
                    <a:bodyPr/>
                    <a:lstStyle/>
                    <a:p>
                      <a:pPr marL="0" marR="0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CNP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 181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0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0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937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1118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</a:tr>
              <a:tr h="226047">
                <a:tc>
                  <a:txBody>
                    <a:bodyPr/>
                    <a:lstStyle/>
                    <a:p>
                      <a:pPr marL="0" marR="0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ONCOR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57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0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0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1005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1062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</a:tr>
              <a:tr h="226047">
                <a:tc>
                  <a:txBody>
                    <a:bodyPr/>
                    <a:lstStyle/>
                    <a:p>
                      <a:pPr marL="0" marR="0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TNMP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63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0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5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758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826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</a:tr>
              <a:tr h="455421">
                <a:tc>
                  <a:txBody>
                    <a:bodyPr/>
                    <a:lstStyle/>
                    <a:p>
                      <a:pPr marL="0" marR="0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Grand Total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349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0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 dirty="0">
                          <a:effectLst/>
                        </a:rPr>
                        <a:t>6</a:t>
                      </a:r>
                      <a:endParaRPr lang="en-US" sz="12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3533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5000"/>
                        </a:lnSpc>
                        <a:spcBef>
                          <a:spcPts val="0"/>
                        </a:spcBef>
                        <a:spcAft>
                          <a:spcPts val="1200"/>
                        </a:spcAft>
                      </a:pPr>
                      <a:r>
                        <a:rPr lang="en-US" sz="1600">
                          <a:effectLst/>
                        </a:rPr>
                        <a:t>3888</a:t>
                      </a:r>
                      <a:endParaRPr lang="en-US" sz="12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endParaRPr lang="en-US" sz="1000" dirty="0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sp>
        <p:nvSpPr>
          <p:cNvPr id="8" name="Rectangle 1"/>
          <p:cNvSpPr>
            <a:spLocks noChangeArrowheads="1"/>
          </p:cNvSpPr>
          <p:nvPr/>
        </p:nvSpPr>
        <p:spPr bwMode="auto">
          <a:xfrm>
            <a:off x="914769" y="1461167"/>
            <a:ext cx="1032647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70222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purl.org/dc/terms/"/>
    <ds:schemaRef ds:uri="http://purl.org/dc/dcmitype/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c34af464-7aa1-4edd-9be4-83dffc1cb926"/>
    <ds:schemaRef ds:uri="http://schemas.microsoft.com/office/2006/metadata/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12069</TotalTime>
  <Words>196</Words>
  <Application>Microsoft Office PowerPoint</Application>
  <PresentationFormat>On-screen Show (4:3)</PresentationFormat>
  <Paragraphs>133</Paragraphs>
  <Slides>5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Arial</vt:lpstr>
      <vt:lpstr>Calibri</vt:lpstr>
      <vt:lpstr>Segoe UI</vt:lpstr>
      <vt:lpstr>Times New Roman</vt:lpstr>
      <vt:lpstr>1_Custom Design</vt:lpstr>
      <vt:lpstr>Office Theme</vt:lpstr>
      <vt:lpstr>Custom Design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Michelsen, David</cp:lastModifiedBy>
  <cp:revision>299</cp:revision>
  <cp:lastPrinted>2016-01-21T20:53:15Z</cp:lastPrinted>
  <dcterms:created xsi:type="dcterms:W3CDTF">2016-01-21T15:20:31Z</dcterms:created>
  <dcterms:modified xsi:type="dcterms:W3CDTF">2019-05-07T15:08:48Z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