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slideLayouts/slideLayout5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  <p:sldMasterId id="2147483661" r:id="rId7"/>
  </p:sldMasterIdLst>
  <p:notesMasterIdLst>
    <p:notesMasterId r:id="rId12"/>
  </p:notesMasterIdLst>
  <p:handoutMasterIdLst>
    <p:handoutMasterId r:id="rId13"/>
  </p:handoutMasterIdLst>
  <p:sldIdLst>
    <p:sldId id="260" r:id="rId8"/>
    <p:sldId id="285" r:id="rId9"/>
    <p:sldId id="282" r:id="rId10"/>
    <p:sldId id="286" r:id="rId11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D3AA2BEF-9DB8-4EE9-A732-6737C89D2D7B}">
          <p14:sldIdLst>
            <p14:sldId id="260"/>
            <p14:sldId id="285"/>
            <p14:sldId id="282"/>
            <p14:sldId id="286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9" autoAdjust="0"/>
    <p:restoredTop sz="94660"/>
  </p:normalViewPr>
  <p:slideViewPr>
    <p:cSldViewPr showGuides="1">
      <p:cViewPr varScale="1">
        <p:scale>
          <a:sx n="101" d="100"/>
          <a:sy n="101" d="100"/>
        </p:scale>
        <p:origin x="72" y="162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handoutMaster" Target="handoutMasters/handoutMaster1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4.xml"/><Relationship Id="rId5" Type="http://schemas.openxmlformats.org/officeDocument/2006/relationships/slideMaster" Target="slideMasters/slideMaster2.xml"/><Relationship Id="rId15" Type="http://schemas.openxmlformats.org/officeDocument/2006/relationships/viewProps" Target="viewProps.xml"/><Relationship Id="rId10" Type="http://schemas.openxmlformats.org/officeDocument/2006/relationships/slide" Target="slides/slide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6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5/6/2019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5/6/2019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398283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285955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1905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985995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 smtClean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65908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4191000" y="3048000"/>
            <a:ext cx="5646034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/>
              <a:t>Flight Testing Update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</a:t>
            </a:r>
            <a:r>
              <a:rPr lang="en-US" dirty="0" smtClean="0"/>
              <a:t>0619 </a:t>
            </a:r>
            <a:r>
              <a:rPr lang="en-US" dirty="0"/>
              <a:t>Preview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762000"/>
            <a:ext cx="8534400" cy="5357018"/>
          </a:xfrm>
        </p:spPr>
        <p:txBody>
          <a:bodyPr/>
          <a:lstStyle/>
          <a:p>
            <a:pPr lvl="0">
              <a:lnSpc>
                <a:spcPct val="150000"/>
              </a:lnSpc>
              <a:spcAft>
                <a:spcPts val="480"/>
              </a:spcAft>
            </a:pPr>
            <a:endParaRPr lang="en-US" sz="2000" dirty="0" smtClean="0">
              <a:solidFill>
                <a:prstClr val="black"/>
              </a:solidFill>
            </a:endParaRP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</a:t>
            </a:r>
            <a:r>
              <a:rPr lang="en-US" sz="2000" dirty="0" smtClean="0"/>
              <a:t>0619 </a:t>
            </a:r>
            <a:r>
              <a:rPr lang="en-US" sz="2000" dirty="0"/>
              <a:t>signup deadline </a:t>
            </a:r>
            <a:r>
              <a:rPr lang="en-US" sz="2000" dirty="0" smtClean="0"/>
              <a:t>is 05/08/19</a:t>
            </a:r>
            <a:endParaRPr lang="en-US" sz="2000" dirty="0"/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Connectivity testing </a:t>
            </a:r>
            <a:r>
              <a:rPr lang="en-US" sz="2000" dirty="0" smtClean="0"/>
              <a:t>begins </a:t>
            </a:r>
            <a:r>
              <a:rPr lang="en-US" sz="2000" dirty="0"/>
              <a:t>on </a:t>
            </a:r>
            <a:r>
              <a:rPr lang="en-US" sz="2000" dirty="0" smtClean="0"/>
              <a:t>05/14/19</a:t>
            </a:r>
            <a:endParaRPr lang="en-US" sz="2000" dirty="0"/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Day 1 transactions </a:t>
            </a:r>
            <a:r>
              <a:rPr lang="en-US" sz="2000" dirty="0" smtClean="0">
                <a:solidFill>
                  <a:prstClr val="black"/>
                </a:solidFill>
              </a:rPr>
              <a:t>begin </a:t>
            </a:r>
            <a:r>
              <a:rPr lang="en-US" sz="2000" dirty="0">
                <a:solidFill>
                  <a:prstClr val="black"/>
                </a:solidFill>
              </a:rPr>
              <a:t>on </a:t>
            </a:r>
            <a:r>
              <a:rPr lang="en-US" sz="2000" dirty="0" smtClean="0">
                <a:solidFill>
                  <a:prstClr val="black"/>
                </a:solidFill>
              </a:rPr>
              <a:t>06/03/19</a:t>
            </a:r>
            <a:endParaRPr lang="en-US" sz="2000" dirty="0">
              <a:solidFill>
                <a:prstClr val="black"/>
              </a:solidFill>
            </a:endParaRP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Flight </a:t>
            </a:r>
            <a:r>
              <a:rPr lang="en-US" sz="2000" dirty="0" smtClean="0">
                <a:solidFill>
                  <a:prstClr val="black"/>
                </a:solidFill>
              </a:rPr>
              <a:t>0619 is </a:t>
            </a:r>
            <a:r>
              <a:rPr lang="en-US" sz="2000" dirty="0">
                <a:solidFill>
                  <a:prstClr val="black"/>
                </a:solidFill>
              </a:rPr>
              <a:t>scheduled to conclude on </a:t>
            </a:r>
            <a:r>
              <a:rPr lang="en-US" sz="2000" dirty="0" smtClean="0">
                <a:solidFill>
                  <a:prstClr val="black"/>
                </a:solidFill>
              </a:rPr>
              <a:t>06/14/19 </a:t>
            </a:r>
            <a:endParaRPr lang="en-US" sz="2000" dirty="0">
              <a:solidFill>
                <a:prstClr val="black"/>
              </a:solidFill>
            </a:endParaRPr>
          </a:p>
          <a:p>
            <a:pPr lvl="0">
              <a:lnSpc>
                <a:spcPct val="150000"/>
              </a:lnSpc>
            </a:pPr>
            <a:r>
              <a:rPr lang="en-US" sz="2000" dirty="0" smtClean="0">
                <a:solidFill>
                  <a:prstClr val="black"/>
                </a:solidFill>
              </a:rPr>
              <a:t>Contingency/Adhoc </a:t>
            </a:r>
            <a:r>
              <a:rPr lang="en-US" sz="2000" dirty="0">
                <a:solidFill>
                  <a:prstClr val="black"/>
                </a:solidFill>
              </a:rPr>
              <a:t>period concludes </a:t>
            </a:r>
            <a:r>
              <a:rPr lang="en-US" sz="2000" dirty="0" smtClean="0">
                <a:solidFill>
                  <a:prstClr val="black"/>
                </a:solidFill>
              </a:rPr>
              <a:t>08/02/19</a:t>
            </a:r>
            <a:endParaRPr lang="en-US" sz="2000" dirty="0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 smtClean="0"/>
              <a:t>Retail Market Subcommittee</a:t>
            </a:r>
            <a:endParaRPr lang="en-US" sz="900" b="1" dirty="0"/>
          </a:p>
          <a:p>
            <a:pPr algn="r"/>
            <a:r>
              <a:rPr lang="en-US" sz="900" dirty="0" smtClean="0"/>
              <a:t>05/07/19</a:t>
            </a:r>
            <a:endParaRPr lang="en-US" sz="900" dirty="0"/>
          </a:p>
        </p:txBody>
      </p:sp>
    </p:spTree>
    <p:extLst>
      <p:ext uri="{BB962C8B-B14F-4D97-AF65-F5344CB8AC3E}">
        <p14:creationId xmlns:p14="http://schemas.microsoft.com/office/powerpoint/2010/main" val="15235817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</a:t>
            </a:r>
            <a:r>
              <a:rPr lang="en-US" dirty="0" smtClean="0"/>
              <a:t>0619 Details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14325" y="1386682"/>
            <a:ext cx="8534400" cy="4319832"/>
          </a:xfrm>
        </p:spPr>
        <p:txBody>
          <a:bodyPr/>
          <a:lstStyle/>
          <a:p>
            <a:pPr marL="0" indent="0">
              <a:lnSpc>
                <a:spcPct val="150000"/>
              </a:lnSpc>
              <a:spcAft>
                <a:spcPts val="480"/>
              </a:spcAft>
              <a:buNone/>
            </a:pPr>
            <a:r>
              <a:rPr lang="en-US" sz="2000" dirty="0" smtClean="0">
                <a:solidFill>
                  <a:prstClr val="black"/>
                </a:solidFill>
              </a:rPr>
              <a:t>As of 05/06/2019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>
                <a:solidFill>
                  <a:prstClr val="black"/>
                </a:solidFill>
              </a:rPr>
              <a:t>7</a:t>
            </a:r>
            <a:r>
              <a:rPr lang="en-US" sz="2000" dirty="0" smtClean="0">
                <a:solidFill>
                  <a:prstClr val="black"/>
                </a:solidFill>
              </a:rPr>
              <a:t> </a:t>
            </a:r>
            <a:r>
              <a:rPr lang="en-US" sz="2000" dirty="0">
                <a:solidFill>
                  <a:prstClr val="black"/>
                </a:solidFill>
              </a:rPr>
              <a:t>New </a:t>
            </a:r>
            <a:r>
              <a:rPr lang="en-US" sz="2000" dirty="0" smtClean="0">
                <a:solidFill>
                  <a:prstClr val="black"/>
                </a:solidFill>
              </a:rPr>
              <a:t>CRs </a:t>
            </a:r>
            <a:r>
              <a:rPr lang="en-US" sz="2000" dirty="0" smtClean="0">
                <a:solidFill>
                  <a:prstClr val="black"/>
                </a:solidFill>
              </a:rPr>
              <a:t>have indicated interest in testing</a:t>
            </a:r>
            <a:endParaRPr lang="en-US" sz="2000" dirty="0">
              <a:solidFill>
                <a:prstClr val="black"/>
              </a:solidFill>
            </a:endParaRP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>
                <a:solidFill>
                  <a:prstClr val="black"/>
                </a:solidFill>
              </a:rPr>
              <a:t>1</a:t>
            </a:r>
            <a:r>
              <a:rPr lang="en-US" sz="2000" dirty="0" smtClean="0">
                <a:solidFill>
                  <a:prstClr val="black"/>
                </a:solidFill>
              </a:rPr>
              <a:t> </a:t>
            </a:r>
            <a:r>
              <a:rPr lang="en-US" sz="2000" dirty="0">
                <a:solidFill>
                  <a:prstClr val="black"/>
                </a:solidFill>
              </a:rPr>
              <a:t>existing </a:t>
            </a:r>
            <a:r>
              <a:rPr lang="en-US" sz="2000" dirty="0" smtClean="0">
                <a:solidFill>
                  <a:prstClr val="black"/>
                </a:solidFill>
              </a:rPr>
              <a:t>CR has indicated interest in testing</a:t>
            </a:r>
            <a:endParaRPr lang="en-US" sz="2000" dirty="0" smtClean="0">
              <a:solidFill>
                <a:prstClr val="black"/>
              </a:solidFill>
            </a:endParaRPr>
          </a:p>
          <a:p>
            <a:pPr marL="0" indent="0">
              <a:lnSpc>
                <a:spcPct val="150000"/>
              </a:lnSpc>
              <a:spcAft>
                <a:spcPts val="480"/>
              </a:spcAft>
              <a:buNone/>
            </a:pPr>
            <a:endParaRPr lang="en-US" sz="2000" dirty="0" smtClean="0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 smtClean="0"/>
              <a:t>Retail Market Subcommittee</a:t>
            </a:r>
            <a:endParaRPr lang="en-US" sz="900" b="1" dirty="0"/>
          </a:p>
          <a:p>
            <a:pPr algn="r"/>
            <a:r>
              <a:rPr lang="en-US" sz="900" dirty="0" smtClean="0"/>
              <a:t>05/07/19</a:t>
            </a:r>
            <a:endParaRPr lang="en-US" sz="900" dirty="0"/>
          </a:p>
        </p:txBody>
      </p:sp>
    </p:spTree>
    <p:extLst>
      <p:ext uri="{BB962C8B-B14F-4D97-AF65-F5344CB8AC3E}">
        <p14:creationId xmlns:p14="http://schemas.microsoft.com/office/powerpoint/2010/main" val="361253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 smtClean="0"/>
              <a:t>FlighTrak Schedule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43000"/>
            <a:ext cx="8534400" cy="4319832"/>
          </a:xfrm>
        </p:spPr>
        <p:txBody>
          <a:bodyPr/>
          <a:lstStyle/>
          <a:p>
            <a:pPr marL="0" indent="0">
              <a:lnSpc>
                <a:spcPct val="150000"/>
              </a:lnSpc>
              <a:spcAft>
                <a:spcPts val="480"/>
              </a:spcAft>
              <a:buNone/>
            </a:pPr>
            <a:endParaRPr lang="en-US" sz="2000" dirty="0">
              <a:solidFill>
                <a:prstClr val="black"/>
              </a:solidFill>
            </a:endParaRP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 smtClean="0">
                <a:solidFill>
                  <a:prstClr val="black"/>
                </a:solidFill>
              </a:rPr>
              <a:t>Flight </a:t>
            </a:r>
            <a:r>
              <a:rPr lang="en-US" sz="2000" dirty="0">
                <a:solidFill>
                  <a:prstClr val="black"/>
                </a:solidFill>
              </a:rPr>
              <a:t>0619</a:t>
            </a:r>
          </a:p>
          <a:p>
            <a:pPr marL="400050" lvl="1" indent="0">
              <a:lnSpc>
                <a:spcPct val="150000"/>
              </a:lnSpc>
              <a:spcAft>
                <a:spcPts val="480"/>
              </a:spcAft>
              <a:buNone/>
            </a:pPr>
            <a:r>
              <a:rPr lang="en-US" sz="1600" dirty="0">
                <a:solidFill>
                  <a:prstClr val="black"/>
                </a:solidFill>
              </a:rPr>
              <a:t>–	</a:t>
            </a:r>
            <a:r>
              <a:rPr lang="en-US" sz="1800" dirty="0">
                <a:solidFill>
                  <a:prstClr val="black"/>
                </a:solidFill>
              </a:rPr>
              <a:t>Sign Up period is </a:t>
            </a:r>
            <a:r>
              <a:rPr lang="en-US" sz="1800" dirty="0" smtClean="0">
                <a:solidFill>
                  <a:prstClr val="black"/>
                </a:solidFill>
              </a:rPr>
              <a:t>05/01/2019 </a:t>
            </a:r>
            <a:r>
              <a:rPr lang="en-US" sz="1800" dirty="0">
                <a:solidFill>
                  <a:prstClr val="black"/>
                </a:solidFill>
              </a:rPr>
              <a:t>– </a:t>
            </a:r>
            <a:r>
              <a:rPr lang="en-US" sz="1800" dirty="0" smtClean="0">
                <a:solidFill>
                  <a:prstClr val="black"/>
                </a:solidFill>
              </a:rPr>
              <a:t>05/08/2019</a:t>
            </a:r>
            <a:endParaRPr lang="en-US" sz="1800" dirty="0">
              <a:solidFill>
                <a:prstClr val="black"/>
              </a:solidFill>
            </a:endParaRPr>
          </a:p>
          <a:p>
            <a:pPr marL="400050" lvl="1" indent="0">
              <a:lnSpc>
                <a:spcPct val="150000"/>
              </a:lnSpc>
              <a:spcAft>
                <a:spcPts val="480"/>
              </a:spcAft>
              <a:buNone/>
            </a:pPr>
            <a:r>
              <a:rPr lang="en-US" sz="1600" dirty="0">
                <a:solidFill>
                  <a:prstClr val="black"/>
                </a:solidFill>
              </a:rPr>
              <a:t>–	</a:t>
            </a:r>
            <a:r>
              <a:rPr lang="en-US" sz="1800" dirty="0">
                <a:solidFill>
                  <a:prstClr val="black"/>
                </a:solidFill>
              </a:rPr>
              <a:t>Day 1 is </a:t>
            </a:r>
            <a:r>
              <a:rPr lang="en-US" sz="1800" dirty="0" smtClean="0">
                <a:solidFill>
                  <a:prstClr val="black"/>
                </a:solidFill>
              </a:rPr>
              <a:t>06/03/2019</a:t>
            </a:r>
            <a:endParaRPr lang="en-US" sz="1800" dirty="0">
              <a:solidFill>
                <a:prstClr val="black"/>
              </a:solidFill>
            </a:endParaRPr>
          </a:p>
          <a:p>
            <a:pPr marL="0" indent="0">
              <a:lnSpc>
                <a:spcPct val="150000"/>
              </a:lnSpc>
              <a:spcAft>
                <a:spcPts val="480"/>
              </a:spcAft>
              <a:buNone/>
            </a:pPr>
            <a:endParaRPr lang="en-US" sz="2000" dirty="0" smtClean="0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4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 smtClean="0"/>
              <a:t>Retail Market Subcommittee</a:t>
            </a:r>
            <a:endParaRPr lang="en-US" sz="900" b="1" dirty="0"/>
          </a:p>
          <a:p>
            <a:pPr algn="r"/>
            <a:r>
              <a:rPr lang="en-US" sz="900" dirty="0" smtClean="0"/>
              <a:t>05/07/19</a:t>
            </a:r>
            <a:endParaRPr lang="en-US" sz="900" dirty="0"/>
          </a:p>
        </p:txBody>
      </p:sp>
    </p:spTree>
    <p:extLst>
      <p:ext uri="{BB962C8B-B14F-4D97-AF65-F5344CB8AC3E}">
        <p14:creationId xmlns:p14="http://schemas.microsoft.com/office/powerpoint/2010/main" val="28218269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2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5DFABCE5-6410-4FC5-930F-1111C63E40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C0E9AA12-8AF9-4AA6-90FE-24669859CDF3}">
  <ds:schemaRefs>
    <ds:schemaRef ds:uri="http://www.w3.org/XML/1998/namespace"/>
    <ds:schemaRef ds:uri="http://purl.org/dc/dcmitype/"/>
    <ds:schemaRef ds:uri="http://purl.org/dc/elements/1.1/"/>
    <ds:schemaRef ds:uri="http://schemas.microsoft.com/office/2006/documentManagement/types"/>
    <ds:schemaRef ds:uri="c34af464-7aa1-4edd-9be4-83dffc1cb926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purl.org/dc/terms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5281</TotalTime>
  <Words>80</Words>
  <Application>Microsoft Office PowerPoint</Application>
  <PresentationFormat>On-screen Show (4:3)</PresentationFormat>
  <Paragraphs>29</Paragraphs>
  <Slides>4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4</vt:i4>
      </vt:variant>
    </vt:vector>
  </HeadingPairs>
  <TitlesOfParts>
    <vt:vector size="10" baseType="lpstr">
      <vt:lpstr>Arial</vt:lpstr>
      <vt:lpstr>Calibri</vt:lpstr>
      <vt:lpstr>1_Custom Design</vt:lpstr>
      <vt:lpstr>Office Theme</vt:lpstr>
      <vt:lpstr>Custom Design</vt:lpstr>
      <vt:lpstr>2_Custom Design</vt:lpstr>
      <vt:lpstr>PowerPoint Presentation</vt:lpstr>
      <vt:lpstr>Flight 0619 Preview</vt:lpstr>
      <vt:lpstr>Flight 0619 Details</vt:lpstr>
      <vt:lpstr>FlighTrak Schedule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Yockey, Paul</cp:lastModifiedBy>
  <cp:revision>155</cp:revision>
  <cp:lastPrinted>2016-01-21T20:53:15Z</cp:lastPrinted>
  <dcterms:created xsi:type="dcterms:W3CDTF">2016-01-21T15:20:31Z</dcterms:created>
  <dcterms:modified xsi:type="dcterms:W3CDTF">2019-05-06T15:38:04Z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