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5" r:id="rId9"/>
    <p:sldId id="286" r:id="rId10"/>
    <p:sldId id="288" r:id="rId11"/>
    <p:sldId id="287" r:id="rId12"/>
    <p:sldId id="28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lists/144927/2018_LTSA_Report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600" b="1" dirty="0" smtClean="0">
                <a:solidFill>
                  <a:schemeClr val="tx2"/>
                </a:solidFill>
              </a:rPr>
              <a:t>2018 LTSA: Emerging Technology Scenario Transmission Analysis Update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May 2019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RPG Meeting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3657599"/>
          </a:xfrm>
        </p:spPr>
        <p:txBody>
          <a:bodyPr/>
          <a:lstStyle/>
          <a:p>
            <a:r>
              <a:rPr lang="en-US" altLang="en-US" sz="2800" dirty="0" smtClean="0">
                <a:solidFill>
                  <a:schemeClr val="tx2"/>
                </a:solidFill>
              </a:rPr>
              <a:t>2018 LTSA was completed </a:t>
            </a:r>
            <a:r>
              <a:rPr lang="en-US" altLang="en-US" sz="2800" dirty="0">
                <a:solidFill>
                  <a:schemeClr val="tx2"/>
                </a:solidFill>
              </a:rPr>
              <a:t>in December: </a:t>
            </a:r>
            <a:r>
              <a:rPr lang="en-US" altLang="en-US" sz="2800" dirty="0">
                <a:hlinkClick r:id="rId3"/>
              </a:rPr>
              <a:t>http://</a:t>
            </a:r>
            <a:r>
              <a:rPr lang="en-US" altLang="en-US" sz="2800" dirty="0" smtClean="0">
                <a:hlinkClick r:id="rId3"/>
              </a:rPr>
              <a:t>www.ercot.com/content/wcm/lists/144927/2018_LTSA_Report.pdf</a:t>
            </a:r>
            <a:endParaRPr lang="en-US" altLang="en-US" sz="2800" dirty="0" smtClean="0"/>
          </a:p>
          <a:p>
            <a:r>
              <a:rPr lang="en-US" sz="2800" dirty="0" smtClean="0">
                <a:solidFill>
                  <a:schemeClr val="tx2"/>
                </a:solidFill>
              </a:rPr>
              <a:t>Analysis included 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Load forecast and generation expansion analysis for 5 scenarios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Transmission expansion analysis for 1 scenario (Current Trends)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ERCOT subsequently performed transmission analysis for the Emerging Technology Scenario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Technology Scenario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680699"/>
              </p:ext>
            </p:extLst>
          </p:nvPr>
        </p:nvGraphicFramePr>
        <p:xfrm>
          <a:off x="152401" y="914400"/>
          <a:ext cx="8839197" cy="237799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68667"/>
                <a:gridCol w="1345932"/>
                <a:gridCol w="990600"/>
                <a:gridCol w="990600"/>
                <a:gridCol w="990600"/>
                <a:gridCol w="1676399"/>
                <a:gridCol w="1676399"/>
              </a:tblGrid>
              <a:tr h="12413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Demand Assumptions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Generation Assumptions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6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Annual System Growth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Energy (GWH</a:t>
                      </a:r>
                      <a:r>
                        <a:rPr lang="en-US" sz="1400" u="none" strike="noStrike" dirty="0" smtClean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Peak (MW</a:t>
                      </a:r>
                      <a:r>
                        <a:rPr lang="en-US" sz="1400" u="none" strike="noStrike" dirty="0" smtClean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Distributed PV (GW)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NG price forecast ($/</a:t>
                      </a:r>
                      <a:r>
                        <a:rPr lang="en-US" sz="1400" u="none" strike="noStrike" dirty="0" err="1">
                          <a:effectLst/>
                        </a:rPr>
                        <a:t>mmBtu</a:t>
                      </a:r>
                      <a:r>
                        <a:rPr lang="en-US" sz="1400" u="none" strike="noStrike" dirty="0">
                          <a:effectLst/>
                        </a:rPr>
                        <a:t>) in 2033 nominal $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Renewable incentives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</a:tr>
              <a:tr h="372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Current </a:t>
                      </a:r>
                      <a:r>
                        <a:rPr lang="en-US" sz="1400" u="none" strike="noStrike" dirty="0" smtClean="0">
                          <a:effectLst/>
                        </a:rPr>
                        <a:t>Trends Scenario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1.40%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535,600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91,174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PTC/ITC phase out as currently expected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</a:tr>
              <a:tr h="248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Emerging Technology Scenario 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611,824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102,941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Same as CT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ctr"/>
                </a:tc>
              </a:tr>
              <a:tr h="1241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* 3 million cars, 80 thousand short haul trucks/buses and 0.2 million long haul trucks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968" y="3376616"/>
            <a:ext cx="4624606" cy="25669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03" y="3376616"/>
            <a:ext cx="4217468" cy="256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97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/>
              <a:t>Emerging Technology Scenario Transmission Analysis Results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64355"/>
              </p:ext>
            </p:extLst>
          </p:nvPr>
        </p:nvGraphicFramePr>
        <p:xfrm>
          <a:off x="457200" y="978898"/>
          <a:ext cx="8305800" cy="5269502"/>
        </p:xfrm>
        <a:graphic>
          <a:graphicData uri="http://schemas.openxmlformats.org/drawingml/2006/table">
            <a:tbl>
              <a:tblPr/>
              <a:tblGrid>
                <a:gridCol w="639491"/>
                <a:gridCol w="4130050"/>
                <a:gridCol w="1238085"/>
                <a:gridCol w="1149087"/>
                <a:gridCol w="1149087"/>
              </a:tblGrid>
              <a:tr h="877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Index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In-service Year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Current Trends Production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Cost Savings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($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M)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Emerging Technology Production Cost Savings ($M)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 Oklaunion - West Krum, a new double-circuit 345-kV line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 Odessa - Bearkat, a new 345-kV line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Lubbock Loop: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 North - Oliver, a 345-kV line on new ROW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Upgrade the Long Draw - Grassland 345-kV line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Northwest Austin Metro new 345-kV line and 345/138-kV transformer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Northwest Dallas-Fort Worth new 345-kV line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Lamesa Area Improvements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Texas to San Antonio new 345-kV line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Upgrade the 345/138 kV autotransformer at Bergheim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Odessa to North McCamey new 345-kV line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84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 Transmission Project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3388"/>
          <a:stretch/>
        </p:blipFill>
        <p:spPr>
          <a:xfrm>
            <a:off x="1371600" y="815182"/>
            <a:ext cx="5668618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4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Emerging Technology Scenario had more gas generation in eastern part of system and less solar/wind in west compared to Current Trends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Results in less West-export transmission needs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However, several large West-export transmission projects were still needed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5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Questions?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684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13201</TotalTime>
  <Words>315</Words>
  <Application>Microsoft Office PowerPoint</Application>
  <PresentationFormat>On-screen Show (4:3)</PresentationFormat>
  <Paragraphs>98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Emerging Technology Scenario Review</vt:lpstr>
      <vt:lpstr>Emerging Technology Scenario Transmission Analysis Results</vt:lpstr>
      <vt:lpstr>2018 LTSA Transmission Project Locations</vt:lpstr>
      <vt:lpstr>Key Findings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110</cp:revision>
  <cp:lastPrinted>2016-01-21T20:53:15Z</cp:lastPrinted>
  <dcterms:created xsi:type="dcterms:W3CDTF">2016-01-21T15:20:31Z</dcterms:created>
  <dcterms:modified xsi:type="dcterms:W3CDTF">2019-05-01T20:04:36Z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