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8" r:id="rId8"/>
    <p:sldId id="274" r:id="rId9"/>
    <p:sldId id="275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42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89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2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Mass Transition Drill</a:t>
            </a:r>
          </a:p>
          <a:p>
            <a:r>
              <a:rPr lang="en-US" dirty="0" smtClean="0"/>
              <a:t>High Level ERCOT Lessons Learned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lvl="0"/>
            <a:r>
              <a:rPr lang="en-US" sz="3200" dirty="0" smtClean="0"/>
              <a:t>Contacts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Communication Cadence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Single Point of Contact – ERCOT</a:t>
            </a:r>
          </a:p>
          <a:p>
            <a:pPr lvl="0"/>
            <a:endParaRPr lang="en-US" sz="3200" dirty="0"/>
          </a:p>
          <a:p>
            <a:r>
              <a:rPr lang="en-US" sz="3200" dirty="0"/>
              <a:t>Calendar Invites (BCC Issue)</a:t>
            </a:r>
          </a:p>
          <a:p>
            <a:pPr lvl="0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84582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Communications: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lvl="0"/>
            <a:r>
              <a:rPr lang="en-US" sz="2400" dirty="0" smtClean="0"/>
              <a:t>Market Interface Service Provider mismatches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POLR Connectivity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Allocation Designee Changes – unknown and/or not established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Test ESI ID Issues</a:t>
            </a:r>
          </a:p>
          <a:p>
            <a:pPr lvl="0"/>
            <a:endParaRPr lang="en-US" sz="2400" dirty="0"/>
          </a:p>
          <a:p>
            <a:r>
              <a:rPr lang="en-US" sz="2400" dirty="0" smtClean="0"/>
              <a:t>Real Time Processing - RMTE</a:t>
            </a:r>
            <a:endParaRPr lang="en-US" sz="2400" dirty="0"/>
          </a:p>
          <a:p>
            <a:pPr lvl="0"/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84582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Environment: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37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sz="2000" b="1" dirty="0" smtClean="0"/>
          </a:p>
          <a:p>
            <a:pPr lvl="0"/>
            <a:r>
              <a:rPr lang="en-US" sz="3200" dirty="0" smtClean="0"/>
              <a:t>POLR Participation</a:t>
            </a:r>
          </a:p>
          <a:p>
            <a:pPr lvl="0"/>
            <a:endParaRPr lang="en-US" sz="3200" dirty="0" smtClean="0"/>
          </a:p>
          <a:p>
            <a:pPr lvl="0"/>
            <a:r>
              <a:rPr lang="en-US" dirty="0" smtClean="0"/>
              <a:t>POLR Process Knowledge</a:t>
            </a:r>
            <a:endParaRPr lang="en-US" sz="3200" dirty="0" smtClean="0"/>
          </a:p>
          <a:p>
            <a:pPr lvl="0"/>
            <a:endParaRPr lang="en-US" sz="3200" dirty="0"/>
          </a:p>
          <a:p>
            <a:pPr lvl="0"/>
            <a:r>
              <a:rPr lang="en-US" sz="3200" dirty="0" smtClean="0"/>
              <a:t>High Volume and Impact of Manual Intervention</a:t>
            </a:r>
          </a:p>
          <a:p>
            <a:pPr lvl="0"/>
            <a:endParaRPr lang="en-US" sz="3200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84582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Other: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973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525859"/>
            <a:ext cx="6781800" cy="5867400"/>
          </a:xfrm>
        </p:spPr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lvl="0" indent="0">
              <a:buNone/>
            </a:pPr>
            <a:r>
              <a:rPr lang="en-US" sz="2800" dirty="0" smtClean="0"/>
              <a:t>Mass Tran Drill – Day 3: </a:t>
            </a:r>
            <a:r>
              <a:rPr lang="en-US" sz="2800" dirty="0" smtClean="0"/>
              <a:t>Saturday </a:t>
            </a:r>
            <a:r>
              <a:rPr lang="en-US" sz="2000" b="1" u="sng" dirty="0" smtClean="0"/>
              <a:t>10:31am</a:t>
            </a:r>
            <a:endParaRPr lang="en-US" sz="2000" b="1" u="sng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endParaRPr lang="en-US" sz="2800" dirty="0"/>
          </a:p>
          <a:p>
            <a:pPr marL="0" lvl="0" indent="0">
              <a:buNone/>
            </a:pPr>
            <a:endParaRPr lang="en-US" sz="12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400" y="228600"/>
            <a:ext cx="8458200" cy="5945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Status Comparison:</a:t>
            </a:r>
            <a:endParaRPr lang="en-US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181679"/>
              </p:ext>
            </p:extLst>
          </p:nvPr>
        </p:nvGraphicFramePr>
        <p:xfrm>
          <a:off x="914401" y="3947745"/>
          <a:ext cx="6857999" cy="1807806"/>
        </p:xfrm>
        <a:graphic>
          <a:graphicData uri="http://schemas.openxmlformats.org/drawingml/2006/table">
            <a:tbl>
              <a:tblPr/>
              <a:tblGrid>
                <a:gridCol w="1078952"/>
                <a:gridCol w="901590"/>
                <a:gridCol w="945931"/>
                <a:gridCol w="872031"/>
                <a:gridCol w="886810"/>
                <a:gridCol w="1078952"/>
                <a:gridCol w="1093733"/>
              </a:tblGrid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TDSP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 Review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Scheduled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Cancelled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% Complete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Central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540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9.09%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AEP North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100%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CNP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3972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99.97%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ONCOR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3690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380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4097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99.34%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TNMP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734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848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93.39%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2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624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8502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595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9721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93.58%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904876" y="3424525"/>
            <a:ext cx="6079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/>
              <a:t>Breeze Mass Tran – Day 3: Saturday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102610"/>
              </p:ext>
            </p:extLst>
          </p:nvPr>
        </p:nvGraphicFramePr>
        <p:xfrm>
          <a:off x="914400" y="1580998"/>
          <a:ext cx="6858001" cy="1843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2336"/>
                <a:gridCol w="1139301"/>
                <a:gridCol w="1131469"/>
                <a:gridCol w="1281592"/>
                <a:gridCol w="1139680"/>
                <a:gridCol w="1055021"/>
                <a:gridCol w="28602"/>
              </a:tblGrid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TDSP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Cancelled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In Review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Scheduled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Complete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438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04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AEP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833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882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04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CNP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 181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937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1118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04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ONCOR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1005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1062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2604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TNMP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63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758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826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55421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Grand Total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349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3533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>
                          <a:effectLst/>
                        </a:rPr>
                        <a:t>3888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en-US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14769" y="1461167"/>
            <a:ext cx="10326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12069</TotalTime>
  <Words>196</Words>
  <Application>Microsoft Office PowerPoint</Application>
  <PresentationFormat>On-screen Show (4:3)</PresentationFormat>
  <Paragraphs>133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1_Custom Design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Michelsen, David</cp:lastModifiedBy>
  <cp:revision>299</cp:revision>
  <cp:lastPrinted>2016-01-21T20:53:15Z</cp:lastPrinted>
  <dcterms:created xsi:type="dcterms:W3CDTF">2016-01-21T15:20:31Z</dcterms:created>
  <dcterms:modified xsi:type="dcterms:W3CDTF">2019-05-07T15:08:48Z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