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98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29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May </a:t>
            </a:r>
            <a:r>
              <a:rPr lang="en-US" b="1" dirty="0" smtClean="0">
                <a:solidFill>
                  <a:srgbClr val="000000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March, April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March, April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03/17/19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March, April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03/18/19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03/19/19 8:43 AM – 9:19 AM – Access to the MIS UI may have been intermittent.  The MIS API was not impacted.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03/20/19 – 03/21/19 – Failed to post 19 hourly intervals of the following report:</a:t>
            </a:r>
          </a:p>
          <a:p>
            <a:pPr lvl="2"/>
            <a:r>
              <a:rPr lang="en-US" sz="1200" dirty="0"/>
              <a:t>NP3-566-CD – report id: 15953  Seven-Day Load Forecast by Model and Study Area - </a:t>
            </a:r>
            <a:r>
              <a:rPr lang="en-US" sz="1200" dirty="0" err="1"/>
              <a:t>Chron</a:t>
            </a:r>
            <a:r>
              <a:rPr lang="en-US" sz="1200" dirty="0"/>
              <a:t> – Hourly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03/20/19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03/21/19 </a:t>
            </a:r>
            <a:r>
              <a:rPr lang="en-US" sz="1600" dirty="0"/>
              <a:t>– Planned Maintenance (Site Failover – MPIM, Retail API</a:t>
            </a:r>
            <a:r>
              <a:rPr lang="en-US" sz="16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04/02/19 </a:t>
            </a:r>
            <a:r>
              <a:rPr lang="en-US" sz="1600" dirty="0"/>
              <a:t>– </a:t>
            </a:r>
            <a:r>
              <a:rPr lang="en-US" sz="1600" dirty="0" smtClean="0"/>
              <a:t>04/04/19 </a:t>
            </a:r>
            <a:r>
              <a:rPr lang="en-US" sz="1600" dirty="0"/>
              <a:t>– </a:t>
            </a:r>
            <a:r>
              <a:rPr lang="en-US" sz="1600" dirty="0" smtClean="0"/>
              <a:t>R2 </a:t>
            </a:r>
            <a:r>
              <a:rPr lang="en-US" sz="1600" dirty="0"/>
              <a:t>Release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04/06/19 11:00 PM – 04/07/19 1:40 AM – The MIS UI and API were unavailable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04/18/19 12:49 PM – 6:37 PM – Users of MPIM were unable to renew client digital certificates</a:t>
            </a:r>
            <a:endParaRPr lang="en-US" sz="1600" dirty="0" smtClean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0"/>
            <a:ext cx="8534400" cy="312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Market Impacting Maintenance Activities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dirty="0"/>
              <a:t>ERCOT Secure Sockets Layer (SSL) Certificate </a:t>
            </a:r>
            <a:r>
              <a:rPr lang="en-US" sz="1600" b="1" dirty="0" smtClean="0"/>
              <a:t>upgrade</a:t>
            </a:r>
            <a:r>
              <a:rPr lang="en-US" sz="1600" b="1" kern="0" dirty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– May 1,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This maintenance was completed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Approximately 10 incidents reported by Market Participants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dirty="0" smtClean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dirty="0" smtClean="0"/>
              <a:t>Changes </a:t>
            </a:r>
            <a:r>
              <a:rPr lang="en-US" sz="1600" b="1" dirty="0"/>
              <a:t>to </a:t>
            </a:r>
            <a:r>
              <a:rPr lang="en-US" sz="1600" b="1" dirty="0" smtClean="0"/>
              <a:t>Programmatic Access </a:t>
            </a:r>
            <a:r>
              <a:rPr lang="en-US" sz="1600" b="1" dirty="0"/>
              <a:t>to ERCOT's External Web </a:t>
            </a:r>
            <a:r>
              <a:rPr lang="en-US" sz="1600" b="1" dirty="0" smtClean="0"/>
              <a:t>Services </a:t>
            </a:r>
            <a:r>
              <a:rPr lang="en-US" sz="1600" b="1" dirty="0"/>
              <a:t>API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>
                <a:solidFill>
                  <a:srgbClr val="000000"/>
                </a:solidFill>
              </a:rPr>
              <a:t>– May </a:t>
            </a:r>
            <a:r>
              <a:rPr lang="en-US" sz="1600" b="1" kern="0" dirty="0" smtClean="0">
                <a:solidFill>
                  <a:srgbClr val="000000"/>
                </a:solidFill>
              </a:rPr>
              <a:t>29, </a:t>
            </a:r>
            <a:r>
              <a:rPr lang="en-US" sz="1600" b="1" kern="0" dirty="0">
                <a:solidFill>
                  <a:srgbClr val="000000"/>
                </a:solidFill>
              </a:rPr>
              <a:t>2019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Market Call planned for May 14, 2019 (Market Notice with details will go out this week)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2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c34af464-7aa1-4edd-9be4-83dffc1cb926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1860</TotalTime>
  <Words>204</Words>
  <Application>Microsoft Office PowerPoint</Application>
  <PresentationFormat>On-screen Show (4:3)</PresentationFormat>
  <Paragraphs>41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  <vt:lpstr>Market Impacting Maintenance Activities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151</cp:revision>
  <cp:lastPrinted>2019-05-06T20:09:17Z</cp:lastPrinted>
  <dcterms:created xsi:type="dcterms:W3CDTF">2016-01-21T15:20:31Z</dcterms:created>
  <dcterms:modified xsi:type="dcterms:W3CDTF">2019-05-06T20:20:28Z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