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341" r:id="rId10"/>
    <p:sldId id="334" r:id="rId11"/>
    <p:sldId id="343" r:id="rId12"/>
    <p:sldId id="342" r:id="rId13"/>
    <p:sldId id="338" r:id="rId14"/>
    <p:sldId id="29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115" d="100"/>
          <a:sy n="115" d="100"/>
        </p:scale>
        <p:origin x="102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4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772400" y="6553200"/>
            <a:ext cx="8382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May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May </a:t>
            </a:r>
            <a:r>
              <a:rPr lang="en-US" dirty="0"/>
              <a:t>9</a:t>
            </a:r>
            <a:r>
              <a:rPr lang="en-US" dirty="0" smtClean="0"/>
              <a:t>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endParaRPr lang="en-US" sz="1800" dirty="0" smtClean="0"/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2019 Release Targets</a:t>
            </a:r>
          </a:p>
          <a:p>
            <a:pPr lvl="1"/>
            <a:r>
              <a:rPr lang="en-US" sz="1800" dirty="0"/>
              <a:t>Planned Project </a:t>
            </a:r>
            <a:r>
              <a:rPr lang="en-US" sz="1800" dirty="0" smtClean="0"/>
              <a:t>Starts</a:t>
            </a:r>
          </a:p>
          <a:p>
            <a:pPr lvl="1"/>
            <a:r>
              <a:rPr lang="en-US" sz="1800" dirty="0" smtClean="0"/>
              <a:t>Aging Items Report</a:t>
            </a:r>
          </a:p>
          <a:p>
            <a:pPr lvl="1"/>
            <a:r>
              <a:rPr lang="en-US" sz="1800" dirty="0" smtClean="0"/>
              <a:t>2019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Revision </a:t>
            </a:r>
            <a:r>
              <a:rPr lang="en-US" sz="1800" dirty="0"/>
              <a:t>Request Funding Placeholder </a:t>
            </a:r>
            <a:r>
              <a:rPr lang="en-US" sz="1800" dirty="0" smtClean="0"/>
              <a:t>Status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728748"/>
            <a:ext cx="8949560" cy="5569549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1800" dirty="0" smtClean="0"/>
              <a:t>Off-Cycle </a:t>
            </a:r>
            <a:r>
              <a:rPr lang="en-US" sz="1800" dirty="0"/>
              <a:t>Release – </a:t>
            </a:r>
            <a:r>
              <a:rPr lang="en-US" sz="1800" dirty="0" smtClean="0"/>
              <a:t>5/6/2019 – 5/7/2019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</a:p>
          <a:p>
            <a:pPr lvl="1">
              <a:tabLst>
                <a:tab pos="7199313" algn="l"/>
              </a:tabLst>
            </a:pPr>
            <a:r>
              <a:rPr lang="en-US" sz="1400" dirty="0"/>
              <a:t>NPRR833 </a:t>
            </a:r>
            <a:r>
              <a:rPr lang="en-US" sz="1400" dirty="0" smtClean="0"/>
              <a:t>(c) </a:t>
            </a:r>
            <a:r>
              <a:rPr lang="en-US" sz="1400" dirty="0"/>
              <a:t>– Modify PTP Obligation Bid Clearing Change </a:t>
            </a:r>
            <a:r>
              <a:rPr lang="en-US" sz="1200" dirty="0" smtClean="0"/>
              <a:t>(CRR component)</a:t>
            </a:r>
          </a:p>
          <a:p>
            <a:pPr lvl="1">
              <a:tabLst>
                <a:tab pos="7199313" algn="l"/>
              </a:tabLst>
            </a:pPr>
            <a:r>
              <a:rPr lang="en-US" sz="1400" dirty="0"/>
              <a:t>NPRR749 </a:t>
            </a:r>
            <a:r>
              <a:rPr lang="en-US" sz="1400" dirty="0" smtClean="0"/>
              <a:t>– </a:t>
            </a:r>
            <a:r>
              <a:rPr lang="en-US" sz="1400" dirty="0"/>
              <a:t>Option Cost for Outstanding </a:t>
            </a:r>
            <a:r>
              <a:rPr lang="en-US" sz="1400" dirty="0" smtClean="0"/>
              <a:t>CRRs</a:t>
            </a:r>
          </a:p>
          <a:p>
            <a:pPr lvl="1">
              <a:tabLst>
                <a:tab pos="7199313" algn="l"/>
              </a:tabLst>
            </a:pPr>
            <a:endParaRPr lang="en-US" sz="300" dirty="0"/>
          </a:p>
          <a:p>
            <a:pPr>
              <a:tabLst>
                <a:tab pos="7199313" algn="l"/>
              </a:tabLst>
            </a:pPr>
            <a:r>
              <a:rPr lang="en-US" sz="1800" dirty="0"/>
              <a:t>2019 </a:t>
            </a:r>
            <a:r>
              <a:rPr lang="en-US" sz="1800" dirty="0" smtClean="0"/>
              <a:t>May Release </a:t>
            </a:r>
            <a:r>
              <a:rPr lang="en-US" sz="1800" dirty="0"/>
              <a:t>–</a:t>
            </a:r>
            <a:r>
              <a:rPr lang="en-US" sz="1800" dirty="0" smtClean="0"/>
              <a:t> R3 – 5/28/2019 </a:t>
            </a:r>
            <a:r>
              <a:rPr lang="en-US" sz="1800" dirty="0"/>
              <a:t>– </a:t>
            </a:r>
            <a:r>
              <a:rPr lang="en-US" sz="1800" dirty="0" smtClean="0"/>
              <a:t>5/30/2019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NPRR889 </a:t>
            </a:r>
            <a:r>
              <a:rPr lang="en-US" sz="1400" dirty="0"/>
              <a:t>– RTF-1 Replace Non-Modeled Generator with Settlement Only Generator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NPRR901 </a:t>
            </a:r>
            <a:r>
              <a:rPr lang="en-US" sz="1400" dirty="0"/>
              <a:t>– Switchable Generation Resource Status Code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NPRR910 </a:t>
            </a:r>
            <a:r>
              <a:rPr lang="en-US" sz="1400" dirty="0"/>
              <a:t>– Clarify Treatment of RUC Resource that has a </a:t>
            </a:r>
            <a:r>
              <a:rPr lang="en-US" sz="1400" dirty="0" smtClean="0"/>
              <a:t>DAM </a:t>
            </a:r>
            <a:r>
              <a:rPr lang="en-US" sz="1400" dirty="0"/>
              <a:t>Three-Part Supply Award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NPRR912 – </a:t>
            </a:r>
            <a:r>
              <a:rPr lang="en-US" sz="1400" dirty="0"/>
              <a:t>Settlement of Switchable </a:t>
            </a:r>
            <a:r>
              <a:rPr lang="en-US" sz="1400" dirty="0" smtClean="0"/>
              <a:t>Gen </a:t>
            </a:r>
            <a:r>
              <a:rPr lang="en-US" sz="1400" dirty="0"/>
              <a:t>Resources (SWGRs) Instructed to Switch to ERCOT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NPRR916 – </a:t>
            </a:r>
            <a:r>
              <a:rPr lang="en-US" sz="1400" dirty="0"/>
              <a:t>Mitigated Offer Floor </a:t>
            </a:r>
            <a:r>
              <a:rPr lang="en-US" sz="1400" dirty="0" smtClean="0"/>
              <a:t>Revisions (-$20 floor)</a:t>
            </a:r>
            <a:endParaRPr lang="en-US" sz="1400" dirty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NOGRR174 </a:t>
            </a:r>
            <a:r>
              <a:rPr lang="en-US" sz="1400" dirty="0"/>
              <a:t>– AVR and PSS Testing Requirements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OBDRR010 </a:t>
            </a:r>
            <a:r>
              <a:rPr lang="en-US" sz="1400" dirty="0"/>
              <a:t>– </a:t>
            </a:r>
            <a:r>
              <a:rPr lang="en-US" sz="1200" dirty="0" smtClean="0"/>
              <a:t>Related </a:t>
            </a:r>
            <a:r>
              <a:rPr lang="en-US" sz="1200" dirty="0"/>
              <a:t>to NPRR910, Clarify Treatment of RUC Resource that has a </a:t>
            </a:r>
            <a:r>
              <a:rPr lang="en-US" sz="1200" dirty="0" smtClean="0"/>
              <a:t>DAM </a:t>
            </a:r>
            <a:r>
              <a:rPr lang="en-US" sz="1200" dirty="0"/>
              <a:t>Three-Part Supply Award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RMGRR155 </a:t>
            </a:r>
            <a:r>
              <a:rPr lang="en-US" sz="1400" dirty="0"/>
              <a:t>– </a:t>
            </a:r>
            <a:r>
              <a:rPr lang="en-US" sz="1200" dirty="0"/>
              <a:t>Related to NPRR889, RTF-1 Replace Non-Modeled </a:t>
            </a:r>
            <a:r>
              <a:rPr lang="en-US" sz="1200" dirty="0" smtClean="0"/>
              <a:t>Generator </a:t>
            </a:r>
            <a:r>
              <a:rPr lang="en-US" sz="1200" dirty="0"/>
              <a:t>with Settlement Only </a:t>
            </a:r>
            <a:r>
              <a:rPr lang="en-US" sz="1200" dirty="0" smtClean="0"/>
              <a:t>Generator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RRGRR018 – </a:t>
            </a:r>
            <a:r>
              <a:rPr lang="en-US" sz="1200" dirty="0"/>
              <a:t>Related to NPRR889, RTF-1 Replace Non-Modeled Generator with Settlement Only Generator</a:t>
            </a:r>
            <a:endParaRPr lang="en-US" sz="12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RRGRR019 – </a:t>
            </a:r>
            <a:r>
              <a:rPr lang="en-US" sz="1400" dirty="0"/>
              <a:t>Related to NPRR901, Switchable Generation Resource Status Code</a:t>
            </a:r>
          </a:p>
          <a:p>
            <a:pPr lvl="1">
              <a:tabLst>
                <a:tab pos="7199313" algn="l"/>
              </a:tabLst>
            </a:pPr>
            <a:endParaRPr lang="en-US" sz="300" dirty="0"/>
          </a:p>
          <a:p>
            <a:pPr>
              <a:tabLst>
                <a:tab pos="7199313" algn="l"/>
              </a:tabLst>
            </a:pPr>
            <a:r>
              <a:rPr lang="en-US" sz="1800" dirty="0"/>
              <a:t>Off-Cycle </a:t>
            </a:r>
            <a:r>
              <a:rPr lang="en-US" sz="1800" dirty="0" smtClean="0"/>
              <a:t>Release – CMM Release 1b – 6/1/2019 and 6/15/2019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NPRR519 </a:t>
            </a:r>
            <a:r>
              <a:rPr lang="en-US" sz="1400" dirty="0"/>
              <a:t>– Exemption of ERS-Only QSEs from Collateral and Capitalization Requirements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NPRR620 </a:t>
            </a:r>
            <a:r>
              <a:rPr lang="en-US" sz="1400" dirty="0"/>
              <a:t>– Collateral Requirements for Counter-Parties with No Load or Generation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NPRR741 </a:t>
            </a:r>
            <a:r>
              <a:rPr lang="en-US" sz="1400" dirty="0"/>
              <a:t>– Clarifications to TPE and EAL Credit Exposure Calculations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NPRR755 </a:t>
            </a:r>
            <a:r>
              <a:rPr lang="en-US" sz="1400" dirty="0"/>
              <a:t>– Data Agent-Only QSE </a:t>
            </a:r>
            <a:r>
              <a:rPr lang="en-US" sz="1400" dirty="0" smtClean="0"/>
              <a:t>Registration  </a:t>
            </a:r>
            <a:r>
              <a:rPr lang="en-US" sz="1400" dirty="0" smtClean="0">
                <a:solidFill>
                  <a:srgbClr val="FF0000"/>
                </a:solidFill>
              </a:rPr>
              <a:t>(6/15/2019 go-live)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NOGRR154 – </a:t>
            </a:r>
            <a:r>
              <a:rPr lang="en-US" sz="1100" dirty="0" smtClean="0"/>
              <a:t>Alignment w/NPRR755 </a:t>
            </a:r>
            <a:r>
              <a:rPr lang="en-US" sz="1100" dirty="0"/>
              <a:t>and </a:t>
            </a:r>
            <a:r>
              <a:rPr lang="en-US" sz="1100" dirty="0" smtClean="0"/>
              <a:t>Req. </a:t>
            </a:r>
            <a:r>
              <a:rPr lang="en-US" sz="1100" dirty="0"/>
              <a:t>for ERCOT WAN Installation and Exchange of Resource-Specific XML Data</a:t>
            </a:r>
            <a:endParaRPr lang="en-US" sz="11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590800" y="6331549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2019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309029"/>
              </p:ext>
            </p:extLst>
          </p:nvPr>
        </p:nvGraphicFramePr>
        <p:xfrm>
          <a:off x="160280" y="798446"/>
          <a:ext cx="8839200" cy="4207144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2/5 – 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 – 4/4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 – 5/30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8/6 – 8/8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 – 12/12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NPRR809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NPRR833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(a/b)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RRGRR018/019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NOGRR154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OBDRR003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498328" y="5467706"/>
            <a:ext cx="248539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NPRR809(b) – Reporting/posting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NPRR833(a/b) – DAM/SCED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NPRR833(c)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CRR </a:t>
            </a:r>
            <a:r>
              <a:rPr lang="en-US" sz="800" b="0" kern="0" dirty="0"/>
              <a:t>system </a:t>
            </a:r>
            <a:r>
              <a:rPr lang="en-US" sz="800" b="0" kern="0" dirty="0" smtClean="0"/>
              <a:t>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NPRR916(a) </a:t>
            </a:r>
            <a:r>
              <a:rPr lang="en-US" sz="800" b="0" kern="0" dirty="0"/>
              <a:t>– Mitigated Offer Floor to </a:t>
            </a:r>
            <a:r>
              <a:rPr lang="en-US" sz="800" b="0" kern="0" dirty="0" smtClean="0"/>
              <a:t>$0/MWh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NPRR916(b) – Mitigated Offer Floor to -$20/MWh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PGRR057(b) – List of GMD event contingencies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SCR781(a) – View / Edit capability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28754" y="1359665"/>
            <a:ext cx="278384" cy="367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  <a:endParaRPr lang="en-US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53798" y="1351714"/>
            <a:ext cx="37054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49675" y="1351705"/>
            <a:ext cx="37054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endParaRPr lang="en-US" sz="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574809" y="4295139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1749" y="472400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3468509" y="338468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6/2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56907" y="2015360"/>
            <a:ext cx="37054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 rot="16200000">
            <a:off x="2636731" y="4112235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1b</a:t>
            </a:r>
            <a:endParaRPr lang="en-US" sz="1000" i="1" dirty="0"/>
          </a:p>
        </p:txBody>
      </p:sp>
      <p:sp>
        <p:nvSpPr>
          <p:cNvPr id="38" name="Left Brace 37"/>
          <p:cNvSpPr/>
          <p:nvPr/>
        </p:nvSpPr>
        <p:spPr>
          <a:xfrm>
            <a:off x="3294001" y="3635933"/>
            <a:ext cx="181024" cy="12754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594953" y="3637014"/>
            <a:ext cx="1513605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5/1</a:t>
            </a:r>
            <a:endParaRPr lang="en-US" sz="1200" kern="0" dirty="0"/>
          </a:p>
        </p:txBody>
      </p:sp>
      <p:sp>
        <p:nvSpPr>
          <p:cNvPr id="26" name="TextBox 25"/>
          <p:cNvSpPr txBox="1"/>
          <p:nvPr/>
        </p:nvSpPr>
        <p:spPr>
          <a:xfrm>
            <a:off x="5651086" y="1346980"/>
            <a:ext cx="37054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47569" y="2286000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</a:t>
            </a:r>
            <a:r>
              <a:rPr lang="en-US" sz="1200" dirty="0" smtClean="0"/>
              <a:t>/22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54016" y="3886200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/26</a:t>
            </a:r>
            <a:endParaRPr lang="en-US" sz="1200" kern="0" dirty="0"/>
          </a:p>
        </p:txBody>
      </p:sp>
      <p:sp>
        <p:nvSpPr>
          <p:cNvPr id="40" name="TextBox 39"/>
          <p:cNvSpPr txBox="1"/>
          <p:nvPr/>
        </p:nvSpPr>
        <p:spPr>
          <a:xfrm>
            <a:off x="1326869" y="1374797"/>
            <a:ext cx="338554" cy="2623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</a:p>
          <a:p>
            <a:endParaRPr lang="en-US" sz="105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970753"/>
              </p:ext>
            </p:extLst>
          </p:nvPr>
        </p:nvGraphicFramePr>
        <p:xfrm>
          <a:off x="176358" y="5032090"/>
          <a:ext cx="8807362" cy="464820"/>
        </p:xfrm>
        <a:graphic>
          <a:graphicData uri="http://schemas.openxmlformats.org/drawingml/2006/table">
            <a:tbl>
              <a:tblPr firstRow="1" bandRow="1"/>
              <a:tblGrid>
                <a:gridCol w="981516"/>
                <a:gridCol w="823889"/>
                <a:gridCol w="1415313"/>
                <a:gridCol w="5586644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  P,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NOGRR154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NPRR825(b), NPRR867, NPRR884, PGRR066, NPRR856,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7121419" y="1355990"/>
            <a:ext cx="37054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169297" y="2825264"/>
            <a:ext cx="14162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35" name="TextBox 12"/>
          <p:cNvSpPr txBox="1">
            <a:spLocks noChangeArrowheads="1"/>
          </p:cNvSpPr>
          <p:nvPr/>
        </p:nvSpPr>
        <p:spPr bwMode="auto">
          <a:xfrm>
            <a:off x="163538" y="335280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3/5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1598974" y="4316816"/>
            <a:ext cx="1517904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5/6 – </a:t>
            </a:r>
            <a:r>
              <a:rPr lang="en-US" sz="1200" dirty="0" smtClean="0">
                <a:solidFill>
                  <a:srgbClr val="FF0000"/>
                </a:solidFill>
              </a:rPr>
              <a:t>5/7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7464536" y="3272135"/>
            <a:ext cx="1524438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 smtClean="0"/>
              <a:t>Q4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2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Date TBD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05691" y="4694129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52400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819308" y="3845168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4447401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4/10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95400" y="416462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819400" y="4066401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74116" y="2133600"/>
            <a:ext cx="2057546" cy="1973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12"/>
          <p:cNvSpPr txBox="1">
            <a:spLocks noChangeArrowheads="1"/>
          </p:cNvSpPr>
          <p:nvPr/>
        </p:nvSpPr>
        <p:spPr bwMode="auto">
          <a:xfrm>
            <a:off x="3464405" y="426720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6/15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553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58176"/>
              </p:ext>
            </p:extLst>
          </p:nvPr>
        </p:nvGraphicFramePr>
        <p:xfrm>
          <a:off x="76200" y="885906"/>
          <a:ext cx="8991599" cy="312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NPRR863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Creation of ERCOT Contingency Reserve Service and Revisions to Responsive Reserve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</a:rPr>
                        <a:t>(FFR portion)</a:t>
                      </a:r>
                      <a:endParaRPr lang="en-US" sz="110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TBD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STEC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NPRR895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Inclusion of Photo-Voltaic Generation Resources (PVGRs) in Real-Time Ancillary Service Imbalance Payment or Charge</a:t>
                      </a:r>
                    </a:p>
                  </a:txBody>
                  <a:tcPr marT="45732" marB="45732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$10k-$20k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OBDRR007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Revisions to the ORDC Methodology to Include Photo-Voltaic Generation Resources (PVGRs)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NPRR911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Improved Calculation of Real-Time LMPs at Logical Resource Nodes for On-Line Combined Cycle Generation Resources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NPRR920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Change to Ramp Rate Calculation in Resource Limit Calculator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$25k-$45k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NPRR877 Phase 2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of Actual Interval Data for IDR ESI IDs for Initial Settlement</a:t>
                      </a:r>
                      <a:endParaRPr lang="en-US" sz="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$25k-$45k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Oncor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343400" cy="518318"/>
          </a:xfrm>
        </p:spPr>
        <p:txBody>
          <a:bodyPr/>
          <a:lstStyle/>
          <a:p>
            <a:r>
              <a:rPr lang="en-US" sz="2400" dirty="0" smtClean="0"/>
              <a:t>Aging Items Report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325505"/>
              </p:ext>
            </p:extLst>
          </p:nvPr>
        </p:nvGraphicFramePr>
        <p:xfrm>
          <a:off x="152401" y="887766"/>
          <a:ext cx="8840750" cy="4457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2399"/>
                <a:gridCol w="1371600"/>
                <a:gridCol w="3506751"/>
              </a:tblGrid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Aging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Items Report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Last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NPRR664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Fuel Index Price for Resource Definition and Real-Time Make-Whole Payments for Exceptional Fuel Cost Events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12/9/2014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 8/7/2018,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NPRR847 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Exceptional Fuel Cost Included in the Mitigated Offer Cap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 5/2/2019, ERCOT filed NPRR940 (and VCMRR023) to remove remaining grey boxes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NPRR484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Revisions to Congestion Revenue Rights Credit Calculations and Payments - Phase 1b / 2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3/19/2013</a:t>
                      </a:r>
                    </a:p>
                  </a:txBody>
                  <a:tcPr marT="45732" marB="45732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Candidates for next phase of CMM Upgrade project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Potential Q3 2019 start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(with NPRR829 and NPRR907)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 of NPRR484 on 10/21/2013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NPRR867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Revisions to CRR Auction Credit Lock Amount to Reduce Excess Collateral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6/12/2018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NPRR702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Flexible Accounts, Payment of Invoices, and Disposition of Interest on Cash Collateral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12/8/2015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 on 9/1/2018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 boxes pending decision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Treasury software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NPRR825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Require ERCOT to Issue a DC Tie Curtailment Notice Prior to Curtailing any DC Tie Load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12/12/2017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10/1/2018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boxes 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xpected to be paired with internal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ERCOT project (Security Constrained Unit Commitment)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NPRR856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Treatment of OFFQS Status in Day-Ahead Make Whole and RUC Settlements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8/7/2018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Currently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targeted to start in Q3 2019 bundled with NPRR884 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Adjustments to Pricing and Settlement for Reliability Unit Commitments (RUCs) of On-Line Combined Cycle Generation Resources</a:t>
                      </a:r>
                      <a:endParaRPr lang="en-US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1066800" y="5619606"/>
            <a:ext cx="4540190" cy="45550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Aging Items PPL Logic:       Project Status = “Not Started” and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	</a:t>
            </a:r>
            <a:r>
              <a:rPr lang="en-US" sz="1200" b="0" dirty="0" smtClean="0"/>
              <a:t>	Priority &lt; “2019”</a:t>
            </a:r>
            <a:r>
              <a:rPr lang="en-US" sz="1400" b="0" dirty="0" smtClean="0"/>
              <a:t> </a:t>
            </a:r>
            <a:r>
              <a:rPr lang="en-US" sz="1000" b="0" dirty="0" smtClean="0"/>
              <a:t>(current year)</a:t>
            </a:r>
            <a:endParaRPr lang="en-US" sz="1100" b="0" dirty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6172200" y="5727327"/>
            <a:ext cx="2259843" cy="24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Status updates in </a:t>
            </a:r>
            <a:r>
              <a:rPr lang="en-US" sz="1200" dirty="0" smtClean="0"/>
              <a:t>bold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6213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2019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63752" y="6079980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2019 PPL Budget  =  $20.4M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63752" y="6352828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210453"/>
            <a:ext cx="3962400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April actuals not yet available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May-December forecasts are updated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7" y="841013"/>
            <a:ext cx="8993152" cy="509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91400" cy="518318"/>
          </a:xfrm>
        </p:spPr>
        <p:txBody>
          <a:bodyPr/>
          <a:lstStyle/>
          <a:p>
            <a:r>
              <a:rPr lang="en-US" sz="2400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829234"/>
            <a:ext cx="8686800" cy="2405531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endParaRPr lang="en-US" sz="900" dirty="0"/>
          </a:p>
          <a:p>
            <a:r>
              <a:rPr lang="en-US" sz="2000" dirty="0" smtClean="0"/>
              <a:t>In ERCOT’s 2020/2021 proposed budget, the following amounts are allocated for Revision </a:t>
            </a:r>
            <a:r>
              <a:rPr lang="en-US" sz="2000" dirty="0"/>
              <a:t>Request </a:t>
            </a:r>
            <a:r>
              <a:rPr lang="en-US" sz="2000" dirty="0" smtClean="0"/>
              <a:t>work</a:t>
            </a:r>
          </a:p>
          <a:p>
            <a:pPr lvl="1"/>
            <a:r>
              <a:rPr lang="en-US" sz="1600" dirty="0" smtClean="0"/>
              <a:t>2020 = $4M</a:t>
            </a:r>
          </a:p>
          <a:p>
            <a:pPr lvl="1"/>
            <a:r>
              <a:rPr lang="en-US" sz="1600" dirty="0" smtClean="0"/>
              <a:t>2021 = $4M</a:t>
            </a:r>
          </a:p>
          <a:p>
            <a:pPr marL="457200" indent="-457200">
              <a:buFont typeface="+mj-lt"/>
              <a:buAutoNum type="arabicPeriod"/>
            </a:pPr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134858"/>
              </p:ext>
            </p:extLst>
          </p:nvPr>
        </p:nvGraphicFramePr>
        <p:xfrm>
          <a:off x="1219200" y="3302000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$0.61M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$1.59M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$0.97M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$0.60M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$1.44M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$3.40M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65812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615310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8862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953435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of 3/31/2019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529349" y="2031999"/>
            <a:ext cx="3111731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April actuals not yet available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No change from last month</a:t>
            </a: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164394"/>
              </p:ext>
            </p:extLst>
          </p:nvPr>
        </p:nvGraphicFramePr>
        <p:xfrm>
          <a:off x="228600" y="1215233"/>
          <a:ext cx="8686799" cy="4053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Nodal Pricing for Settlement Only Distribution Generators (SODGs) and Settlement Only Transmission Generators (SOTGs)</a:t>
                      </a:r>
                      <a:endParaRPr lang="en-US" sz="105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2700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2019 list and work into the plan without disrupting in-flight projects</a:t>
                      </a: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PTP Obligations with Links to an Option DAM Award Eligibility</a:t>
                      </a:r>
                      <a:endParaRPr lang="en-US" sz="105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input requested</a:t>
                      </a:r>
                    </a:p>
                  </a:txBody>
                  <a:tcPr anchor="ctr"/>
                </a:tc>
              </a:tr>
              <a:tr h="8839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PGRR070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Revised Responsibilities for Performing Geomagnetic Disturbance (GMD) Vulnerability Assessments</a:t>
                      </a:r>
                      <a:endParaRPr lang="en-US" sz="105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REGULATORY</a:t>
                      </a:r>
                      <a:endParaRPr lang="en-US" sz="11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2019 list and work into the plan without disrupting in-flight projects</a:t>
                      </a:r>
                    </a:p>
                  </a:txBody>
                  <a:tcPr anchor="ctr"/>
                </a:tc>
              </a:tr>
              <a:tr h="8077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SCR799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Outage Study Cases in the System Operations Test Environment (SOTE)</a:t>
                      </a:r>
                      <a:endParaRPr lang="en-US" sz="1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input requested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319222"/>
              </p:ext>
            </p:extLst>
          </p:nvPr>
        </p:nvGraphicFramePr>
        <p:xfrm>
          <a:off x="4729051" y="916805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819400" y="5514929"/>
            <a:ext cx="3352800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</a:t>
            </a:r>
            <a:r>
              <a:rPr lang="en-US" sz="900" b="0" kern="0" dirty="0" smtClean="0">
                <a:solidFill>
                  <a:srgbClr val="000000"/>
                </a:solidFill>
              </a:rPr>
              <a:t>	= 2700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2020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2810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230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6669342" y="5514928"/>
            <a:ext cx="2169858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Note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Items in the Regulatory</a:t>
            </a:r>
            <a:r>
              <a:rPr lang="en-US" sz="900" b="0" kern="0" dirty="0">
                <a:solidFill>
                  <a:srgbClr val="000000"/>
                </a:solidFill>
              </a:rPr>
              <a:t> </a:t>
            </a:r>
            <a:r>
              <a:rPr lang="en-US" sz="900" b="0" kern="0" dirty="0" smtClean="0">
                <a:solidFill>
                  <a:srgbClr val="000000"/>
                </a:solidFill>
              </a:rPr>
              <a:t>section of the PPL are not tracked against the market Revision Request 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128885</TotalTime>
  <Words>1138</Words>
  <Application>Microsoft Office PowerPoint</Application>
  <PresentationFormat>On-screen Show (4:3)</PresentationFormat>
  <Paragraphs>482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2019 Release Targets – Board Approved NPRRs / SCRs / xGRRs </vt:lpstr>
      <vt:lpstr>Approved Revision Requests “Not Started” – Planned to Start in Future Months</vt:lpstr>
      <vt:lpstr>Aging Items Report</vt:lpstr>
      <vt:lpstr>2019 Project Spending</vt:lpstr>
      <vt:lpstr>Revision Request Funding Placeholder Status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1496</cp:revision>
  <cp:lastPrinted>2019-04-05T14:20:51Z</cp:lastPrinted>
  <dcterms:created xsi:type="dcterms:W3CDTF">2016-01-21T15:20:31Z</dcterms:created>
  <dcterms:modified xsi:type="dcterms:W3CDTF">2019-05-06T18:36:01Z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