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notesMasterIdLst>
    <p:notesMasterId r:id="rId5"/>
  </p:notesMasterIdLst>
  <p:sldIdLst>
    <p:sldId id="256" r:id="rId2"/>
    <p:sldId id="270" r:id="rId3"/>
    <p:sldId id="259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33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2" autoAdjust="0"/>
    <p:restoredTop sz="94705" autoAdjust="0"/>
  </p:normalViewPr>
  <p:slideViewPr>
    <p:cSldViewPr>
      <p:cViewPr>
        <p:scale>
          <a:sx n="90" d="100"/>
          <a:sy n="90" d="100"/>
        </p:scale>
        <p:origin x="-1234" y="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67" d="100"/>
          <a:sy n="67" d="100"/>
        </p:scale>
        <p:origin x="-3120" y="-8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F1568B-5DA3-4B11-86A2-B350F980F904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D770B8-C1E9-42C8-8C32-757BAA47EF3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13293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D770B8-C1E9-42C8-8C32-757BAA47EF38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69621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52FEBA9C-394B-4B9F-A3FF-638CD91567B0}" type="datetimeFigureOut">
              <a:rPr lang="en-US" smtClean="0"/>
              <a:t>4/8/2019</a:t>
            </a:fld>
            <a:endParaRPr lang="en-US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F0337751-7456-43DB-9146-BAE58EEC1228}" type="slidenum">
              <a:rPr lang="en-US" smtClean="0"/>
              <a:t>‹#›</a:t>
            </a:fld>
            <a:endParaRPr lang="en-US" dirty="0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Update to RMS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May 7, </a:t>
            </a:r>
            <a:r>
              <a:rPr lang="en-US" dirty="0" smtClean="0">
                <a:solidFill>
                  <a:schemeClr val="bg1"/>
                </a:solidFill>
              </a:rPr>
              <a:t>2019</a:t>
            </a:r>
            <a:endParaRPr lang="en-US" dirty="0">
              <a:solidFill>
                <a:schemeClr val="bg1"/>
              </a:solidFill>
            </a:endParaRPr>
          </a:p>
        </p:txBody>
      </p:sp>
      <p:grpSp>
        <p:nvGrpSpPr>
          <p:cNvPr id="5" name="Group 4"/>
          <p:cNvGrpSpPr/>
          <p:nvPr/>
        </p:nvGrpSpPr>
        <p:grpSpPr>
          <a:xfrm>
            <a:off x="304800" y="228600"/>
            <a:ext cx="1303020" cy="1524000"/>
            <a:chOff x="304800" y="228600"/>
            <a:chExt cx="1303020" cy="1524000"/>
          </a:xfrm>
        </p:grpSpPr>
        <p:pic>
          <p:nvPicPr>
            <p:cNvPr id="1029" name="Picture 5" descr="C:\Users\UA2525\AppData\Local\Microsoft\Windows\Temporary Internet Files\Content.IE5\33KRKYVU\texas[1].jpg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04800" y="228600"/>
              <a:ext cx="1303020" cy="1524000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4" name="TextBox 3"/>
            <p:cNvSpPr txBox="1"/>
            <p:nvPr/>
          </p:nvSpPr>
          <p:spPr>
            <a:xfrm>
              <a:off x="973901" y="838200"/>
              <a:ext cx="60960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TX SET</a:t>
              </a:r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1587439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lIns="91440" tIns="45720" rIns="91440" bIns="45720" rtlCol="0" anchor="ctr">
            <a:normAutofit/>
          </a:bodyPr>
          <a:lstStyle/>
          <a:p>
            <a:pPr algn="ctr"/>
            <a:r>
              <a:rPr lang="en-US" sz="4800" b="1" dirty="0">
                <a:solidFill>
                  <a:schemeClr val="tx1"/>
                </a:solidFill>
              </a:rPr>
              <a:t>Texas SET </a:t>
            </a:r>
            <a:r>
              <a:rPr lang="en-US" sz="4800" b="1" dirty="0" smtClean="0">
                <a:solidFill>
                  <a:schemeClr val="tx1"/>
                </a:solidFill>
              </a:rPr>
              <a:t>April 3, 2019 </a:t>
            </a:r>
            <a:r>
              <a:rPr lang="en-US" sz="4800" b="1" dirty="0" smtClean="0">
                <a:solidFill>
                  <a:schemeClr val="tx1"/>
                </a:solidFill>
              </a:rPr>
              <a:t>Meeting</a:t>
            </a:r>
            <a:endParaRPr lang="en-US" sz="4800" b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00600"/>
          </a:xfrm>
        </p:spPr>
        <p:txBody>
          <a:bodyPr vert="horz" lIns="91440" tIns="45720" rIns="91440" bIns="45720" rtlCol="0">
            <a:normAutofit/>
          </a:bodyPr>
          <a:lstStyle/>
          <a:p>
            <a:pPr marL="342900" indent="-342900">
              <a:lnSpc>
                <a:spcPct val="90000"/>
              </a:lnSpc>
              <a:buFont typeface="Arial" pitchFamily="34" charset="0"/>
              <a:buChar char="•"/>
              <a:defRPr/>
            </a:pPr>
            <a:endParaRPr lang="en-US" sz="2200" dirty="0" smtClean="0"/>
          </a:p>
          <a:p>
            <a:pPr marL="342900" indent="-342900">
              <a:lnSpc>
                <a:spcPct val="90000"/>
              </a:lnSpc>
              <a:buFont typeface="Arial" pitchFamily="34" charset="0"/>
              <a:buChar char="•"/>
              <a:defRPr/>
            </a:pPr>
            <a:endParaRPr lang="en-US" sz="2200" dirty="0"/>
          </a:p>
          <a:p>
            <a:pPr marL="342900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200" dirty="0" smtClean="0"/>
              <a:t>Flight Update</a:t>
            </a:r>
          </a:p>
          <a:p>
            <a:pPr marL="342900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200" dirty="0" smtClean="0"/>
              <a:t>FlighTrak </a:t>
            </a:r>
            <a:r>
              <a:rPr lang="en-US" sz="2200" dirty="0" smtClean="0"/>
              <a:t>Q &amp; A</a:t>
            </a:r>
            <a:endParaRPr lang="en-US" sz="2200" dirty="0" smtClean="0"/>
          </a:p>
          <a:p>
            <a:pPr marL="342900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200" dirty="0" smtClean="0"/>
              <a:t>RMS Assignments</a:t>
            </a:r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000" dirty="0"/>
              <a:t>Draft NPRR Section 15, Customer Registration--15.1.3.1 Mass Transition Process changes to allow TDSPs to send 814_28s for Drop to POLR </a:t>
            </a:r>
            <a:r>
              <a:rPr lang="en-US" sz="2000" dirty="0" smtClean="0"/>
              <a:t>transactions--Recommendations</a:t>
            </a:r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000" dirty="0" smtClean="0"/>
              <a:t>OBDRR012</a:t>
            </a:r>
            <a:r>
              <a:rPr lang="en-US" sz="2000" dirty="0"/>
              <a:t>, Texas Market Test Plan </a:t>
            </a:r>
            <a:r>
              <a:rPr lang="en-US" sz="2000" dirty="0" smtClean="0"/>
              <a:t>Updates—Recommendations</a:t>
            </a:r>
            <a:endParaRPr lang="en-US" sz="2000" dirty="0" smtClean="0"/>
          </a:p>
          <a:p>
            <a:pPr marL="342900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200" dirty="0" smtClean="0"/>
              <a:t>Discussion Items</a:t>
            </a:r>
            <a:endParaRPr lang="en-US" sz="2200" dirty="0" smtClean="0"/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000" dirty="0"/>
              <a:t>Banking Script / TMTP </a:t>
            </a:r>
            <a:r>
              <a:rPr lang="en-US" sz="2000" dirty="0" smtClean="0"/>
              <a:t>Review</a:t>
            </a:r>
            <a:endParaRPr lang="en-US" sz="2000" dirty="0" smtClean="0"/>
          </a:p>
          <a:p>
            <a:pPr marL="708660" lvl="1" indent="-34290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000" dirty="0" smtClean="0"/>
              <a:t>RMG </a:t>
            </a:r>
            <a:r>
              <a:rPr lang="en-US" sz="2000" dirty="0"/>
              <a:t>Safety NET </a:t>
            </a:r>
            <a:r>
              <a:rPr lang="en-US" sz="2000" dirty="0" smtClean="0"/>
              <a:t>Timelines</a:t>
            </a:r>
          </a:p>
          <a:p>
            <a:pPr marL="742950" lvl="1" indent="-28575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r>
              <a:rPr lang="en-US" sz="2200" dirty="0"/>
              <a:t>Mass Transition Fire Drill Testing-- Q&amp;A</a:t>
            </a:r>
            <a:endParaRPr lang="en-US" sz="2200" dirty="0" smtClean="0"/>
          </a:p>
          <a:p>
            <a:pPr marL="742950" lvl="1" indent="-285750">
              <a:lnSpc>
                <a:spcPct val="90000"/>
              </a:lnSpc>
              <a:buClr>
                <a:schemeClr val="tx1"/>
              </a:buClr>
              <a:buFont typeface="Arial" pitchFamily="34" charset="0"/>
              <a:buChar char="•"/>
              <a:defRPr/>
            </a:pPr>
            <a:endParaRPr lang="en-US" sz="2200" dirty="0" smtClean="0"/>
          </a:p>
          <a:p>
            <a:pPr marL="342900" indent="-342900">
              <a:buClrTx/>
              <a:buFont typeface="Arial" pitchFamily="34" charset="0"/>
              <a:buChar char="•"/>
            </a:pPr>
            <a:endParaRPr lang="en-US" sz="800" b="1" dirty="0"/>
          </a:p>
        </p:txBody>
      </p:sp>
    </p:spTree>
    <p:extLst>
      <p:ext uri="{BB962C8B-B14F-4D97-AF65-F5344CB8AC3E}">
        <p14:creationId xmlns:p14="http://schemas.microsoft.com/office/powerpoint/2010/main" val="1242158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 txBox="1">
            <a:spLocks noGrp="1"/>
          </p:cNvSpPr>
          <p:nvPr/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b"/>
          <a:lstStyle/>
          <a:p>
            <a:pPr algn="r">
              <a:defRPr/>
            </a:pPr>
            <a:fld id="{404EFD66-638C-46E7-89A9-ED5B6C14A3E7}" type="slidenum"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cs typeface="+mn-cs"/>
              </a:rPr>
              <a:pPr algn="r">
                <a:defRPr/>
              </a:pPr>
              <a:t>3</a:t>
            </a:fld>
            <a:endParaRPr lang="en-US" sz="1400" dirty="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  <a:cs typeface="+mn-cs"/>
            </a:endParaRPr>
          </a:p>
        </p:txBody>
      </p:sp>
      <p:sp>
        <p:nvSpPr>
          <p:cNvPr id="5123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609600"/>
            <a:ext cx="8229600" cy="6096000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/>
          </a:bodyPr>
          <a:lstStyle/>
          <a:p>
            <a:pPr algn="ctr"/>
            <a:r>
              <a:rPr lang="en-US" b="1" dirty="0" smtClean="0">
                <a:solidFill>
                  <a:schemeClr val="tx1"/>
                </a:solidFill>
                <a:effectLst/>
              </a:rPr>
              <a:t/>
            </a:r>
            <a:br>
              <a:rPr lang="en-US" b="1" dirty="0" smtClean="0">
                <a:solidFill>
                  <a:schemeClr val="tx1"/>
                </a:solidFill>
                <a:effectLst/>
              </a:rPr>
            </a:br>
            <a:r>
              <a:rPr lang="en-US" b="1" dirty="0" smtClean="0">
                <a:solidFill>
                  <a:schemeClr val="tx1"/>
                </a:solidFill>
                <a:effectLst/>
              </a:rPr>
              <a:t/>
            </a:r>
            <a:br>
              <a:rPr lang="en-US" b="1" dirty="0" smtClean="0">
                <a:solidFill>
                  <a:schemeClr val="tx1"/>
                </a:solidFill>
                <a:effectLst/>
              </a:rPr>
            </a:br>
            <a:r>
              <a:rPr lang="en-US" b="1" dirty="0" smtClean="0">
                <a:solidFill>
                  <a:schemeClr val="tx1"/>
                </a:solidFill>
                <a:effectLst/>
              </a:rPr>
              <a:t/>
            </a:r>
            <a:br>
              <a:rPr lang="en-US" b="1" dirty="0" smtClean="0">
                <a:solidFill>
                  <a:schemeClr val="tx1"/>
                </a:solidFill>
                <a:effectLst/>
              </a:rPr>
            </a:br>
            <a:r>
              <a:rPr lang="en-US" sz="5400" b="1" dirty="0" smtClean="0">
                <a:solidFill>
                  <a:schemeClr val="tx1"/>
                </a:solidFill>
              </a:rPr>
              <a:t>Any </a:t>
            </a:r>
            <a:r>
              <a:rPr lang="en-US" sz="5400" b="1" dirty="0">
                <a:solidFill>
                  <a:schemeClr val="tx1"/>
                </a:solidFill>
              </a:rPr>
              <a:t>questions?</a:t>
            </a:r>
            <a:r>
              <a:rPr lang="en-US" b="1" dirty="0" smtClean="0">
                <a:solidFill>
                  <a:schemeClr val="tx1"/>
                </a:solidFill>
                <a:effectLst/>
              </a:rPr>
              <a:t/>
            </a:r>
            <a:br>
              <a:rPr lang="en-US" b="1" dirty="0" smtClean="0">
                <a:solidFill>
                  <a:schemeClr val="tx1"/>
                </a:solidFill>
                <a:effectLst/>
              </a:rPr>
            </a:br>
            <a:r>
              <a:rPr lang="en-US" b="1" dirty="0" smtClean="0">
                <a:solidFill>
                  <a:schemeClr val="tx1"/>
                </a:solidFill>
                <a:effectLst/>
              </a:rPr>
              <a:t>Next Meeting </a:t>
            </a:r>
            <a:r>
              <a:rPr lang="en-US" b="1" dirty="0" smtClean="0">
                <a:solidFill>
                  <a:schemeClr val="tx1"/>
                </a:solidFill>
                <a:effectLst/>
              </a:rPr>
              <a:t>May 15, </a:t>
            </a:r>
            <a:r>
              <a:rPr lang="en-US" b="1" dirty="0" smtClean="0">
                <a:solidFill>
                  <a:schemeClr val="tx1"/>
                </a:solidFill>
                <a:effectLst/>
              </a:rPr>
              <a:t>2019</a:t>
            </a:r>
            <a:br>
              <a:rPr lang="en-US" b="1" dirty="0" smtClean="0">
                <a:solidFill>
                  <a:schemeClr val="tx1"/>
                </a:solidFill>
                <a:effectLst/>
              </a:rPr>
            </a:br>
            <a:r>
              <a:rPr lang="en-US" sz="4800" b="1" dirty="0" smtClean="0">
                <a:solidFill>
                  <a:schemeClr val="tx1"/>
                </a:solidFill>
                <a:effectLst/>
              </a:rPr>
              <a:t/>
            </a:r>
            <a:br>
              <a:rPr lang="en-US" sz="4800" b="1" dirty="0" smtClean="0">
                <a:solidFill>
                  <a:schemeClr val="tx1"/>
                </a:solidFill>
                <a:effectLst/>
              </a:rPr>
            </a:br>
            <a:endParaRPr lang="en-US" sz="4800" b="1" dirty="0" smtClean="0">
              <a:solidFill>
                <a:schemeClr val="tx1"/>
              </a:solidFill>
              <a:effectLst/>
            </a:endParaRPr>
          </a:p>
        </p:txBody>
      </p:sp>
      <p:grpSp>
        <p:nvGrpSpPr>
          <p:cNvPr id="5" name="Group 4"/>
          <p:cNvGrpSpPr/>
          <p:nvPr/>
        </p:nvGrpSpPr>
        <p:grpSpPr>
          <a:xfrm>
            <a:off x="3464182" y="1676400"/>
            <a:ext cx="1303020" cy="1524000"/>
            <a:chOff x="304800" y="228600"/>
            <a:chExt cx="1303020" cy="1524000"/>
          </a:xfrm>
        </p:grpSpPr>
        <p:pic>
          <p:nvPicPr>
            <p:cNvPr id="6" name="Picture 5" descr="C:\Users\UA2525\AppData\Local\Microsoft\Windows\Temporary Internet Files\Content.IE5\33KRKYVU\texas[1].jpg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04800" y="228600"/>
              <a:ext cx="1303020" cy="1524000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7" name="TextBox 6"/>
            <p:cNvSpPr txBox="1"/>
            <p:nvPr/>
          </p:nvSpPr>
          <p:spPr>
            <a:xfrm>
              <a:off x="973901" y="838200"/>
              <a:ext cx="60960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TX SET</a:t>
              </a:r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188473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2462</TotalTime>
  <Words>79</Words>
  <Application>Microsoft Office PowerPoint</Application>
  <PresentationFormat>On-screen Show (4:3)</PresentationFormat>
  <Paragraphs>19</Paragraphs>
  <Slides>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Flow</vt:lpstr>
      <vt:lpstr>Update to RMS</vt:lpstr>
      <vt:lpstr>Texas SET April 3, 2019 Meeting</vt:lpstr>
      <vt:lpstr>   Any questions? Next Meeting May 15, 2019  </vt:lpstr>
    </vt:vector>
  </TitlesOfParts>
  <Company>PNMR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TNMP11092015</dc:creator>
  <cp:lastModifiedBy>TXSET040320219</cp:lastModifiedBy>
  <cp:revision>142</cp:revision>
  <dcterms:created xsi:type="dcterms:W3CDTF">2015-12-11T22:27:18Z</dcterms:created>
  <dcterms:modified xsi:type="dcterms:W3CDTF">2019-04-08T16:39:54Z</dcterms:modified>
</cp:coreProperties>
</file>

<file path=docProps/thumbnail.jpeg>
</file>