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338" r:id="rId6"/>
    <p:sldId id="355" r:id="rId7"/>
    <p:sldId id="388" r:id="rId8"/>
    <p:sldId id="386" r:id="rId9"/>
    <p:sldId id="390" r:id="rId10"/>
    <p:sldId id="389" r:id="rId11"/>
    <p:sldId id="375" r:id="rId12"/>
    <p:sldId id="391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8"/>
            <p14:sldId id="386"/>
            <p14:sldId id="390"/>
            <p14:sldId id="389"/>
            <p14:sldId id="375"/>
            <p14:sldId id="3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45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May 7,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err="1" smtClean="0"/>
              <a:t>FlighTrak</a:t>
            </a:r>
            <a:endParaRPr lang="en-US" sz="2000" dirty="0" smtClean="0"/>
          </a:p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Overview</a:t>
            </a:r>
          </a:p>
          <a:p>
            <a:pPr lvl="1"/>
            <a:r>
              <a:rPr lang="en-US" sz="1600" dirty="0" smtClean="0"/>
              <a:t>Anticipated 2019 Impacts to the Retail Market</a:t>
            </a:r>
          </a:p>
          <a:p>
            <a:pPr lvl="1"/>
            <a:r>
              <a:rPr lang="en-US" sz="1600" dirty="0" smtClean="0"/>
              <a:t>Anticipated 2020 Impacts to the Retail Market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en-US" dirty="0" err="1" smtClean="0"/>
              <a:t>FlighTrak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PR173-02 ERCOT Flight Certification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FlighTrak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err="1" smtClean="0"/>
              <a:t>FlighTrak</a:t>
            </a:r>
            <a:r>
              <a:rPr lang="en-US" sz="2000" dirty="0" smtClean="0"/>
              <a:t> is live, currently registering CRs for the upcoming 0619 Flight</a:t>
            </a:r>
          </a:p>
          <a:p>
            <a:r>
              <a:rPr lang="en-US" sz="2000" dirty="0" smtClean="0"/>
              <a:t>This update (May 2019) on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will be the final project update at RMS.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79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pt-BR" dirty="0"/>
              <a:t>Retail Portfolio Refresh (RPR) Program Control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PR288-00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18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RMS, periodically, with more information related to:</a:t>
            </a:r>
          </a:p>
          <a:p>
            <a:pPr lvl="1"/>
            <a:r>
              <a:rPr lang="en-US" sz="1400" dirty="0" smtClean="0"/>
              <a:t>Sequencing of efforts</a:t>
            </a:r>
          </a:p>
          <a:p>
            <a:pPr lvl="1"/>
            <a:r>
              <a:rPr lang="en-US" sz="1400" dirty="0" smtClean="0"/>
              <a:t>Communication strategy</a:t>
            </a:r>
          </a:p>
          <a:p>
            <a:pPr lvl="1"/>
            <a:r>
              <a:rPr lang="en-US" sz="1400" dirty="0" smtClean="0"/>
              <a:t>High level timeline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71800"/>
            <a:ext cx="3962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PR173-02 </a:t>
            </a:r>
            <a:r>
              <a:rPr lang="en-US" sz="1200" dirty="0" err="1" smtClean="0"/>
              <a:t>FlighTrak</a:t>
            </a:r>
            <a:r>
              <a:rPr lang="en-US" sz="1200" dirty="0" smtClean="0"/>
              <a:t> </a:t>
            </a:r>
            <a:r>
              <a:rPr lang="en-US" sz="1200" dirty="0"/>
              <a:t>(in </a:t>
            </a:r>
            <a:r>
              <a:rPr lang="en-US" sz="1200" dirty="0" smtClean="0"/>
              <a:t>progress)</a:t>
            </a:r>
          </a:p>
          <a:p>
            <a:r>
              <a:rPr lang="en-US" sz="1200" dirty="0" smtClean="0"/>
              <a:t>PR288-01 EDI </a:t>
            </a:r>
            <a:r>
              <a:rPr lang="en-US" sz="1200" dirty="0"/>
              <a:t>Mapping and Translator Replacement (in </a:t>
            </a:r>
            <a:r>
              <a:rPr lang="en-US" sz="1200" dirty="0" smtClean="0"/>
              <a:t>planning)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NAESB </a:t>
            </a:r>
            <a:r>
              <a:rPr lang="en-US" sz="1200" dirty="0"/>
              <a:t>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ERCOT’s </a:t>
            </a:r>
            <a:r>
              <a:rPr lang="en-US" sz="1200" dirty="0"/>
              <a:t>Registration System 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</a:t>
            </a:r>
            <a:r>
              <a:rPr lang="en-US" sz="1200" dirty="0" err="1" smtClean="0"/>
              <a:t>MarkeTrak</a:t>
            </a:r>
            <a:r>
              <a:rPr lang="en-US" sz="1200" dirty="0" smtClean="0"/>
              <a:t> </a:t>
            </a:r>
            <a:r>
              <a:rPr lang="en-US" sz="1200" dirty="0"/>
              <a:t>Oracle Upgrade (not started</a:t>
            </a:r>
            <a:r>
              <a:rPr lang="en-US" sz="1200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2672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</a:t>
            </a:r>
            <a:r>
              <a:rPr lang="en-US" sz="1200" dirty="0" smtClean="0"/>
              <a:t>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PR288-01 EDI Translator Project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305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While this is an internal application, ERCOT will request some level of market participation.</a:t>
            </a:r>
          </a:p>
          <a:p>
            <a:r>
              <a:rPr lang="en-US" sz="2000" dirty="0" smtClean="0"/>
              <a:t>Most likely, participation will consist of running transactions through </a:t>
            </a:r>
            <a:r>
              <a:rPr lang="en-US" sz="2000" dirty="0" smtClean="0"/>
              <a:t>Retail Market Test Environment (RMTE).</a:t>
            </a:r>
            <a:endParaRPr lang="en-US" sz="2000" dirty="0" smtClean="0"/>
          </a:p>
          <a:p>
            <a:r>
              <a:rPr lang="en-US" sz="2000" dirty="0" smtClean="0"/>
              <a:t>Estimated time period is Q2/Q3 2020.</a:t>
            </a:r>
          </a:p>
          <a:p>
            <a:r>
              <a:rPr lang="en-US" sz="2000" dirty="0" smtClean="0"/>
              <a:t>ERCOT </a:t>
            </a:r>
            <a:r>
              <a:rPr lang="en-US" sz="2000" dirty="0" smtClean="0"/>
              <a:t>will keep RMS updated.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db64cb27-6b28-4b9c-8349-fb9d75ca019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34911</TotalTime>
  <Words>250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PowerPoint Presentation</vt:lpstr>
      <vt:lpstr>Agenda</vt:lpstr>
      <vt:lpstr>FlighTrak PR173-02 ERCOT Flight Certification Website</vt:lpstr>
      <vt:lpstr>FlighTrak</vt:lpstr>
      <vt:lpstr>Retail Portfolio Refresh (RPR) Program Control PR288-00</vt:lpstr>
      <vt:lpstr>Retail Portfolio Refresh: Overview</vt:lpstr>
      <vt:lpstr>PR288-01 EDI Translator Project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529</cp:revision>
  <cp:lastPrinted>2018-08-13T20:38:35Z</cp:lastPrinted>
  <dcterms:created xsi:type="dcterms:W3CDTF">2016-01-21T15:20:31Z</dcterms:created>
  <dcterms:modified xsi:type="dcterms:W3CDTF">2019-05-06T14:37:26Z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