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60"/>
  </p:normalViewPr>
  <p:slideViewPr>
    <p:cSldViewPr>
      <p:cViewPr>
        <p:scale>
          <a:sx n="90" d="100"/>
          <a:sy n="90" d="100"/>
        </p:scale>
        <p:origin x="-124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mktrules/issues/RMGRR158" TargetMode="External"/><Relationship Id="rId3" Type="http://schemas.openxmlformats.org/officeDocument/2006/relationships/hyperlink" Target="http://ercot.com/calendar/2019/3/27/163970-TAC" TargetMode="External"/><Relationship Id="rId7" Type="http://schemas.openxmlformats.org/officeDocument/2006/relationships/hyperlink" Target="http://ercot.com/calendar/2019/5/1/18050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rcot.com/calendar/2019/4/24/179735" TargetMode="External"/><Relationship Id="rId11" Type="http://schemas.openxmlformats.org/officeDocument/2006/relationships/hyperlink" Target="http://ercot.com/mktrules/issues/NPRR908" TargetMode="External"/><Relationship Id="rId5" Type="http://schemas.openxmlformats.org/officeDocument/2006/relationships/hyperlink" Target="http://ercot.com/content/wcm/key_documents_lists/27308/2019_TAC_Strategic_Initiatives.doc" TargetMode="External"/><Relationship Id="rId10" Type="http://schemas.openxmlformats.org/officeDocument/2006/relationships/hyperlink" Target="http://ercot.com/mktrules/issues/NPRR900" TargetMode="External"/><Relationship Id="rId4" Type="http://schemas.openxmlformats.org/officeDocument/2006/relationships/hyperlink" Target="http://ercot.com/content/wcm/key_documents_lists/27308/2019_TAC_Goals.doc" TargetMode="External"/><Relationship Id="rId9" Type="http://schemas.openxmlformats.org/officeDocument/2006/relationships/hyperlink" Target="http://ercot.com/mktrules/issues/RMGRR15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 smtClean="0">
                <a:hlinkClick r:id="rId3"/>
              </a:rPr>
              <a:t>March 27, </a:t>
            </a:r>
            <a:r>
              <a:rPr lang="en-US" sz="4000" b="1" dirty="0">
                <a:hlinkClick r:id="rId3"/>
              </a:rPr>
              <a:t>2019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028363" cy="548640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en-US" sz="2000" u="sng" dirty="0"/>
              <a:t>Items of interest:</a:t>
            </a:r>
          </a:p>
          <a:p>
            <a:pPr marL="300038" lvl="1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Confirmed 2019 </a:t>
            </a:r>
            <a:r>
              <a:rPr lang="en-US" dirty="0">
                <a:hlinkClick r:id="rId4"/>
              </a:rPr>
              <a:t>TAC Goals </a:t>
            </a:r>
            <a:r>
              <a:rPr lang="en-US" dirty="0"/>
              <a:t>&amp; </a:t>
            </a:r>
            <a:r>
              <a:rPr lang="en-US" dirty="0">
                <a:hlinkClick r:id="rId5"/>
              </a:rPr>
              <a:t>Strategic Initiatives</a:t>
            </a:r>
            <a:endParaRPr lang="en-US" dirty="0"/>
          </a:p>
          <a:p>
            <a:pPr marL="300038" lvl="1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Lengthy discussion about Outage activity related to OCN (Operating Condition Notice</a:t>
            </a:r>
            <a:r>
              <a:rPr lang="en-US" dirty="0" smtClean="0"/>
              <a:t>) – resulted in OCN Workshops </a:t>
            </a:r>
            <a:r>
              <a:rPr lang="en-US" dirty="0" smtClean="0">
                <a:hlinkClick r:id="rId6"/>
              </a:rPr>
              <a:t>I</a:t>
            </a:r>
            <a:r>
              <a:rPr lang="en-US" dirty="0" smtClean="0"/>
              <a:t> &amp; </a:t>
            </a:r>
            <a:r>
              <a:rPr lang="en-US" dirty="0" smtClean="0">
                <a:hlinkClick r:id="rId7"/>
              </a:rPr>
              <a:t>II</a:t>
            </a:r>
            <a:endParaRPr lang="en-US" dirty="0" smtClean="0"/>
          </a:p>
          <a:p>
            <a:pPr marL="300038" lvl="1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Created Real-Time Co-Optimization Task Force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TAC approved the following RMS voting items: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 smtClean="0">
                <a:hlinkClick r:id="rId8"/>
              </a:rPr>
              <a:t>RMGRR158</a:t>
            </a:r>
            <a:r>
              <a:rPr lang="en-US" sz="1800" dirty="0"/>
              <a:t>, Revisions to Emergency Operating Procedures for Extended Unplanned System Outages</a:t>
            </a:r>
          </a:p>
          <a:p>
            <a:pPr indent="-27432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>
                <a:hlinkClick r:id="rId9"/>
              </a:rPr>
              <a:t>RMGRR159</a:t>
            </a:r>
            <a:r>
              <a:rPr lang="en-US" sz="1800" dirty="0"/>
              <a:t>, Related to NPRR908, Revisions to Mass Transition Process</a:t>
            </a:r>
          </a:p>
          <a:p>
            <a:pPr indent="-27432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Confirmed 2019 RMS leadership</a:t>
            </a:r>
          </a:p>
          <a:p>
            <a:pPr indent="-27432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Confirmed 2019 RMS Goals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2400" u="sng" dirty="0" smtClean="0"/>
              <a:t>Other NPRRs approved by TAC impacting RMS:</a:t>
            </a:r>
          </a:p>
          <a:p>
            <a:pPr marL="300038" lvl="1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hlinkClick r:id="rId10"/>
              </a:rPr>
              <a:t>NPRR900</a:t>
            </a:r>
            <a:r>
              <a:rPr lang="en-US" dirty="0"/>
              <a:t>, Clean-Up Items Applicable to the State of Texas REC Trading Program</a:t>
            </a:r>
          </a:p>
          <a:p>
            <a:pPr marL="300038" lvl="1" indent="-300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hlinkClick r:id="rId11"/>
              </a:rPr>
              <a:t>NPRR908</a:t>
            </a:r>
            <a:r>
              <a:rPr lang="en-US" dirty="0"/>
              <a:t>, Revisions to Mass Transition Process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433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15451</TotalTime>
  <Words>113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Retrospect</vt:lpstr>
      <vt:lpstr>TAC Highlights – March 27, 2019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s262089</cp:lastModifiedBy>
  <cp:revision>166</cp:revision>
  <cp:lastPrinted>2018-11-28T18:48:20Z</cp:lastPrinted>
  <dcterms:created xsi:type="dcterms:W3CDTF">2018-01-08T22:15:17Z</dcterms:created>
  <dcterms:modified xsi:type="dcterms:W3CDTF">2019-05-06T14:52:31Z</dcterms:modified>
</cp:coreProperties>
</file>