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370" r:id="rId2"/>
    <p:sldId id="402" r:id="rId3"/>
    <p:sldId id="403" r:id="rId4"/>
    <p:sldId id="404" r:id="rId5"/>
    <p:sldId id="398" r:id="rId6"/>
    <p:sldId id="401" r:id="rId7"/>
    <p:sldId id="400" r:id="rId8"/>
    <p:sldId id="385" r:id="rId9"/>
    <p:sldId id="380" r:id="rId10"/>
    <p:sldId id="38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60"/>
  </p:normalViewPr>
  <p:slideViewPr>
    <p:cSldViewPr>
      <p:cViewPr varScale="1">
        <p:scale>
          <a:sx n="95" d="100"/>
          <a:sy n="95" d="100"/>
        </p:scale>
        <p:origin x="1042" y="67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7338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</a:t>
            </a:r>
            <a:r>
              <a:rPr lang="en-US" sz="2800" dirty="0" smtClean="0">
                <a:latin typeface="Calibri" panose="020F0502020204030204" pitchFamily="34" charset="0"/>
              </a:rPr>
              <a:t>May 7</a:t>
            </a:r>
            <a:r>
              <a:rPr lang="en-US" sz="2800" baseline="30000" dirty="0" smtClean="0">
                <a:latin typeface="Calibri" panose="020F0502020204030204" pitchFamily="34" charset="0"/>
              </a:rPr>
              <a:t>th</a:t>
            </a:r>
            <a:r>
              <a:rPr lang="en-US" sz="2800" dirty="0">
                <a:latin typeface="Calibri" panose="020F0502020204030204" pitchFamily="34" charset="0"/>
              </a:rPr>
              <a:t>, 2019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19099" y="5507665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in </a:t>
            </a:r>
            <a:r>
              <a:rPr lang="en-US" dirty="0" smtClean="0"/>
              <a:t>May </a:t>
            </a:r>
            <a:r>
              <a:rPr lang="en-US" dirty="0"/>
              <a:t>– </a:t>
            </a:r>
            <a:r>
              <a:rPr lang="en-US" dirty="0" smtClean="0"/>
              <a:t>Dallas, TX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3208268"/>
              </p:ext>
            </p:extLst>
          </p:nvPr>
        </p:nvGraphicFramePr>
        <p:xfrm>
          <a:off x="381001" y="990600"/>
          <a:ext cx="8381999" cy="1573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>
                  <a:extLst>
                    <a:ext uri="{9D8B030D-6E8A-4147-A177-3AD203B41FA5}">
                      <a16:colId xmlns:a16="http://schemas.microsoft.com/office/drawing/2014/main" xmlns="" val="223322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933199621"/>
                    </a:ext>
                  </a:extLst>
                </a:gridCol>
                <a:gridCol w="3296504">
                  <a:extLst>
                    <a:ext uri="{9D8B030D-6E8A-4147-A177-3AD203B41FA5}">
                      <a16:colId xmlns:a16="http://schemas.microsoft.com/office/drawing/2014/main" xmlns="" val="824862176"/>
                    </a:ext>
                  </a:extLst>
                </a:gridCol>
                <a:gridCol w="1552222">
                  <a:extLst>
                    <a:ext uri="{9D8B030D-6E8A-4147-A177-3AD203B41FA5}">
                      <a16:colId xmlns:a16="http://schemas.microsoft.com/office/drawing/2014/main" xmlns="" val="2889308802"/>
                    </a:ext>
                  </a:extLst>
                </a:gridCol>
              </a:tblGrid>
              <a:tr h="392125">
                <a:tc gridSpan="4"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8584440"/>
                  </a:ext>
                </a:extLst>
              </a:tr>
              <a:tr h="397497">
                <a:tc>
                  <a:txBody>
                    <a:bodyPr/>
                    <a:lstStyle/>
                    <a:p>
                      <a:r>
                        <a:rPr lang="en-US" b="1" i="0" u="sng" dirty="0" smtClean="0"/>
                        <a:t>Dallas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dirty="0" smtClean="0"/>
                        <a:t>Oncor Office, Dallas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9378628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 smtClean="0"/>
                        <a:t>WEDNESDAY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May 1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4184910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 smtClean="0"/>
                        <a:t>THURSDAY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2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TxSET</a:t>
                      </a:r>
                      <a:r>
                        <a:rPr lang="en-US" dirty="0"/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930264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5D4E972-75AD-4720-9FF8-B95429903D47}"/>
              </a:ext>
            </a:extLst>
          </p:cNvPr>
          <p:cNvSpPr txBox="1"/>
          <p:nvPr/>
        </p:nvSpPr>
        <p:spPr>
          <a:xfrm>
            <a:off x="457201" y="3846255"/>
            <a:ext cx="83819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/>
              <a:t>RETAIL 101</a:t>
            </a:r>
          </a:p>
          <a:p>
            <a:r>
              <a:rPr lang="en-US" sz="2800" dirty="0"/>
              <a:t>Total Attendees:  47 (including presenters)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r>
              <a:rPr lang="en-US" sz="2800" b="1" i="1" u="sng" dirty="0"/>
              <a:t>TX SET 101</a:t>
            </a:r>
          </a:p>
          <a:p>
            <a:r>
              <a:rPr lang="en-US" sz="2800" dirty="0"/>
              <a:t>Total Attendees:  </a:t>
            </a:r>
            <a:r>
              <a:rPr lang="en-US" sz="2800" dirty="0" smtClean="0"/>
              <a:t>52 </a:t>
            </a:r>
            <a:r>
              <a:rPr lang="en-US" sz="2800" dirty="0"/>
              <a:t>(including presenters)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A951B611-5633-46C6-A913-FD70D8DFA9AD}"/>
              </a:ext>
            </a:extLst>
          </p:cNvPr>
          <p:cNvSpPr/>
          <p:nvPr/>
        </p:nvSpPr>
        <p:spPr>
          <a:xfrm>
            <a:off x="1066800" y="2564472"/>
            <a:ext cx="693419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i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RETAIL TRAINING COMPLETED !!!</a:t>
            </a:r>
            <a:endParaRPr lang="en-US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2969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 TOPICS - May </a:t>
            </a:r>
            <a:r>
              <a:rPr lang="en-US" dirty="0" smtClean="0"/>
              <a:t>Training Session - DALLAS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RETAIL 101</a:t>
            </a:r>
          </a:p>
          <a:p>
            <a:r>
              <a:rPr lang="en-US" dirty="0" smtClean="0"/>
              <a:t>Responsibilities of Market Participants including the ISO</a:t>
            </a:r>
          </a:p>
          <a:p>
            <a:r>
              <a:rPr lang="en-US" dirty="0" smtClean="0"/>
              <a:t>Metering  </a:t>
            </a:r>
          </a:p>
          <a:p>
            <a:pPr lvl="1"/>
            <a:r>
              <a:rPr lang="en-US" dirty="0" smtClean="0"/>
              <a:t>Standard verses Nonstandard</a:t>
            </a:r>
          </a:p>
          <a:p>
            <a:pPr lvl="1"/>
            <a:r>
              <a:rPr lang="en-US" dirty="0" smtClean="0"/>
              <a:t>AMS verses IDR </a:t>
            </a:r>
          </a:p>
          <a:p>
            <a:pPr lvl="1"/>
            <a:r>
              <a:rPr lang="en-US" dirty="0" smtClean="0"/>
              <a:t>Meter Changes </a:t>
            </a:r>
          </a:p>
          <a:p>
            <a:pPr lvl="1"/>
            <a:r>
              <a:rPr lang="en-US" dirty="0" smtClean="0"/>
              <a:t>LSE Files</a:t>
            </a:r>
            <a:endParaRPr lang="en-US" dirty="0"/>
          </a:p>
          <a:p>
            <a:r>
              <a:rPr lang="en-US" dirty="0" smtClean="0"/>
              <a:t>NOIEs (Non Opt in Entities)</a:t>
            </a:r>
          </a:p>
          <a:p>
            <a:r>
              <a:rPr lang="en-US" dirty="0" smtClean="0"/>
              <a:t>MarkeTrak</a:t>
            </a:r>
          </a:p>
          <a:p>
            <a:r>
              <a:rPr lang="en-US" dirty="0" smtClean="0"/>
              <a:t>TX SET Transactions</a:t>
            </a:r>
            <a:endParaRPr lang="en-US" dirty="0"/>
          </a:p>
          <a:p>
            <a:r>
              <a:rPr lang="en-US" dirty="0" smtClean="0"/>
              <a:t>Establishing an ESI </a:t>
            </a:r>
            <a:r>
              <a:rPr lang="en-US" dirty="0" smtClean="0"/>
              <a:t>ID and timing of processing the transaction</a:t>
            </a:r>
          </a:p>
          <a:p>
            <a:r>
              <a:rPr lang="en-US" dirty="0" smtClean="0"/>
              <a:t>Maintaining ESI ID characteristics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69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 TOPICS – May Training Session – TX SET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TX SET</a:t>
            </a:r>
          </a:p>
          <a:p>
            <a:r>
              <a:rPr lang="en-US" dirty="0" smtClean="0"/>
              <a:t>Process flows/swim lanes</a:t>
            </a:r>
          </a:p>
          <a:p>
            <a:r>
              <a:rPr lang="en-US" dirty="0" smtClean="0"/>
              <a:t>How does a date change work</a:t>
            </a:r>
            <a:r>
              <a:rPr lang="en-US" dirty="0" smtClean="0"/>
              <a:t>?</a:t>
            </a:r>
          </a:p>
          <a:p>
            <a:r>
              <a:rPr lang="en-US" dirty="0" smtClean="0"/>
              <a:t>Reason codes for 814_28 </a:t>
            </a:r>
            <a:r>
              <a:rPr lang="en-US" dirty="0" err="1" smtClean="0"/>
              <a:t>Unexecutable</a:t>
            </a:r>
            <a:endParaRPr lang="en-US" dirty="0" smtClean="0"/>
          </a:p>
          <a:p>
            <a:r>
              <a:rPr lang="en-US" dirty="0" smtClean="0"/>
              <a:t>Historical usage – when to use the 814_26 Ad Hoc HU Request </a:t>
            </a:r>
          </a:p>
          <a:p>
            <a:r>
              <a:rPr lang="en-US" dirty="0" smtClean="0"/>
              <a:t>Point to point transactions verses those that go through ERCOT</a:t>
            </a:r>
          </a:p>
          <a:p>
            <a:r>
              <a:rPr lang="en-US" dirty="0" smtClean="0"/>
              <a:t>Switch Holds </a:t>
            </a:r>
          </a:p>
          <a:p>
            <a:r>
              <a:rPr lang="en-US" dirty="0" smtClean="0"/>
              <a:t>814_20 Creates and Maintains</a:t>
            </a:r>
          </a:p>
          <a:p>
            <a:r>
              <a:rPr lang="en-US" dirty="0" smtClean="0"/>
              <a:t>Mass Transition, POLR, Drop To POLR </a:t>
            </a:r>
            <a:r>
              <a:rPr lang="en-US" dirty="0" smtClean="0"/>
              <a:t>transactions</a:t>
            </a:r>
          </a:p>
          <a:p>
            <a:r>
              <a:rPr lang="en-US" dirty="0" smtClean="0"/>
              <a:t>CSA – how does that work? </a:t>
            </a:r>
            <a:endParaRPr lang="en-US" dirty="0" smtClean="0"/>
          </a:p>
          <a:p>
            <a:r>
              <a:rPr lang="en-US" dirty="0"/>
              <a:t>Stacking logic </a:t>
            </a:r>
          </a:p>
          <a:p>
            <a:pPr lvl="1"/>
            <a:r>
              <a:rPr lang="en-US" dirty="0"/>
              <a:t>Understanding </a:t>
            </a:r>
            <a:r>
              <a:rPr lang="en-US" dirty="0" smtClean="0"/>
              <a:t>transaction </a:t>
            </a:r>
            <a:r>
              <a:rPr lang="en-US" dirty="0"/>
              <a:t>rejects due to </a:t>
            </a:r>
            <a:r>
              <a:rPr lang="en-US" dirty="0" smtClean="0"/>
              <a:t>stacking rules </a:t>
            </a:r>
            <a:endParaRPr lang="en-US" dirty="0"/>
          </a:p>
          <a:p>
            <a:pPr lvl="1"/>
            <a:r>
              <a:rPr lang="en-US" dirty="0"/>
              <a:t>TDSP and REP operating rules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99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Instructor Led Retail Training in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501453"/>
              </p:ext>
            </p:extLst>
          </p:nvPr>
        </p:nvGraphicFramePr>
        <p:xfrm>
          <a:off x="228600" y="1066800"/>
          <a:ext cx="8686800" cy="2529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64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953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163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3400">
                <a:tc gridSpan="4"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rgbClr val="FF0000"/>
                          </a:solidFill>
                        </a:rPr>
                        <a:t>2019 REMAINING RETAIL TRAINING </a:t>
                      </a:r>
                      <a:endParaRPr lang="en-US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pPr algn="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r>
                        <a:rPr lang="en-US" b="1" i="0" u="sng" dirty="0"/>
                        <a:t>HOUSTON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baseline="0" dirty="0" err="1"/>
                        <a:t>CenterPoint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September 25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September 26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TxSET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9904444-40C6-49DD-AEC0-17F74A37665E}"/>
              </a:ext>
            </a:extLst>
          </p:cNvPr>
          <p:cNvSpPr txBox="1"/>
          <p:nvPr/>
        </p:nvSpPr>
        <p:spPr>
          <a:xfrm>
            <a:off x="228600" y="5099476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FF0000"/>
                </a:solidFill>
              </a:rPr>
              <a:t>TX SET class in </a:t>
            </a:r>
            <a:r>
              <a:rPr lang="en-US" sz="2400" b="1" i="1" dirty="0" smtClean="0">
                <a:solidFill>
                  <a:srgbClr val="FF0000"/>
                </a:solidFill>
              </a:rPr>
              <a:t>HOUSTON is expected to reach capacity. </a:t>
            </a:r>
          </a:p>
          <a:p>
            <a:pPr algn="ctr"/>
            <a:r>
              <a:rPr lang="en-US" sz="2400" b="1" i="1" dirty="0" smtClean="0">
                <a:solidFill>
                  <a:srgbClr val="FF0000"/>
                </a:solidFill>
              </a:rPr>
              <a:t>  </a:t>
            </a:r>
            <a:r>
              <a:rPr lang="en-US" sz="2400" b="1" i="1" dirty="0">
                <a:solidFill>
                  <a:srgbClr val="FF0000"/>
                </a:solidFill>
              </a:rPr>
              <a:t>Register early to secure your spot!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6D0E36B9-C1FF-4426-B2D7-824E0A8B466F}"/>
              </a:ext>
            </a:extLst>
          </p:cNvPr>
          <p:cNvSpPr/>
          <p:nvPr/>
        </p:nvSpPr>
        <p:spPr>
          <a:xfrm>
            <a:off x="2201801" y="3962400"/>
            <a:ext cx="47404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TX SET TRAINING </a:t>
            </a:r>
            <a:endParaRPr lang="en-U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957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E7E0C970-C53B-473C-BDE3-7FFA3B54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TxSET</a:t>
            </a:r>
            <a:r>
              <a:rPr lang="en-US" dirty="0"/>
              <a:t> Training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xmlns="" id="{5C8C2664-2211-4666-9A3B-76B755D8AB2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914400"/>
          <a:ext cx="8229600" cy="5303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361189307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3912117616"/>
                    </a:ext>
                  </a:extLst>
                </a:gridCol>
              </a:tblGrid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is TXSET?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What is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Why do we have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NAESB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When is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used?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55985579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Tools / References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ERCOT Protocols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Market Guide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Web page links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62523604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Interactive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Transaction Flows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Swimlanes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Stacking Logic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EDI Transaction Guides &amp; Examples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How to read ERCOT MIS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8350091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is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WG?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Change Controls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Flight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0245495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A8FC94-E43D-42C1-A0A0-0C427DB1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7A2519D1-5E65-4023-B692-6A3A00810A3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914346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Usage and Billing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352232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 smtClean="0">
                <a:latin typeface="Calibri" panose="020F0502020204030204" pitchFamily="34" charset="0"/>
              </a:rPr>
              <a:t>JUNE 6, </a:t>
            </a:r>
            <a:r>
              <a:rPr lang="en-US" sz="2400" b="1" dirty="0">
                <a:latin typeface="Calibri" panose="020F0502020204030204" pitchFamily="34" charset="0"/>
              </a:rPr>
              <a:t>2019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dirty="0">
                <a:latin typeface="Calibri" panose="020F0502020204030204" pitchFamily="34" charset="0"/>
              </a:rPr>
              <a:t>9:30 AM</a:t>
            </a:r>
          </a:p>
          <a:p>
            <a:pPr algn="ctr"/>
            <a:r>
              <a:rPr lang="en-US" dirty="0">
                <a:latin typeface="Calibri" panose="020F0502020204030204" pitchFamily="34" charset="0"/>
              </a:rPr>
              <a:t>ERCOT Met Center </a:t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>Room 102</a:t>
            </a: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</a:t>
            </a:r>
            <a:r>
              <a:rPr lang="en-US" sz="3600" b="1" dirty="0" smtClean="0">
                <a:latin typeface="Calibri" panose="020F0502020204030204" pitchFamily="34" charset="0"/>
              </a:rPr>
              <a:t>upcoming </a:t>
            </a:r>
            <a:r>
              <a:rPr lang="en-US" sz="3600" b="1" dirty="0">
                <a:latin typeface="Calibri" panose="020F0502020204030204" pitchFamily="34" charset="0"/>
              </a:rPr>
              <a:t>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66800" y="3276600"/>
            <a:ext cx="7162800" cy="2057400"/>
          </a:xfrm>
        </p:spPr>
        <p:txBody>
          <a:bodyPr/>
          <a:lstStyle/>
          <a:p>
            <a:pPr algn="ctr"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Primary Agenda Items Include:</a:t>
            </a: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b="0" dirty="0" smtClean="0"/>
              <a:t>Survey </a:t>
            </a:r>
            <a:r>
              <a:rPr lang="en-US" b="0" dirty="0"/>
              <a:t>results from </a:t>
            </a:r>
            <a:r>
              <a:rPr lang="en-US" b="0" dirty="0" smtClean="0"/>
              <a:t>May </a:t>
            </a:r>
            <a:r>
              <a:rPr lang="en-US" b="0" dirty="0"/>
              <a:t>training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b="0" dirty="0"/>
              <a:t>Plan revisions for Retail 101 and TX SET </a:t>
            </a:r>
            <a:r>
              <a:rPr lang="en-US" b="0" dirty="0" smtClean="0"/>
              <a:t>training</a:t>
            </a:r>
            <a:r>
              <a:rPr lang="en-US" dirty="0" smtClean="0"/>
              <a:t> </a:t>
            </a: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b="0" dirty="0"/>
              <a:t>Mass Transition on-line module development </a:t>
            </a:r>
            <a:endParaRPr lang="en-US" b="0" dirty="0" smtClean="0"/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b="0" dirty="0" smtClean="0"/>
              <a:t>Future </a:t>
            </a:r>
            <a:r>
              <a:rPr lang="en-US" b="0" dirty="0"/>
              <a:t>training </a:t>
            </a:r>
            <a:r>
              <a:rPr lang="en-US" b="0" dirty="0" smtClean="0"/>
              <a:t>needs</a:t>
            </a: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7319</TotalTime>
  <Words>634</Words>
  <Application>Microsoft Office PowerPoint</Application>
  <PresentationFormat>On-screen Show (4:3)</PresentationFormat>
  <Paragraphs>141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Aharoni</vt:lpstr>
      <vt:lpstr>Arial</vt:lpstr>
      <vt:lpstr>Arial Black</vt:lpstr>
      <vt:lpstr>Calibri</vt:lpstr>
      <vt:lpstr>Wingdings</vt:lpstr>
      <vt:lpstr>Custom Design</vt:lpstr>
      <vt:lpstr>ERCOT  Retail Market Training  Task Force</vt:lpstr>
      <vt:lpstr>Retail Training in May – Dallas, TX</vt:lpstr>
      <vt:lpstr>POPULAR TOPICS - May Training Session - DALLAS  </vt:lpstr>
      <vt:lpstr>POPULAR TOPICS – May Training Session – TX SET </vt:lpstr>
      <vt:lpstr>Instructor Led Retail Training in 2019</vt:lpstr>
      <vt:lpstr>TxSET Training</vt:lpstr>
      <vt:lpstr>MarkeTrak On-line Training Modules Available </vt:lpstr>
      <vt:lpstr>Retail Market Training - Registration</vt:lpstr>
      <vt:lpstr>Please join us for our upcoming RMTTF Meeting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Mckeever, Deborah</cp:lastModifiedBy>
  <cp:revision>389</cp:revision>
  <cp:lastPrinted>2016-02-12T19:29:41Z</cp:lastPrinted>
  <dcterms:created xsi:type="dcterms:W3CDTF">2005-04-21T14:28:35Z</dcterms:created>
  <dcterms:modified xsi:type="dcterms:W3CDTF">2019-05-02T21:35:01Z</dcterms:modified>
</cp:coreProperties>
</file>