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70" r:id="rId2"/>
    <p:sldId id="402" r:id="rId3"/>
    <p:sldId id="403" r:id="rId4"/>
    <p:sldId id="404" r:id="rId5"/>
    <p:sldId id="398" r:id="rId6"/>
    <p:sldId id="401" r:id="rId7"/>
    <p:sldId id="400" r:id="rId8"/>
    <p:sldId id="385" r:id="rId9"/>
    <p:sldId id="380" r:id="rId10"/>
    <p:sldId id="3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1042" y="67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May 7</a:t>
            </a:r>
            <a:r>
              <a:rPr lang="en-US" sz="280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</a:rPr>
              <a:t>, 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in </a:t>
            </a:r>
            <a:r>
              <a:rPr lang="en-US" dirty="0" smtClean="0"/>
              <a:t>May </a:t>
            </a:r>
            <a:r>
              <a:rPr lang="en-US" dirty="0"/>
              <a:t>– </a:t>
            </a:r>
            <a:r>
              <a:rPr lang="en-US" dirty="0" smtClean="0"/>
              <a:t>Dallas, TX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208268"/>
              </p:ext>
            </p:extLst>
          </p:nvPr>
        </p:nvGraphicFramePr>
        <p:xfrm>
          <a:off x="381001" y="990600"/>
          <a:ext cx="8381999" cy="157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xmlns="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xmlns="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xmlns="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Dallas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/>
                        <a:t>Oncor Office, Dallas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May 1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THURSDAY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D4E972-75AD-4720-9FF8-B95429903D47}"/>
              </a:ext>
            </a:extLst>
          </p:cNvPr>
          <p:cNvSpPr txBox="1"/>
          <p:nvPr/>
        </p:nvSpPr>
        <p:spPr>
          <a:xfrm>
            <a:off x="457201" y="3846255"/>
            <a:ext cx="8381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RETAIL 101</a:t>
            </a:r>
          </a:p>
          <a:p>
            <a:r>
              <a:rPr lang="en-US" sz="2800" dirty="0"/>
              <a:t>Total Attendees:  47 (including presenters)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b="1" i="1" u="sng" dirty="0"/>
              <a:t>TX SET 101</a:t>
            </a:r>
          </a:p>
          <a:p>
            <a:r>
              <a:rPr lang="en-US" sz="2800" dirty="0"/>
              <a:t>Total Attendees:  </a:t>
            </a:r>
            <a:r>
              <a:rPr lang="en-US" sz="2800" dirty="0" smtClean="0"/>
              <a:t>52 </a:t>
            </a:r>
            <a:r>
              <a:rPr lang="en-US" sz="2800" dirty="0"/>
              <a:t>(including presenters)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951B611-5633-46C6-A913-FD70D8DFA9AD}"/>
              </a:ext>
            </a:extLst>
          </p:cNvPr>
          <p:cNvSpPr/>
          <p:nvPr/>
        </p:nvSpPr>
        <p:spPr>
          <a:xfrm>
            <a:off x="1066800" y="2564472"/>
            <a:ext cx="69341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RETAIL TRAINING COMPLETED !!!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969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TOPICS - May </a:t>
            </a:r>
            <a:r>
              <a:rPr lang="en-US" dirty="0" smtClean="0"/>
              <a:t>Training Session - DALLAS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RETAIL 101</a:t>
            </a:r>
          </a:p>
          <a:p>
            <a:r>
              <a:rPr lang="en-US" dirty="0" smtClean="0"/>
              <a:t>Responsibilities of Market Participants including the ISO</a:t>
            </a:r>
          </a:p>
          <a:p>
            <a:r>
              <a:rPr lang="en-US" dirty="0" smtClean="0"/>
              <a:t>Metering  </a:t>
            </a:r>
          </a:p>
          <a:p>
            <a:pPr lvl="1"/>
            <a:r>
              <a:rPr lang="en-US" dirty="0" smtClean="0"/>
              <a:t>Standard verses Nonstandard</a:t>
            </a:r>
          </a:p>
          <a:p>
            <a:pPr lvl="1"/>
            <a:r>
              <a:rPr lang="en-US" dirty="0" smtClean="0"/>
              <a:t>AMS verses IDR </a:t>
            </a:r>
          </a:p>
          <a:p>
            <a:pPr lvl="1"/>
            <a:r>
              <a:rPr lang="en-US" dirty="0" smtClean="0"/>
              <a:t>Meter Changes </a:t>
            </a:r>
          </a:p>
          <a:p>
            <a:pPr lvl="1"/>
            <a:r>
              <a:rPr lang="en-US" dirty="0" smtClean="0"/>
              <a:t>LSE Files</a:t>
            </a:r>
            <a:endParaRPr lang="en-US" dirty="0"/>
          </a:p>
          <a:p>
            <a:r>
              <a:rPr lang="en-US" dirty="0" smtClean="0"/>
              <a:t>NOIEs (Non Opt in Entities)</a:t>
            </a:r>
          </a:p>
          <a:p>
            <a:r>
              <a:rPr lang="en-US" dirty="0" smtClean="0"/>
              <a:t>MarkeTrak</a:t>
            </a:r>
          </a:p>
          <a:p>
            <a:r>
              <a:rPr lang="en-US" dirty="0" smtClean="0"/>
              <a:t>TX SET Transactions</a:t>
            </a:r>
            <a:endParaRPr lang="en-US" dirty="0"/>
          </a:p>
          <a:p>
            <a:r>
              <a:rPr lang="en-US" dirty="0" smtClean="0"/>
              <a:t>Establishing an ESI </a:t>
            </a:r>
            <a:r>
              <a:rPr lang="en-US" dirty="0" smtClean="0"/>
              <a:t>ID and timing of processing the transaction</a:t>
            </a:r>
          </a:p>
          <a:p>
            <a:r>
              <a:rPr lang="en-US" dirty="0" smtClean="0"/>
              <a:t>Maintaining ESI ID characteristics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6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TOPICS – May Training Session – TX SET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TX SET</a:t>
            </a:r>
          </a:p>
          <a:p>
            <a:r>
              <a:rPr lang="en-US" dirty="0" smtClean="0"/>
              <a:t>Process flows/swim lanes</a:t>
            </a:r>
          </a:p>
          <a:p>
            <a:r>
              <a:rPr lang="en-US" dirty="0" smtClean="0"/>
              <a:t>How does a date change work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Reason codes for 814_28 </a:t>
            </a:r>
            <a:r>
              <a:rPr lang="en-US" dirty="0" err="1" smtClean="0"/>
              <a:t>Unexecutable</a:t>
            </a:r>
            <a:endParaRPr lang="en-US" dirty="0" smtClean="0"/>
          </a:p>
          <a:p>
            <a:r>
              <a:rPr lang="en-US" dirty="0" smtClean="0"/>
              <a:t>Historical usage – when to use the 814_26 Ad Hoc HU Request </a:t>
            </a:r>
          </a:p>
          <a:p>
            <a:r>
              <a:rPr lang="en-US" dirty="0" smtClean="0"/>
              <a:t>Point to point transactions verses those that go through ERCOT</a:t>
            </a:r>
          </a:p>
          <a:p>
            <a:r>
              <a:rPr lang="en-US" dirty="0" smtClean="0"/>
              <a:t>Switch Holds </a:t>
            </a:r>
          </a:p>
          <a:p>
            <a:r>
              <a:rPr lang="en-US" dirty="0" smtClean="0"/>
              <a:t>814_20 Creates and Maintains</a:t>
            </a:r>
          </a:p>
          <a:p>
            <a:r>
              <a:rPr lang="en-US" dirty="0" smtClean="0"/>
              <a:t>Mass Transition, POLR, Drop To POLR </a:t>
            </a:r>
            <a:r>
              <a:rPr lang="en-US" dirty="0" smtClean="0"/>
              <a:t>transactions</a:t>
            </a:r>
          </a:p>
          <a:p>
            <a:r>
              <a:rPr lang="en-US" dirty="0" smtClean="0"/>
              <a:t>CSA – how does that work? </a:t>
            </a:r>
            <a:endParaRPr lang="en-US" dirty="0" smtClean="0"/>
          </a:p>
          <a:p>
            <a:r>
              <a:rPr lang="en-US" dirty="0"/>
              <a:t>Stacking logic </a:t>
            </a:r>
          </a:p>
          <a:p>
            <a:pPr lvl="1"/>
            <a:r>
              <a:rPr lang="en-US" dirty="0"/>
              <a:t>Understanding </a:t>
            </a:r>
            <a:r>
              <a:rPr lang="en-US" dirty="0" smtClean="0"/>
              <a:t>transaction </a:t>
            </a:r>
            <a:r>
              <a:rPr lang="en-US" dirty="0"/>
              <a:t>rejects due to </a:t>
            </a:r>
            <a:r>
              <a:rPr lang="en-US" dirty="0" smtClean="0"/>
              <a:t>stacking rules </a:t>
            </a:r>
            <a:endParaRPr lang="en-US" dirty="0"/>
          </a:p>
          <a:p>
            <a:pPr lvl="1"/>
            <a:r>
              <a:rPr lang="en-US" dirty="0"/>
              <a:t>TDSP and REP operating rules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9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Led Retail Training in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01453"/>
              </p:ext>
            </p:extLst>
          </p:nvPr>
        </p:nvGraphicFramePr>
        <p:xfrm>
          <a:off x="228600" y="1066800"/>
          <a:ext cx="8686800" cy="252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5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3400">
                <a:tc gridSpan="4"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2019 REMAINING RETAIL TRAINING 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904444-40C6-49DD-AEC0-17F74A37665E}"/>
              </a:ext>
            </a:extLst>
          </p:cNvPr>
          <p:cNvSpPr txBox="1"/>
          <p:nvPr/>
        </p:nvSpPr>
        <p:spPr>
          <a:xfrm>
            <a:off x="228600" y="509947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TX SET class in </a:t>
            </a:r>
            <a:r>
              <a:rPr lang="en-US" sz="2400" b="1" i="1" dirty="0" smtClean="0">
                <a:solidFill>
                  <a:srgbClr val="FF0000"/>
                </a:solidFill>
              </a:rPr>
              <a:t>HOUSTON is expected to reach capacity. 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  </a:t>
            </a:r>
            <a:r>
              <a:rPr lang="en-US" sz="2400" b="1" i="1" dirty="0">
                <a:solidFill>
                  <a:srgbClr val="FF0000"/>
                </a:solidFill>
              </a:rPr>
              <a:t>Register early to secure your spot!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D0E36B9-C1FF-4426-B2D7-824E0A8B466F}"/>
              </a:ext>
            </a:extLst>
          </p:cNvPr>
          <p:cNvSpPr/>
          <p:nvPr/>
        </p:nvSpPr>
        <p:spPr>
          <a:xfrm>
            <a:off x="2201801" y="3962400"/>
            <a:ext cx="4740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TX SET TRAINING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JUNE 6, </a:t>
            </a:r>
            <a:r>
              <a:rPr lang="en-US" sz="2400" b="1" dirty="0">
                <a:latin typeface="Calibri" panose="020F0502020204030204" pitchFamily="34" charset="0"/>
              </a:rPr>
              <a:t>2019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ERCOT Met Center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Room 102</a:t>
            </a: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</a:t>
            </a:r>
            <a:r>
              <a:rPr lang="en-US" sz="3600" b="1" dirty="0" smtClean="0">
                <a:latin typeface="Calibri" panose="020F0502020204030204" pitchFamily="34" charset="0"/>
              </a:rPr>
              <a:t>upcoming </a:t>
            </a:r>
            <a:r>
              <a:rPr lang="en-US" sz="3600" b="1" dirty="0">
                <a:latin typeface="Calibri" panose="020F0502020204030204" pitchFamily="34" charset="0"/>
              </a:rPr>
              <a:t>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6800" y="3276600"/>
            <a:ext cx="7162800" cy="2057400"/>
          </a:xfrm>
        </p:spPr>
        <p:txBody>
          <a:bodyPr/>
          <a:lstStyle/>
          <a:p>
            <a:pPr algn="ctr"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Primary Agenda Items Include: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Survey </a:t>
            </a:r>
            <a:r>
              <a:rPr lang="en-US" b="0" dirty="0"/>
              <a:t>results from </a:t>
            </a:r>
            <a:r>
              <a:rPr lang="en-US" b="0" dirty="0" smtClean="0"/>
              <a:t>May </a:t>
            </a:r>
            <a:r>
              <a:rPr lang="en-US" b="0" dirty="0"/>
              <a:t>training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Plan revisions for Retail 101 and TX SET </a:t>
            </a:r>
            <a:r>
              <a:rPr lang="en-US" b="0" dirty="0" smtClean="0"/>
              <a:t>training</a:t>
            </a:r>
            <a:r>
              <a:rPr lang="en-US" dirty="0" smtClean="0"/>
              <a:t> 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/>
              <a:t>Mass Transition on-line module development </a:t>
            </a:r>
            <a:endParaRPr lang="en-US" b="0" dirty="0" smtClean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Future </a:t>
            </a:r>
            <a:r>
              <a:rPr lang="en-US" b="0" dirty="0"/>
              <a:t>training </a:t>
            </a:r>
            <a:r>
              <a:rPr lang="en-US" b="0" dirty="0" smtClean="0"/>
              <a:t>needs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7319</TotalTime>
  <Words>634</Words>
  <Application>Microsoft Office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in May – Dallas, TX</vt:lpstr>
      <vt:lpstr>POPULAR TOPICS - May Training Session - DALLAS  </vt:lpstr>
      <vt:lpstr>POPULAR TOPICS – May Training Session – TX SET </vt:lpstr>
      <vt:lpstr>Instructor Led Retail Training in 2019</vt:lpstr>
      <vt:lpstr>TxSET Training</vt:lpstr>
      <vt:lpstr>MarkeTrak On-line Training Modules Available </vt:lpstr>
      <vt:lpstr>Retail Market Training - Registration</vt:lpstr>
      <vt:lpstr>Please join us for our upcoming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389</cp:revision>
  <cp:lastPrinted>2016-02-12T19:29:41Z</cp:lastPrinted>
  <dcterms:created xsi:type="dcterms:W3CDTF">2005-04-21T14:28:35Z</dcterms:created>
  <dcterms:modified xsi:type="dcterms:W3CDTF">2019-05-02T21:35:01Z</dcterms:modified>
</cp:coreProperties>
</file>