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53" r:id="rId4"/>
    <p:sldMasterId id="2147483648" r:id="rId5"/>
  </p:sldMasterIdLst>
  <p:notesMasterIdLst>
    <p:notesMasterId r:id="rId21"/>
  </p:notesMasterIdLst>
  <p:handoutMasterIdLst>
    <p:handoutMasterId r:id="rId22"/>
  </p:handoutMasterIdLst>
  <p:sldIdLst>
    <p:sldId id="260" r:id="rId6"/>
    <p:sldId id="281" r:id="rId7"/>
    <p:sldId id="279" r:id="rId8"/>
    <p:sldId id="286" r:id="rId9"/>
    <p:sldId id="282" r:id="rId10"/>
    <p:sldId id="288" r:id="rId11"/>
    <p:sldId id="287" r:id="rId12"/>
    <p:sldId id="289" r:id="rId13"/>
    <p:sldId id="294" r:id="rId14"/>
    <p:sldId id="293" r:id="rId15"/>
    <p:sldId id="292" r:id="rId16"/>
    <p:sldId id="291" r:id="rId17"/>
    <p:sldId id="290" r:id="rId18"/>
    <p:sldId id="284" r:id="rId19"/>
    <p:sldId id="28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7" d="100"/>
          <a:sy n="127" d="100"/>
        </p:scale>
        <p:origin x="108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4/30/2019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4/30/2019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819650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ercot.com/calendar/2019/5/8/179609-MW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646034"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May </a:t>
            </a:r>
            <a:r>
              <a:rPr lang="en-US" dirty="0">
                <a:solidFill>
                  <a:schemeClr val="tx2"/>
                </a:solidFill>
                <a:latin typeface="TradeGothic LT" panose="020B0506030503020504" pitchFamily="34" charset="0"/>
                <a:ea typeface="TradeGothic LT" panose="020B0506030503020504" pitchFamily="34" charset="0"/>
              </a:rPr>
              <a:t>8</a:t>
            </a:r>
            <a:r>
              <a:rPr lang="en-US" dirty="0" smtClean="0">
                <a:solidFill>
                  <a:schemeClr val="tx2"/>
                </a:solidFill>
                <a:latin typeface="TradeGothic LT" panose="020B0506030503020504" pitchFamily="34" charset="0"/>
                <a:ea typeface="TradeGothic LT" panose="020B0506030503020504" pitchFamily="34" charset="0"/>
              </a:rPr>
              <a:t>, </a:t>
            </a:r>
            <a:r>
              <a:rPr lang="en-US" dirty="0" smtClean="0">
                <a:solidFill>
                  <a:schemeClr val="tx2"/>
                </a:solidFill>
                <a:latin typeface="TradeGothic LT" panose="020B0506030503020504" pitchFamily="34" charset="0"/>
                <a:ea typeface="TradeGothic LT" panose="020B0506030503020504" pitchFamily="34" charset="0"/>
              </a:rPr>
              <a:t>2019</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Scenario 4: 1 or 2 POIs?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3" name="Picture 2"/>
          <p:cNvPicPr>
            <a:picLocks noChangeAspect="1"/>
          </p:cNvPicPr>
          <p:nvPr/>
        </p:nvPicPr>
        <p:blipFill>
          <a:blip r:embed="rId2"/>
          <a:stretch>
            <a:fillRect/>
          </a:stretch>
        </p:blipFill>
        <p:spPr>
          <a:xfrm>
            <a:off x="1811300" y="762000"/>
            <a:ext cx="5597600" cy="5394960"/>
          </a:xfrm>
          <a:prstGeom prst="rect">
            <a:avLst/>
          </a:prstGeom>
        </p:spPr>
      </p:pic>
    </p:spTree>
    <p:extLst>
      <p:ext uri="{BB962C8B-B14F-4D97-AF65-F5344CB8AC3E}">
        <p14:creationId xmlns:p14="http://schemas.microsoft.com/office/powerpoint/2010/main" val="1323301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Scenario 5: Where is the POI?</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3" name="Picture 2"/>
          <p:cNvPicPr>
            <a:picLocks noChangeAspect="1"/>
          </p:cNvPicPr>
          <p:nvPr/>
        </p:nvPicPr>
        <p:blipFill>
          <a:blip r:embed="rId2"/>
          <a:stretch>
            <a:fillRect/>
          </a:stretch>
        </p:blipFill>
        <p:spPr>
          <a:xfrm>
            <a:off x="1811297" y="762000"/>
            <a:ext cx="5597605" cy="5394960"/>
          </a:xfrm>
          <a:prstGeom prst="rect">
            <a:avLst/>
          </a:prstGeom>
        </p:spPr>
      </p:pic>
    </p:spTree>
    <p:extLst>
      <p:ext uri="{BB962C8B-B14F-4D97-AF65-F5344CB8AC3E}">
        <p14:creationId xmlns:p14="http://schemas.microsoft.com/office/powerpoint/2010/main" val="2878330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Scenario 6: </a:t>
            </a:r>
            <a:r>
              <a:rPr lang="en-US" b="0" dirty="0"/>
              <a:t>Where is the POI?</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3" name="Picture 2"/>
          <p:cNvPicPr>
            <a:picLocks noChangeAspect="1"/>
          </p:cNvPicPr>
          <p:nvPr/>
        </p:nvPicPr>
        <p:blipFill>
          <a:blip r:embed="rId2"/>
          <a:stretch>
            <a:fillRect/>
          </a:stretch>
        </p:blipFill>
        <p:spPr>
          <a:xfrm>
            <a:off x="1625170" y="762000"/>
            <a:ext cx="5969860" cy="5394960"/>
          </a:xfrm>
          <a:prstGeom prst="rect">
            <a:avLst/>
          </a:prstGeom>
        </p:spPr>
      </p:pic>
    </p:spTree>
    <p:extLst>
      <p:ext uri="{BB962C8B-B14F-4D97-AF65-F5344CB8AC3E}">
        <p14:creationId xmlns:p14="http://schemas.microsoft.com/office/powerpoint/2010/main" val="1253750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Scenario 7: </a:t>
            </a:r>
            <a:r>
              <a:rPr lang="en-US" b="0" dirty="0"/>
              <a:t>1 or 2 POI(s) and Where?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3" name="Picture 2"/>
          <p:cNvPicPr>
            <a:picLocks noChangeAspect="1"/>
          </p:cNvPicPr>
          <p:nvPr/>
        </p:nvPicPr>
        <p:blipFill>
          <a:blip r:embed="rId2"/>
          <a:stretch>
            <a:fillRect/>
          </a:stretch>
        </p:blipFill>
        <p:spPr>
          <a:xfrm>
            <a:off x="1061276" y="762000"/>
            <a:ext cx="7097647" cy="5394960"/>
          </a:xfrm>
          <a:prstGeom prst="rect">
            <a:avLst/>
          </a:prstGeom>
        </p:spPr>
      </p:pic>
    </p:spTree>
    <p:extLst>
      <p:ext uri="{BB962C8B-B14F-4D97-AF65-F5344CB8AC3E}">
        <p14:creationId xmlns:p14="http://schemas.microsoft.com/office/powerpoint/2010/main" val="3686309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3" name="Rectangle 2"/>
          <p:cNvSpPr/>
          <p:nvPr/>
        </p:nvSpPr>
        <p:spPr>
          <a:xfrm>
            <a:off x="381000" y="914400"/>
            <a:ext cx="5943600" cy="369332"/>
          </a:xfrm>
          <a:prstGeom prst="rect">
            <a:avLst/>
          </a:prstGeom>
        </p:spPr>
        <p:txBody>
          <a:bodyPr wrap="square">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Request for any new or other business items</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3" name="Rectangle 2"/>
          <p:cNvSpPr/>
          <p:nvPr/>
        </p:nvSpPr>
        <p:spPr>
          <a:xfrm>
            <a:off x="381000" y="914400"/>
            <a:ext cx="8001000" cy="1754326"/>
          </a:xfrm>
          <a:prstGeom prst="rect">
            <a:avLst/>
          </a:prstGeom>
        </p:spPr>
        <p:txBody>
          <a:bodyPr wrap="square">
            <a:spAutoFit/>
          </a:bodyPr>
          <a:lstStyle/>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Thank you for your attendance</a:t>
            </a:r>
          </a:p>
          <a:p>
            <a:pPr marL="285750" lvl="1" indent="-285750">
              <a:buFont typeface="Arial" panose="020B0604020202020204" pitchFamily="34" charset="0"/>
              <a:buChar char="•"/>
            </a:pPr>
            <a:endParaRPr lang="en-US"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kern="0" dirty="0" smtClean="0">
                <a:solidFill>
                  <a:srgbClr val="000000"/>
                </a:solidFill>
                <a:latin typeface="TradeGothic LT" panose="020B0506030503020504" pitchFamily="34" charset="0"/>
                <a:ea typeface="TradeGothic LT" panose="020B0506030503020504" pitchFamily="34" charset="0"/>
              </a:rPr>
              <a:t>Notes from this meeting will be posted to this meeting on the ERCOT website</a:t>
            </a:r>
          </a:p>
          <a:p>
            <a:pPr marL="742950" lvl="2" indent="-285750">
              <a:buFont typeface="Arial" panose="020B0604020202020204" pitchFamily="34" charset="0"/>
              <a:buChar char="•"/>
            </a:pPr>
            <a:r>
              <a:rPr lang="en-US" dirty="0">
                <a:hlinkClick r:id="rId3"/>
              </a:rPr>
              <a:t>http://www.ercot.com/calendar/2019/5/8/179609-MWG</a:t>
            </a:r>
            <a:endParaRPr lang="en-US" dirty="0" smtClean="0">
              <a:latin typeface="TradeGothic LT" panose="020B0506030503020504" pitchFamily="34" charset="0"/>
              <a:ea typeface="TradeGothic LT" panose="020B0506030503020504" pitchFamily="34" charset="0"/>
            </a:endParaRPr>
          </a:p>
          <a:p>
            <a:pPr marL="457200" lvl="2"/>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latin typeface="TradeGothic LT" panose="020B0506030503020504" pitchFamily="34" charset="0"/>
                <a:ea typeface="TradeGothic LT" panose="020B0506030503020504" pitchFamily="34" charset="0"/>
              </a:rPr>
              <a:t>Anti-Trust Admonition</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4555093"/>
          </a:xfrm>
          <a:prstGeom prst="rect">
            <a:avLst/>
          </a:prstGeom>
          <a:noFill/>
        </p:spPr>
        <p:txBody>
          <a:bodyPr wrap="square" rtlCol="0">
            <a:spAutoFit/>
          </a:bodyPr>
          <a:lstStyle/>
          <a:p>
            <a:pPr marL="0" lvl="1"/>
            <a:r>
              <a:rPr lang="en-US" altLang="en-US" b="1" u="sng" kern="0" dirty="0">
                <a:solidFill>
                  <a:srgbClr val="000000"/>
                </a:solidFill>
                <a:latin typeface="TradeGothic LT" panose="020B0506030503020504" pitchFamily="34" charset="0"/>
                <a:ea typeface="TradeGothic LT" panose="020B0506030503020504" pitchFamily="34" charset="0"/>
              </a:rPr>
              <a:t>Antitrust Admonition</a:t>
            </a:r>
            <a:endParaRPr lang="en-US" kern="0" dirty="0">
              <a:solidFill>
                <a:srgbClr val="000000"/>
              </a:solidFill>
              <a:latin typeface="TradeGothic LT" panose="020B0506030503020504" pitchFamily="34" charset="0"/>
              <a:ea typeface="TradeGothic LT" panose="020B0506030503020504" pitchFamily="34" charset="0"/>
            </a:endParaRPr>
          </a:p>
          <a:p>
            <a:pPr marL="0" lvl="1"/>
            <a:r>
              <a:rPr lang="en-US" kern="0" dirty="0" smtClean="0">
                <a:solidFill>
                  <a:srgbClr val="000000"/>
                </a:solidFill>
                <a:latin typeface="TradeGothic LT" panose="020B0506030503020504" pitchFamily="34" charset="0"/>
                <a:ea typeface="TradeGothic LT" panose="020B0506030503020504" pitchFamily="34" charset="0"/>
              </a:rPr>
              <a:t>To </a:t>
            </a:r>
            <a:r>
              <a:rPr lang="en-US"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kern="0" dirty="0">
                <a:solidFill>
                  <a:srgbClr val="000000"/>
                </a:solidFill>
                <a:latin typeface="TradeGothic LT" panose="020B0506030503020504" pitchFamily="34" charset="0"/>
                <a:ea typeface="TradeGothic LT" panose="020B0506030503020504" pitchFamily="34" charset="0"/>
              </a:rPr>
            </a:br>
            <a:r>
              <a:rPr lang="en-US" kern="0" dirty="0">
                <a:solidFill>
                  <a:srgbClr val="000000"/>
                </a:solidFill>
                <a:latin typeface="TradeGothic LT" panose="020B0506030503020504" pitchFamily="34" charset="0"/>
                <a:ea typeface="TradeGothic LT" panose="020B0506030503020504" pitchFamily="34" charset="0"/>
                <a:hlinkClick r:id="rId3"/>
              </a:rPr>
              <a:t>http://</a:t>
            </a:r>
            <a:r>
              <a:rPr lang="en-US"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marL="0" lvl="1"/>
            <a:endParaRPr lang="en-US" kern="0" dirty="0" smtClean="0">
              <a:solidFill>
                <a:srgbClr val="000000"/>
              </a:solidFill>
              <a:latin typeface="TradeGothic LT" panose="020B0506030503020504" pitchFamily="34" charset="0"/>
              <a:ea typeface="TradeGothic LT" panose="020B0506030503020504" pitchFamily="34" charset="0"/>
            </a:endParaRPr>
          </a:p>
          <a:p>
            <a:pPr marL="0" lvl="1"/>
            <a:endParaRPr lang="en-US"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0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0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kern="0" dirty="0">
                <a:solidFill>
                  <a:srgbClr val="000000"/>
                </a:solidFill>
                <a:latin typeface="TradeGothic LT" panose="020B0506030503020504" pitchFamily="34" charset="0"/>
                <a:ea typeface="TradeGothic LT" panose="020B0506030503020504" pitchFamily="34" charset="0"/>
              </a:rPr>
              <a:t>that the information will</a:t>
            </a:r>
          </a:p>
          <a:p>
            <a:pPr lvl="0">
              <a:lnSpc>
                <a:spcPct val="80000"/>
              </a:lnSpc>
              <a:defRPr/>
            </a:pPr>
            <a:r>
              <a:rPr lang="en-US" altLang="en-US"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latin typeface="TradeGothic LT" panose="020B0506030503020504" pitchFamily="34" charset="0"/>
                <a:ea typeface="TradeGothic LT" panose="020B0506030503020504" pitchFamily="34" charset="0"/>
              </a:rPr>
              <a:t>Attendance Roll-call and Introductions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81000" y="914400"/>
            <a:ext cx="5791200" cy="369332"/>
          </a:xfrm>
          <a:prstGeom prst="rect">
            <a:avLst/>
          </a:prstGeom>
          <a:noFill/>
        </p:spPr>
        <p:txBody>
          <a:bodyPr wrap="square" rtlCol="0">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Brief introduction of </a:t>
            </a:r>
            <a:r>
              <a:rPr lang="en-US" altLang="en-US" kern="0" dirty="0" smtClean="0">
                <a:solidFill>
                  <a:srgbClr val="000000"/>
                </a:solidFill>
                <a:latin typeface="TradeGothic LT" panose="020B0506030503020504" pitchFamily="34" charset="0"/>
                <a:ea typeface="TradeGothic LT" panose="020B0506030503020504" pitchFamily="34" charset="0"/>
              </a:rPr>
              <a:t>those participating </a:t>
            </a:r>
            <a:r>
              <a:rPr lang="en-US" altLang="en-US" kern="0" dirty="0" smtClean="0">
                <a:solidFill>
                  <a:srgbClr val="000000"/>
                </a:solidFill>
                <a:latin typeface="TradeGothic LT" panose="020B0506030503020504" pitchFamily="34" charset="0"/>
                <a:ea typeface="TradeGothic LT" panose="020B0506030503020504" pitchFamily="34" charset="0"/>
              </a:rPr>
              <a:t>via WebEx</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latin typeface="TradeGothic LT" panose="020B0506030503020504" pitchFamily="34" charset="0"/>
                <a:ea typeface="TradeGothic LT" panose="020B0506030503020504" pitchFamily="34" charset="0"/>
              </a:rPr>
              <a:t>Agenda Items </a:t>
            </a:r>
            <a:r>
              <a:rPr lang="en-US" sz="2400" dirty="0" smtClean="0">
                <a:latin typeface="TradeGothic LT" panose="020B0506030503020504" pitchFamily="34" charset="0"/>
                <a:ea typeface="TradeGothic LT" panose="020B0506030503020504" pitchFamily="34" charset="0"/>
              </a:rPr>
              <a:t>3 and 4 </a:t>
            </a:r>
            <a:r>
              <a:rPr lang="en-US" sz="2400" dirty="0" smtClean="0">
                <a:latin typeface="TradeGothic LT" panose="020B0506030503020504" pitchFamily="34" charset="0"/>
                <a:ea typeface="TradeGothic LT" panose="020B0506030503020504" pitchFamily="34" charset="0"/>
              </a:rPr>
              <a:t>see other Key Documents</a:t>
            </a:r>
            <a:endParaRPr lang="en-US" sz="2400"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914400"/>
            <a:ext cx="8153400" cy="2031325"/>
          </a:xfrm>
          <a:prstGeom prst="rect">
            <a:avLst/>
          </a:prstGeom>
        </p:spPr>
        <p:txBody>
          <a:bodyPr wrap="square">
            <a:spAutoFit/>
          </a:bodyPr>
          <a:lstStyle/>
          <a:p>
            <a:pPr marL="0" lvl="1"/>
            <a:r>
              <a:rPr lang="en-US" altLang="en-US" kern="0" dirty="0" smtClean="0">
                <a:solidFill>
                  <a:srgbClr val="000000"/>
                </a:solidFill>
                <a:latin typeface="TradeGothic LT" panose="020B0506030503020504" pitchFamily="34" charset="0"/>
                <a:ea typeface="TradeGothic LT" panose="020B0506030503020504" pitchFamily="34" charset="0"/>
              </a:rPr>
              <a:t>Agenda </a:t>
            </a:r>
            <a:r>
              <a:rPr lang="en-US" altLang="en-US" kern="0" dirty="0" smtClean="0">
                <a:solidFill>
                  <a:srgbClr val="000000"/>
                </a:solidFill>
                <a:latin typeface="TradeGothic LT" panose="020B0506030503020504" pitchFamily="34" charset="0"/>
                <a:ea typeface="TradeGothic LT" panose="020B0506030503020504" pitchFamily="34" charset="0"/>
              </a:rPr>
              <a:t>item </a:t>
            </a:r>
            <a:r>
              <a:rPr lang="en-US" altLang="en-US" kern="0" dirty="0" smtClean="0">
                <a:solidFill>
                  <a:srgbClr val="000000"/>
                </a:solidFill>
                <a:latin typeface="TradeGothic LT" panose="020B0506030503020504" pitchFamily="34" charset="0"/>
                <a:ea typeface="TradeGothic LT" panose="020B0506030503020504" pitchFamily="34" charset="0"/>
              </a:rPr>
              <a:t>3:</a:t>
            </a:r>
          </a:p>
          <a:p>
            <a:pPr marL="285750" lvl="1"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Draft NPRR language EPS meter </a:t>
            </a:r>
            <a:r>
              <a:rPr lang="en-US" dirty="0" smtClean="0">
                <a:latin typeface="TradeGothic LT" panose="020B0506030503020504" pitchFamily="34" charset="0"/>
                <a:ea typeface="TradeGothic LT" panose="020B0506030503020504" pitchFamily="34" charset="0"/>
              </a:rPr>
              <a:t>communications</a:t>
            </a:r>
          </a:p>
          <a:p>
            <a:pPr marL="285750" lvl="1"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a:p>
            <a:pPr marL="0" lvl="1"/>
            <a:r>
              <a:rPr lang="en-US" dirty="0" smtClean="0">
                <a:latin typeface="TradeGothic LT" panose="020B0506030503020504" pitchFamily="34" charset="0"/>
                <a:ea typeface="TradeGothic LT" panose="020B0506030503020504" pitchFamily="34" charset="0"/>
              </a:rPr>
              <a:t>Agenda item 4:</a:t>
            </a:r>
          </a:p>
          <a:p>
            <a:pPr marL="285750" lvl="1"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Draft NPRR language on Instrument Transformers </a:t>
            </a:r>
            <a:r>
              <a:rPr lang="en-US" dirty="0" smtClean="0">
                <a:latin typeface="TradeGothic LT" panose="020B0506030503020504" pitchFamily="34" charset="0"/>
                <a:ea typeface="TradeGothic LT" panose="020B0506030503020504" pitchFamily="34" charset="0"/>
              </a:rPr>
              <a:t>Testing</a:t>
            </a:r>
          </a:p>
          <a:p>
            <a:pPr marL="285750" lvl="1"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Draft SMOGRR language on removal of fiber optic instrument transformer references</a:t>
            </a: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365125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Discussion on POI as applied to EPS Metering and Line Loss Compensation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Rectangle 5"/>
          <p:cNvSpPr/>
          <p:nvPr/>
        </p:nvSpPr>
        <p:spPr>
          <a:xfrm>
            <a:off x="381000" y="1212293"/>
            <a:ext cx="8763000" cy="1200329"/>
          </a:xfrm>
          <a:prstGeom prst="rect">
            <a:avLst/>
          </a:prstGeom>
        </p:spPr>
        <p:txBody>
          <a:bodyPr wrap="square">
            <a:spAutoFit/>
          </a:bodyPr>
          <a:lstStyle/>
          <a:p>
            <a:pPr marL="0" lvl="1"/>
            <a:r>
              <a:rPr lang="en-US" altLang="en-US" kern="0" dirty="0">
                <a:solidFill>
                  <a:srgbClr val="000000"/>
                </a:solidFill>
                <a:latin typeface="TradeGothic LT" panose="020B0506030503020504" pitchFamily="34" charset="0"/>
                <a:ea typeface="TradeGothic LT" panose="020B0506030503020504" pitchFamily="34" charset="0"/>
              </a:rPr>
              <a:t>Action Item from March 13 </a:t>
            </a:r>
            <a:r>
              <a:rPr lang="en-US" altLang="en-US" kern="0" dirty="0" smtClean="0">
                <a:solidFill>
                  <a:srgbClr val="000000"/>
                </a:solidFill>
                <a:latin typeface="TradeGothic LT" panose="020B0506030503020504" pitchFamily="34" charset="0"/>
                <a:ea typeface="TradeGothic LT" panose="020B0506030503020504" pitchFamily="34" charset="0"/>
              </a:rPr>
              <a:t>MWG:</a:t>
            </a:r>
          </a:p>
          <a:p>
            <a:pPr marL="285750" lvl="1" indent="-285750">
              <a:buFont typeface="Arial" panose="020B0604020202020204" pitchFamily="34" charset="0"/>
              <a:buChar char="•"/>
            </a:pPr>
            <a:r>
              <a:rPr lang="en-US" altLang="en-US" kern="0" dirty="0" smtClean="0">
                <a:solidFill>
                  <a:srgbClr val="000000"/>
                </a:solidFill>
                <a:latin typeface="TradeGothic LT" panose="020B0506030503020504" pitchFamily="34" charset="0"/>
                <a:ea typeface="TradeGothic LT" panose="020B0506030503020504" pitchFamily="34" charset="0"/>
              </a:rPr>
              <a:t>All </a:t>
            </a:r>
            <a:r>
              <a:rPr lang="en-US" altLang="en-US" kern="0" dirty="0">
                <a:solidFill>
                  <a:srgbClr val="000000"/>
                </a:solidFill>
                <a:latin typeface="TradeGothic LT" panose="020B0506030503020504" pitchFamily="34" charset="0"/>
                <a:ea typeface="TradeGothic LT" panose="020B0506030503020504" pitchFamily="34" charset="0"/>
              </a:rPr>
              <a:t>TDSPs and ERCOT to work within their respective </a:t>
            </a:r>
            <a:r>
              <a:rPr lang="en-US" altLang="en-US" kern="0" dirty="0" smtClean="0">
                <a:solidFill>
                  <a:srgbClr val="000000"/>
                </a:solidFill>
                <a:latin typeface="TradeGothic LT" panose="020B0506030503020504" pitchFamily="34" charset="0"/>
                <a:ea typeface="TradeGothic LT" panose="020B0506030503020504" pitchFamily="34" charset="0"/>
              </a:rPr>
              <a:t>organizations </a:t>
            </a:r>
            <a:r>
              <a:rPr lang="en-US" altLang="en-US" kern="0" dirty="0">
                <a:solidFill>
                  <a:srgbClr val="000000"/>
                </a:solidFill>
                <a:latin typeface="TradeGothic LT" panose="020B0506030503020504" pitchFamily="34" charset="0"/>
                <a:ea typeface="TradeGothic LT" panose="020B0506030503020504" pitchFamily="34" charset="0"/>
              </a:rPr>
              <a:t>to define POI and how line loss </a:t>
            </a:r>
            <a:r>
              <a:rPr lang="en-US" altLang="en-US" kern="0" dirty="0" smtClean="0">
                <a:solidFill>
                  <a:srgbClr val="000000"/>
                </a:solidFill>
                <a:latin typeface="TradeGothic LT" panose="020B0506030503020504" pitchFamily="34" charset="0"/>
                <a:ea typeface="TradeGothic LT" panose="020B0506030503020504" pitchFamily="34" charset="0"/>
              </a:rPr>
              <a:t>compensation </a:t>
            </a:r>
            <a:r>
              <a:rPr lang="en-US" altLang="en-US" kern="0" dirty="0">
                <a:solidFill>
                  <a:srgbClr val="000000"/>
                </a:solidFill>
                <a:latin typeface="TradeGothic LT" panose="020B0506030503020504" pitchFamily="34" charset="0"/>
                <a:ea typeface="TradeGothic LT" panose="020B0506030503020504" pitchFamily="34" charset="0"/>
              </a:rPr>
              <a:t>should be applied for various </a:t>
            </a:r>
            <a:r>
              <a:rPr lang="en-US" altLang="en-US" kern="0" dirty="0" smtClean="0">
                <a:solidFill>
                  <a:srgbClr val="000000"/>
                </a:solidFill>
                <a:latin typeface="TradeGothic LT" panose="020B0506030503020504" pitchFamily="34" charset="0"/>
                <a:ea typeface="TradeGothic LT" panose="020B0506030503020504" pitchFamily="34" charset="0"/>
              </a:rPr>
              <a:t>scenarios </a:t>
            </a:r>
            <a:r>
              <a:rPr lang="en-US" altLang="en-US" kern="0" dirty="0">
                <a:solidFill>
                  <a:srgbClr val="000000"/>
                </a:solidFill>
                <a:latin typeface="TradeGothic LT" panose="020B0506030503020504" pitchFamily="34" charset="0"/>
                <a:ea typeface="TradeGothic LT" panose="020B0506030503020504" pitchFamily="34" charset="0"/>
              </a:rPr>
              <a:t>to be reviewed and discussed at the next </a:t>
            </a:r>
            <a:r>
              <a:rPr lang="en-US" altLang="en-US" kern="0" dirty="0" smtClean="0">
                <a:solidFill>
                  <a:srgbClr val="000000"/>
                </a:solidFill>
                <a:latin typeface="TradeGothic LT" panose="020B0506030503020504" pitchFamily="34" charset="0"/>
                <a:ea typeface="TradeGothic LT" panose="020B0506030503020504" pitchFamily="34" charset="0"/>
              </a:rPr>
              <a:t>MWG </a:t>
            </a:r>
            <a:r>
              <a:rPr lang="en-US" altLang="en-US" kern="0" dirty="0">
                <a:solidFill>
                  <a:srgbClr val="000000"/>
                </a:solidFill>
                <a:latin typeface="TradeGothic LT" panose="020B0506030503020504" pitchFamily="34" charset="0"/>
                <a:ea typeface="TradeGothic LT" panose="020B0506030503020504" pitchFamily="34" charset="0"/>
              </a:rPr>
              <a:t>meeting</a:t>
            </a:r>
            <a:r>
              <a:rPr lang="en-US" altLang="en-US" kern="0" dirty="0" smtClean="0">
                <a:solidFill>
                  <a:srgbClr val="000000"/>
                </a:solidFill>
                <a:latin typeface="TradeGothic LT" panose="020B0506030503020504" pitchFamily="34" charset="0"/>
                <a:ea typeface="TradeGothic LT" panose="020B0506030503020504" pitchFamily="34" charset="0"/>
              </a:rPr>
              <a:t>.</a:t>
            </a:r>
            <a:endParaRPr lang="en-US" sz="9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44448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Protocol Definitions Related to POI Discussion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Rectangle 5"/>
          <p:cNvSpPr/>
          <p:nvPr/>
        </p:nvSpPr>
        <p:spPr>
          <a:xfrm>
            <a:off x="381000" y="838200"/>
            <a:ext cx="8453792" cy="1061829"/>
          </a:xfrm>
          <a:prstGeom prst="rect">
            <a:avLst/>
          </a:prstGeom>
          <a:ln>
            <a:solidFill>
              <a:schemeClr val="bg1">
                <a:lumMod val="50000"/>
              </a:schemeClr>
            </a:solidFill>
          </a:ln>
        </p:spPr>
        <p:txBody>
          <a:bodyPr wrap="square">
            <a:spAutoFit/>
          </a:bodyPr>
          <a:lstStyle/>
          <a:p>
            <a:r>
              <a:rPr lang="en-US" sz="1050" b="1" dirty="0" smtClean="0">
                <a:latin typeface="TradeGothic LT" panose="020B0506030503020504" pitchFamily="34" charset="0"/>
                <a:ea typeface="TradeGothic LT" panose="020B0506030503020504" pitchFamily="34" charset="0"/>
              </a:rPr>
              <a:t>ERCOT Protocols: </a:t>
            </a:r>
            <a:r>
              <a:rPr lang="en-US" sz="1000" b="1" dirty="0">
                <a:latin typeface="TradeGothic LT" panose="020B0506030503020504" pitchFamily="34" charset="0"/>
                <a:ea typeface="TradeGothic LT" panose="020B0506030503020504" pitchFamily="34" charset="0"/>
              </a:rPr>
              <a:t>August 1, 2010</a:t>
            </a:r>
            <a:endParaRPr lang="en-US" sz="900" dirty="0">
              <a:latin typeface="TradeGothic LT" panose="020B0506030503020504" pitchFamily="34" charset="0"/>
              <a:ea typeface="TradeGothic LT" panose="020B0506030503020504" pitchFamily="34" charset="0"/>
            </a:endParaRPr>
          </a:p>
          <a:p>
            <a:r>
              <a:rPr lang="en-US" sz="1050" b="1" dirty="0" smtClean="0">
                <a:latin typeface="TradeGothic LT" panose="020B0506030503020504" pitchFamily="34" charset="0"/>
                <a:ea typeface="TradeGothic LT" panose="020B0506030503020504" pitchFamily="34" charset="0"/>
              </a:rPr>
              <a:t>Section </a:t>
            </a:r>
            <a:r>
              <a:rPr lang="en-US" sz="1050" b="1" dirty="0">
                <a:latin typeface="TradeGothic LT" panose="020B0506030503020504" pitchFamily="34" charset="0"/>
                <a:ea typeface="TradeGothic LT" panose="020B0506030503020504" pitchFamily="34" charset="0"/>
              </a:rPr>
              <a:t>2:  Definitions and Acronyms</a:t>
            </a:r>
            <a:endParaRPr lang="en-US" sz="1000" dirty="0">
              <a:latin typeface="TradeGothic LT" panose="020B0506030503020504" pitchFamily="34" charset="0"/>
              <a:ea typeface="TradeGothic LT" panose="020B0506030503020504" pitchFamily="34" charset="0"/>
            </a:endParaRPr>
          </a:p>
          <a:p>
            <a:r>
              <a:rPr lang="en-US" sz="1050" b="1" dirty="0">
                <a:latin typeface="TradeGothic LT" panose="020B0506030503020504" pitchFamily="34" charset="0"/>
                <a:ea typeface="TradeGothic LT" panose="020B0506030503020504" pitchFamily="34" charset="0"/>
              </a:rPr>
              <a:t> </a:t>
            </a:r>
            <a:endParaRPr lang="en-US" sz="800" b="1" dirty="0">
              <a:latin typeface="TradeGothic LT" panose="020B0506030503020504" pitchFamily="34" charset="0"/>
              <a:ea typeface="TradeGothic LT" panose="020B0506030503020504" pitchFamily="34" charset="0"/>
            </a:endParaRPr>
          </a:p>
          <a:p>
            <a:r>
              <a:rPr lang="en-US" sz="1050" b="1" dirty="0">
                <a:latin typeface="TradeGothic LT" panose="020B0506030503020504" pitchFamily="34" charset="0"/>
                <a:ea typeface="TradeGothic LT" panose="020B0506030503020504" pitchFamily="34" charset="0"/>
              </a:rPr>
              <a:t>Point of Interconnection (POI)</a:t>
            </a:r>
          </a:p>
          <a:p>
            <a:r>
              <a:rPr lang="en-US" sz="1050" dirty="0">
                <a:latin typeface="TradeGothic LT" panose="020B0506030503020504" pitchFamily="34" charset="0"/>
                <a:ea typeface="TradeGothic LT" panose="020B0506030503020504" pitchFamily="34" charset="0"/>
              </a:rPr>
              <a:t>The location(s) where a Generation Entity’s interconnection Facilities connect to the Transmission Facilities as reflected in the Standard Generation Interconnection Agreement (SGIA) between a Generation Entity and a TDSP</a:t>
            </a:r>
            <a:r>
              <a:rPr lang="en-US" sz="1050" dirty="0" smtClean="0">
                <a:latin typeface="TradeGothic LT" panose="020B0506030503020504" pitchFamily="34" charset="0"/>
                <a:ea typeface="TradeGothic LT" panose="020B0506030503020504" pitchFamily="34" charset="0"/>
              </a:rPr>
              <a:t>.</a:t>
            </a:r>
            <a:endParaRPr lang="en-US" sz="1050" dirty="0">
              <a:latin typeface="TradeGothic LT" panose="020B0506030503020504" pitchFamily="34" charset="0"/>
              <a:ea typeface="TradeGothic LT" panose="020B0506030503020504" pitchFamily="34" charset="0"/>
            </a:endParaRPr>
          </a:p>
        </p:txBody>
      </p:sp>
      <p:sp>
        <p:nvSpPr>
          <p:cNvPr id="5" name="Rectangle 4"/>
          <p:cNvSpPr/>
          <p:nvPr/>
        </p:nvSpPr>
        <p:spPr>
          <a:xfrm>
            <a:off x="376592" y="1900029"/>
            <a:ext cx="8458200" cy="4285789"/>
          </a:xfrm>
          <a:prstGeom prst="rect">
            <a:avLst/>
          </a:prstGeom>
          <a:ln>
            <a:solidFill>
              <a:schemeClr val="bg1">
                <a:lumMod val="50000"/>
              </a:schemeClr>
            </a:solidFill>
          </a:ln>
        </p:spPr>
        <p:txBody>
          <a:bodyPr wrap="square">
            <a:spAutoFit/>
          </a:bodyPr>
          <a:lstStyle/>
          <a:p>
            <a:r>
              <a:rPr lang="en-US" sz="1050" b="1" dirty="0" smtClean="0">
                <a:latin typeface="TradeGothic LT" panose="020B0506030503020504" pitchFamily="34" charset="0"/>
                <a:ea typeface="TradeGothic LT" panose="020B0506030503020504" pitchFamily="34" charset="0"/>
              </a:rPr>
              <a:t>ERCOT Nodal Protocols: </a:t>
            </a:r>
            <a:r>
              <a:rPr lang="en-US" sz="1000" b="1" dirty="0">
                <a:latin typeface="TradeGothic LT" panose="020B0506030503020504" pitchFamily="34" charset="0"/>
                <a:ea typeface="TradeGothic LT" panose="020B0506030503020504" pitchFamily="34" charset="0"/>
              </a:rPr>
              <a:t>March 1, </a:t>
            </a:r>
            <a:r>
              <a:rPr lang="en-US" sz="1000" b="1" dirty="0" smtClean="0">
                <a:latin typeface="TradeGothic LT" panose="020B0506030503020504" pitchFamily="34" charset="0"/>
                <a:ea typeface="TradeGothic LT" panose="020B0506030503020504" pitchFamily="34" charset="0"/>
              </a:rPr>
              <a:t>2019</a:t>
            </a:r>
            <a:endParaRPr lang="en-US" sz="1000" dirty="0" smtClean="0">
              <a:latin typeface="TradeGothic LT" panose="020B0506030503020504" pitchFamily="34" charset="0"/>
              <a:ea typeface="TradeGothic LT" panose="020B0506030503020504" pitchFamily="34" charset="0"/>
            </a:endParaRPr>
          </a:p>
          <a:p>
            <a:r>
              <a:rPr lang="en-US" sz="1050" b="1" dirty="0" smtClean="0">
                <a:latin typeface="TradeGothic LT" panose="020B0506030503020504" pitchFamily="34" charset="0"/>
                <a:ea typeface="TradeGothic LT" panose="020B0506030503020504" pitchFamily="34" charset="0"/>
              </a:rPr>
              <a:t>Section 2:  Definitions and Acronyms </a:t>
            </a:r>
            <a:endParaRPr lang="en-US" sz="1000" dirty="0" smtClean="0">
              <a:latin typeface="TradeGothic LT" panose="020B0506030503020504" pitchFamily="34" charset="0"/>
              <a:ea typeface="TradeGothic LT" panose="020B0506030503020504" pitchFamily="34" charset="0"/>
            </a:endParaRPr>
          </a:p>
          <a:p>
            <a:r>
              <a:rPr lang="en-US" sz="1050" b="1" dirty="0" smtClean="0">
                <a:latin typeface="TradeGothic LT" panose="020B0506030503020504" pitchFamily="34" charset="0"/>
                <a:ea typeface="TradeGothic LT" panose="020B0506030503020504" pitchFamily="34" charset="0"/>
              </a:rPr>
              <a:t> </a:t>
            </a:r>
            <a:endParaRPr lang="en-US" sz="1050" dirty="0" smtClean="0">
              <a:latin typeface="TradeGothic LT" panose="020B0506030503020504" pitchFamily="34" charset="0"/>
              <a:ea typeface="TradeGothic LT" panose="020B0506030503020504" pitchFamily="34" charset="0"/>
            </a:endParaRPr>
          </a:p>
          <a:p>
            <a:r>
              <a:rPr lang="en-US" sz="1050" b="1" dirty="0" smtClean="0">
                <a:latin typeface="TradeGothic LT" panose="020B0506030503020504" pitchFamily="34" charset="0"/>
                <a:ea typeface="TradeGothic LT" panose="020B0506030503020504" pitchFamily="34" charset="0"/>
              </a:rPr>
              <a:t>Point of Interconnection (POI)</a:t>
            </a:r>
            <a:endParaRPr lang="en-US" sz="1050" dirty="0" smtClean="0">
              <a:latin typeface="TradeGothic LT" panose="020B0506030503020504" pitchFamily="34" charset="0"/>
              <a:ea typeface="TradeGothic LT" panose="020B0506030503020504" pitchFamily="34" charset="0"/>
            </a:endParaRPr>
          </a:p>
          <a:p>
            <a:r>
              <a:rPr lang="en-US" sz="1050" dirty="0" smtClean="0">
                <a:latin typeface="TradeGothic LT" panose="020B0506030503020504" pitchFamily="34" charset="0"/>
                <a:ea typeface="TradeGothic LT" panose="020B0506030503020504" pitchFamily="34" charset="0"/>
              </a:rPr>
              <a:t>The voltage level and substation where a Generation Entity’s interconnection Facilities connect to the Transmission Facilities as reflected in the Standard Generation Interconnection Agreement (SGIA) between a Generation Entity and a Transmission Service Provider (TSP) or the voltage level and substation where Load interconnects to the TSP Facilities.</a:t>
            </a:r>
          </a:p>
          <a:p>
            <a:r>
              <a:rPr lang="en-US" sz="1050" dirty="0" smtClean="0">
                <a:latin typeface="TradeGothic LT" panose="020B0506030503020504" pitchFamily="34" charset="0"/>
                <a:ea typeface="TradeGothic LT" panose="020B0506030503020504" pitchFamily="34" charset="0"/>
              </a:rPr>
              <a:t> </a:t>
            </a:r>
          </a:p>
          <a:p>
            <a:r>
              <a:rPr lang="en-US" sz="1050" b="1" dirty="0" smtClean="0">
                <a:latin typeface="TradeGothic LT" panose="020B0506030503020504" pitchFamily="34" charset="0"/>
                <a:ea typeface="TradeGothic LT" panose="020B0506030503020504" pitchFamily="34" charset="0"/>
              </a:rPr>
              <a:t>Facilities</a:t>
            </a:r>
            <a:endParaRPr lang="en-US" sz="1050" dirty="0" smtClean="0">
              <a:latin typeface="TradeGothic LT" panose="020B0506030503020504" pitchFamily="34" charset="0"/>
              <a:ea typeface="TradeGothic LT" panose="020B0506030503020504" pitchFamily="34" charset="0"/>
            </a:endParaRPr>
          </a:p>
          <a:p>
            <a:r>
              <a:rPr lang="en-US" sz="1050" dirty="0" smtClean="0">
                <a:latin typeface="TradeGothic LT" panose="020B0506030503020504" pitchFamily="34" charset="0"/>
                <a:ea typeface="TradeGothic LT" panose="020B0506030503020504" pitchFamily="34" charset="0"/>
              </a:rPr>
              <a:t>Equipment situated for the purpose of conducting service and/or business through use of the ERCOT System</a:t>
            </a:r>
          </a:p>
          <a:p>
            <a:r>
              <a:rPr lang="en-US" sz="1050" dirty="0" smtClean="0">
                <a:latin typeface="TradeGothic LT" panose="020B0506030503020504" pitchFamily="34" charset="0"/>
                <a:ea typeface="TradeGothic LT" panose="020B0506030503020504" pitchFamily="34" charset="0"/>
              </a:rPr>
              <a:t> </a:t>
            </a:r>
          </a:p>
          <a:p>
            <a:r>
              <a:rPr lang="en-US" sz="1050" b="1" dirty="0" smtClean="0">
                <a:latin typeface="TradeGothic LT" panose="020B0506030503020504" pitchFamily="34" charset="0"/>
                <a:ea typeface="TradeGothic LT" panose="020B0506030503020504" pitchFamily="34" charset="0"/>
              </a:rPr>
              <a:t>Generation Entity</a:t>
            </a:r>
            <a:endParaRPr lang="en-US" sz="1050" dirty="0" smtClean="0">
              <a:latin typeface="TradeGothic LT" panose="020B0506030503020504" pitchFamily="34" charset="0"/>
              <a:ea typeface="TradeGothic LT" panose="020B0506030503020504" pitchFamily="34" charset="0"/>
            </a:endParaRPr>
          </a:p>
          <a:p>
            <a:r>
              <a:rPr lang="en-US" sz="1050" dirty="0" smtClean="0">
                <a:latin typeface="TradeGothic LT" panose="020B0506030503020504" pitchFamily="34" charset="0"/>
                <a:ea typeface="TradeGothic LT" panose="020B0506030503020504" pitchFamily="34" charset="0"/>
              </a:rPr>
              <a:t>The owner of an All-Inclusive Generation Resource and, unless otherwise specified in these Protocols, is registered as a Resource Entity. </a:t>
            </a:r>
          </a:p>
          <a:p>
            <a:r>
              <a:rPr lang="en-US" sz="1050" dirty="0" smtClean="0">
                <a:latin typeface="TradeGothic LT" panose="020B0506030503020504" pitchFamily="34" charset="0"/>
                <a:ea typeface="TradeGothic LT" panose="020B0506030503020504" pitchFamily="34" charset="0"/>
              </a:rPr>
              <a:t> </a:t>
            </a:r>
          </a:p>
          <a:p>
            <a:r>
              <a:rPr lang="en-US" sz="1050" b="1" dirty="0" smtClean="0">
                <a:latin typeface="TradeGothic LT" panose="020B0506030503020504" pitchFamily="34" charset="0"/>
                <a:ea typeface="TradeGothic LT" panose="020B0506030503020504" pitchFamily="34" charset="0"/>
              </a:rPr>
              <a:t>Transmission Facilities</a:t>
            </a:r>
            <a:endParaRPr lang="en-US" sz="1050" dirty="0" smtClean="0">
              <a:latin typeface="TradeGothic LT" panose="020B0506030503020504" pitchFamily="34" charset="0"/>
              <a:ea typeface="TradeGothic LT" panose="020B0506030503020504" pitchFamily="34" charset="0"/>
            </a:endParaRPr>
          </a:p>
          <a:p>
            <a:r>
              <a:rPr lang="x-none" sz="1050" dirty="0" smtClean="0">
                <a:latin typeface="TradeGothic LT" panose="020B0506030503020504" pitchFamily="34" charset="0"/>
                <a:ea typeface="TradeGothic LT" panose="020B0506030503020504" pitchFamily="34" charset="0"/>
              </a:rPr>
              <a:t>(1)        Power lines, substations, and associated facilities, operated at 60 kV or above, including radial lines operated at or above 60 kV;</a:t>
            </a:r>
            <a:endParaRPr lang="en-US" sz="1050" dirty="0" smtClean="0">
              <a:latin typeface="TradeGothic LT" panose="020B0506030503020504" pitchFamily="34" charset="0"/>
              <a:ea typeface="TradeGothic LT" panose="020B0506030503020504" pitchFamily="34" charset="0"/>
            </a:endParaRPr>
          </a:p>
          <a:p>
            <a:r>
              <a:rPr lang="x-none" sz="1050" dirty="0" smtClean="0">
                <a:latin typeface="TradeGothic LT" panose="020B0506030503020504" pitchFamily="34" charset="0"/>
                <a:ea typeface="TradeGothic LT" panose="020B0506030503020504" pitchFamily="34" charset="0"/>
              </a:rPr>
              <a:t>(2)        Substation facilities on the high voltage side of the transformer, in a substation where power is transformed from a voltage higher than 60 kV to a voltage lower than 60 kV or is transformed from a voltage lower than 60 kV to a voltage higher than 60 kV; and</a:t>
            </a:r>
            <a:endParaRPr lang="en-US" sz="1050" dirty="0" smtClean="0">
              <a:latin typeface="TradeGothic LT" panose="020B0506030503020504" pitchFamily="34" charset="0"/>
              <a:ea typeface="TradeGothic LT" panose="020B0506030503020504" pitchFamily="34" charset="0"/>
            </a:endParaRPr>
          </a:p>
          <a:p>
            <a:r>
              <a:rPr lang="x-none" sz="1050" dirty="0" smtClean="0">
                <a:latin typeface="TradeGothic LT" panose="020B0506030503020504" pitchFamily="34" charset="0"/>
                <a:ea typeface="TradeGothic LT" panose="020B0506030503020504" pitchFamily="34" charset="0"/>
              </a:rPr>
              <a:t>(3)        The direct current interconnections between ERCOT and the Southwest Power Pool or Comision Federal de Electricidad (CFE).</a:t>
            </a:r>
            <a:endParaRPr lang="en-US" sz="1050" dirty="0" smtClean="0">
              <a:latin typeface="TradeGothic LT" panose="020B0506030503020504" pitchFamily="34" charset="0"/>
              <a:ea typeface="TradeGothic LT" panose="020B0506030503020504" pitchFamily="34" charset="0"/>
            </a:endParaRPr>
          </a:p>
          <a:p>
            <a:r>
              <a:rPr lang="en-US" sz="1050" b="1" i="1" dirty="0" smtClean="0">
                <a:latin typeface="TradeGothic LT" panose="020B0506030503020504" pitchFamily="34" charset="0"/>
                <a:ea typeface="TradeGothic LT" panose="020B0506030503020504" pitchFamily="34" charset="0"/>
              </a:rPr>
              <a:t>	[NPRR857:  Replace paragraph (3) above with the following upon system implementation:]</a:t>
            </a:r>
            <a:endParaRPr lang="en-US" sz="1050" dirty="0" smtClean="0">
              <a:latin typeface="TradeGothic LT" panose="020B0506030503020504" pitchFamily="34" charset="0"/>
              <a:ea typeface="TradeGothic LT" panose="020B0506030503020504" pitchFamily="34" charset="0"/>
            </a:endParaRPr>
          </a:p>
          <a:p>
            <a:r>
              <a:rPr lang="en-US" sz="1050" dirty="0" smtClean="0">
                <a:latin typeface="TradeGothic LT" panose="020B0506030503020504" pitchFamily="34" charset="0"/>
                <a:ea typeface="TradeGothic LT" panose="020B0506030503020504" pitchFamily="34" charset="0"/>
              </a:rPr>
              <a:t>	(3)          The direct current interconnections between ERCOT and non-ERCOT Control Areas.</a:t>
            </a:r>
          </a:p>
          <a:p>
            <a:endParaRPr lang="en-US" sz="1050" b="1" dirty="0" smtClean="0">
              <a:latin typeface="TradeGothic LT" panose="020B0506030503020504" pitchFamily="34" charset="0"/>
              <a:ea typeface="TradeGothic LT" panose="020B0506030503020504" pitchFamily="34" charset="0"/>
            </a:endParaRPr>
          </a:p>
          <a:p>
            <a:r>
              <a:rPr lang="en-US" sz="1050" b="1" dirty="0" smtClean="0">
                <a:latin typeface="TradeGothic LT" panose="020B0506030503020504" pitchFamily="34" charset="0"/>
                <a:ea typeface="TradeGothic LT" panose="020B0506030503020504" pitchFamily="34" charset="0"/>
              </a:rPr>
              <a:t>Transmission Service Provider (TSP)</a:t>
            </a:r>
            <a:endParaRPr lang="en-US" sz="1050" dirty="0" smtClean="0">
              <a:latin typeface="TradeGothic LT" panose="020B0506030503020504" pitchFamily="34" charset="0"/>
              <a:ea typeface="TradeGothic LT" panose="020B0506030503020504" pitchFamily="34" charset="0"/>
            </a:endParaRPr>
          </a:p>
          <a:p>
            <a:r>
              <a:rPr lang="en-US" sz="1050" dirty="0" smtClean="0">
                <a:latin typeface="TradeGothic LT" panose="020B0506030503020504" pitchFamily="34" charset="0"/>
                <a:ea typeface="TradeGothic LT" panose="020B0506030503020504" pitchFamily="34" charset="0"/>
              </a:rPr>
              <a:t>An Entity under the jurisdiction of the PUCT that owns or operates Transmission Facilities used for the transmission of electricity and provides Transmission Service in the ERCOT Transmission Grid.</a:t>
            </a:r>
          </a:p>
        </p:txBody>
      </p:sp>
    </p:spTree>
    <p:extLst>
      <p:ext uri="{BB962C8B-B14F-4D97-AF65-F5344CB8AC3E}">
        <p14:creationId xmlns:p14="http://schemas.microsoft.com/office/powerpoint/2010/main" val="1124252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Scenario 1: 1 or 2 POI(s)?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pic>
        <p:nvPicPr>
          <p:cNvPr id="3" name="Picture 2"/>
          <p:cNvPicPr>
            <a:picLocks noChangeAspect="1"/>
          </p:cNvPicPr>
          <p:nvPr/>
        </p:nvPicPr>
        <p:blipFill>
          <a:blip r:embed="rId2"/>
          <a:stretch>
            <a:fillRect/>
          </a:stretch>
        </p:blipFill>
        <p:spPr>
          <a:xfrm>
            <a:off x="1811297" y="762000"/>
            <a:ext cx="5597606" cy="5394960"/>
          </a:xfrm>
          <a:prstGeom prst="rect">
            <a:avLst/>
          </a:prstGeom>
        </p:spPr>
      </p:pic>
    </p:spTree>
    <p:extLst>
      <p:ext uri="{BB962C8B-B14F-4D97-AF65-F5344CB8AC3E}">
        <p14:creationId xmlns:p14="http://schemas.microsoft.com/office/powerpoint/2010/main" val="570773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Scenario 2: 1 or 2 POI(s) and Where?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3" name="Picture 2"/>
          <p:cNvPicPr>
            <a:picLocks noChangeAspect="1"/>
          </p:cNvPicPr>
          <p:nvPr/>
        </p:nvPicPr>
        <p:blipFill>
          <a:blip r:embed="rId2"/>
          <a:stretch>
            <a:fillRect/>
          </a:stretch>
        </p:blipFill>
        <p:spPr>
          <a:xfrm>
            <a:off x="1811297" y="762000"/>
            <a:ext cx="5597605" cy="5394960"/>
          </a:xfrm>
          <a:prstGeom prst="rect">
            <a:avLst/>
          </a:prstGeom>
        </p:spPr>
      </p:pic>
    </p:spTree>
    <p:extLst>
      <p:ext uri="{BB962C8B-B14F-4D97-AF65-F5344CB8AC3E}">
        <p14:creationId xmlns:p14="http://schemas.microsoft.com/office/powerpoint/2010/main" val="3952779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Scenario 3: </a:t>
            </a:r>
            <a:r>
              <a:rPr lang="en-US" b="0" dirty="0"/>
              <a:t>1 or 2 POI(s) and Where?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pic>
        <p:nvPicPr>
          <p:cNvPr id="3" name="Picture 2"/>
          <p:cNvPicPr>
            <a:picLocks noChangeAspect="1"/>
          </p:cNvPicPr>
          <p:nvPr/>
        </p:nvPicPr>
        <p:blipFill>
          <a:blip r:embed="rId2"/>
          <a:stretch>
            <a:fillRect/>
          </a:stretch>
        </p:blipFill>
        <p:spPr>
          <a:xfrm>
            <a:off x="1811297" y="762000"/>
            <a:ext cx="5597605" cy="5394960"/>
          </a:xfrm>
          <a:prstGeom prst="rect">
            <a:avLst/>
          </a:prstGeom>
        </p:spPr>
      </p:pic>
    </p:spTree>
    <p:extLst>
      <p:ext uri="{BB962C8B-B14F-4D97-AF65-F5344CB8AC3E}">
        <p14:creationId xmlns:p14="http://schemas.microsoft.com/office/powerpoint/2010/main" val="1955523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4308</TotalTime>
  <Words>333</Words>
  <Application>Microsoft Office PowerPoint</Application>
  <PresentationFormat>On-screen Show (4:3)</PresentationFormat>
  <Paragraphs>85</Paragraphs>
  <Slides>15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TradeGothic LT</vt:lpstr>
      <vt:lpstr>1_Custom Design</vt:lpstr>
      <vt:lpstr>Office Theme</vt:lpstr>
      <vt:lpstr>PowerPoint Presentation</vt:lpstr>
      <vt:lpstr>Anti-Trust Admonition</vt:lpstr>
      <vt:lpstr>Attendance Roll-call and Introductions</vt:lpstr>
      <vt:lpstr>Agenda Items 3 and 4 see other Key Documents</vt:lpstr>
      <vt:lpstr>Discussion on POI as applied to EPS Metering and Line Loss Compensation</vt:lpstr>
      <vt:lpstr>Protocol Definitions Related to POI Discussion</vt:lpstr>
      <vt:lpstr>Scenario 1: 1 or 2 POI(s)?</vt:lpstr>
      <vt:lpstr>Scenario 2: 1 or 2 POI(s) and Where?</vt:lpstr>
      <vt:lpstr>Scenario 3: 1 or 2 POI(s) and Where?</vt:lpstr>
      <vt:lpstr>Scenario 4: 1 or 2 POIs?</vt:lpstr>
      <vt:lpstr>Scenario 5: Where is the POI?</vt:lpstr>
      <vt:lpstr>Scenario 6: Where is the POI?</vt:lpstr>
      <vt:lpstr>Scenario 7: 1 or 2 POI(s) and Where?</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100</cp:revision>
  <cp:lastPrinted>2016-01-21T20:53:15Z</cp:lastPrinted>
  <dcterms:created xsi:type="dcterms:W3CDTF">2016-01-21T15:20:31Z</dcterms:created>
  <dcterms:modified xsi:type="dcterms:W3CDTF">2019-04-30T20:47:00Z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