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5">
  <p:sldMasterIdLst>
    <p:sldMasterId id="2147483653" r:id="rId4"/>
    <p:sldMasterId id="2147483648" r:id="rId5"/>
  </p:sldMasterIdLst>
  <p:notesMasterIdLst>
    <p:notesMasterId r:id="rId21"/>
  </p:notesMasterIdLst>
  <p:handoutMasterIdLst>
    <p:handoutMasterId r:id="rId22"/>
  </p:handoutMasterIdLst>
  <p:sldIdLst>
    <p:sldId id="260" r:id="rId6"/>
    <p:sldId id="281" r:id="rId7"/>
    <p:sldId id="279" r:id="rId8"/>
    <p:sldId id="286" r:id="rId9"/>
    <p:sldId id="282" r:id="rId10"/>
    <p:sldId id="288" r:id="rId11"/>
    <p:sldId id="287" r:id="rId12"/>
    <p:sldId id="289" r:id="rId13"/>
    <p:sldId id="294" r:id="rId14"/>
    <p:sldId id="293" r:id="rId15"/>
    <p:sldId id="292" r:id="rId16"/>
    <p:sldId id="291" r:id="rId17"/>
    <p:sldId id="290" r:id="rId18"/>
    <p:sldId id="284" r:id="rId19"/>
    <p:sldId id="285"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7" d="100"/>
          <a:sy n="127" d="100"/>
        </p:scale>
        <p:origin x="1086"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4/30/2019</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4/30/2019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781547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3003976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38196508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dirty="0"/>
          </a:p>
        </p:txBody>
      </p:sp>
    </p:spTree>
    <p:extLst>
      <p:ext uri="{BB962C8B-B14F-4D97-AF65-F5344CB8AC3E}">
        <p14:creationId xmlns:p14="http://schemas.microsoft.com/office/powerpoint/2010/main" val="28924743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dirty="0"/>
          </a:p>
        </p:txBody>
      </p:sp>
    </p:spTree>
    <p:extLst>
      <p:ext uri="{BB962C8B-B14F-4D97-AF65-F5344CB8AC3E}">
        <p14:creationId xmlns:p14="http://schemas.microsoft.com/office/powerpoint/2010/main" val="2248038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www.ercot.com/calendar/2019/5/8/179609-MWG"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about/governance/index.html"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819400"/>
            <a:ext cx="5646034" cy="1231106"/>
          </a:xfrm>
          <a:prstGeom prst="rect">
            <a:avLst/>
          </a:prstGeom>
          <a:noFill/>
        </p:spPr>
        <p:txBody>
          <a:bodyPr wrap="square" rtlCol="0">
            <a:spAutoFit/>
          </a:bodyPr>
          <a:lstStyle/>
          <a:p>
            <a:r>
              <a:rPr lang="en-US" sz="2000" b="1" dirty="0" smtClean="0">
                <a:solidFill>
                  <a:schemeClr val="tx2"/>
                </a:solidFill>
                <a:latin typeface="TradeGothic LT" panose="020B0506030503020504" pitchFamily="34" charset="0"/>
                <a:ea typeface="TradeGothic LT" panose="020B0506030503020504" pitchFamily="34" charset="0"/>
              </a:rPr>
              <a:t>Meter Working Group</a:t>
            </a:r>
          </a:p>
          <a:p>
            <a:endParaRPr lang="en-US" dirty="0">
              <a:solidFill>
                <a:schemeClr val="tx2"/>
              </a:solidFill>
            </a:endParaRPr>
          </a:p>
          <a:p>
            <a:endParaRPr lang="en-US" dirty="0">
              <a:solidFill>
                <a:schemeClr val="tx2"/>
              </a:solidFill>
            </a:endParaRPr>
          </a:p>
          <a:p>
            <a:r>
              <a:rPr lang="en-US" dirty="0" smtClean="0">
                <a:solidFill>
                  <a:schemeClr val="tx2"/>
                </a:solidFill>
                <a:latin typeface="TradeGothic LT" panose="020B0506030503020504" pitchFamily="34" charset="0"/>
                <a:ea typeface="TradeGothic LT" panose="020B0506030503020504" pitchFamily="34" charset="0"/>
              </a:rPr>
              <a:t>May </a:t>
            </a:r>
            <a:r>
              <a:rPr lang="en-US" dirty="0">
                <a:solidFill>
                  <a:schemeClr val="tx2"/>
                </a:solidFill>
                <a:latin typeface="TradeGothic LT" panose="020B0506030503020504" pitchFamily="34" charset="0"/>
                <a:ea typeface="TradeGothic LT" panose="020B0506030503020504" pitchFamily="34" charset="0"/>
              </a:rPr>
              <a:t>8</a:t>
            </a:r>
            <a:r>
              <a:rPr lang="en-US" dirty="0" smtClean="0">
                <a:solidFill>
                  <a:schemeClr val="tx2"/>
                </a:solidFill>
                <a:latin typeface="TradeGothic LT" panose="020B0506030503020504" pitchFamily="34" charset="0"/>
                <a:ea typeface="TradeGothic LT" panose="020B0506030503020504" pitchFamily="34" charset="0"/>
              </a:rPr>
              <a:t>, </a:t>
            </a:r>
            <a:r>
              <a:rPr lang="en-US" dirty="0" smtClean="0">
                <a:solidFill>
                  <a:schemeClr val="tx2"/>
                </a:solidFill>
                <a:latin typeface="TradeGothic LT" panose="020B0506030503020504" pitchFamily="34" charset="0"/>
                <a:ea typeface="TradeGothic LT" panose="020B0506030503020504" pitchFamily="34" charset="0"/>
              </a:rPr>
              <a:t>2019</a:t>
            </a:r>
            <a:endParaRPr lang="en-US" dirty="0">
              <a:solidFill>
                <a:schemeClr val="tx2"/>
              </a:solidFill>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Scenario 4: 1 or 2 POIs?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pic>
        <p:nvPicPr>
          <p:cNvPr id="3" name="Picture 2"/>
          <p:cNvPicPr>
            <a:picLocks noChangeAspect="1"/>
          </p:cNvPicPr>
          <p:nvPr/>
        </p:nvPicPr>
        <p:blipFill>
          <a:blip r:embed="rId2"/>
          <a:stretch>
            <a:fillRect/>
          </a:stretch>
        </p:blipFill>
        <p:spPr>
          <a:xfrm>
            <a:off x="1811300" y="762000"/>
            <a:ext cx="5597600" cy="5394960"/>
          </a:xfrm>
          <a:prstGeom prst="rect">
            <a:avLst/>
          </a:prstGeom>
        </p:spPr>
      </p:pic>
    </p:spTree>
    <p:extLst>
      <p:ext uri="{BB962C8B-B14F-4D97-AF65-F5344CB8AC3E}">
        <p14:creationId xmlns:p14="http://schemas.microsoft.com/office/powerpoint/2010/main" val="13233016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Scenario 5: Where is the POI?</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pic>
        <p:nvPicPr>
          <p:cNvPr id="3" name="Picture 2"/>
          <p:cNvPicPr>
            <a:picLocks noChangeAspect="1"/>
          </p:cNvPicPr>
          <p:nvPr/>
        </p:nvPicPr>
        <p:blipFill>
          <a:blip r:embed="rId2"/>
          <a:stretch>
            <a:fillRect/>
          </a:stretch>
        </p:blipFill>
        <p:spPr>
          <a:xfrm>
            <a:off x="1811297" y="762000"/>
            <a:ext cx="5597605" cy="5394960"/>
          </a:xfrm>
          <a:prstGeom prst="rect">
            <a:avLst/>
          </a:prstGeom>
        </p:spPr>
      </p:pic>
    </p:spTree>
    <p:extLst>
      <p:ext uri="{BB962C8B-B14F-4D97-AF65-F5344CB8AC3E}">
        <p14:creationId xmlns:p14="http://schemas.microsoft.com/office/powerpoint/2010/main" val="28783305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Scenario 6: </a:t>
            </a:r>
            <a:r>
              <a:rPr lang="en-US" b="0" dirty="0"/>
              <a:t>Where is the POI?</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pic>
        <p:nvPicPr>
          <p:cNvPr id="3" name="Picture 2"/>
          <p:cNvPicPr>
            <a:picLocks noChangeAspect="1"/>
          </p:cNvPicPr>
          <p:nvPr/>
        </p:nvPicPr>
        <p:blipFill>
          <a:blip r:embed="rId2"/>
          <a:stretch>
            <a:fillRect/>
          </a:stretch>
        </p:blipFill>
        <p:spPr>
          <a:xfrm>
            <a:off x="1625170" y="762000"/>
            <a:ext cx="5969860" cy="5394960"/>
          </a:xfrm>
          <a:prstGeom prst="rect">
            <a:avLst/>
          </a:prstGeom>
        </p:spPr>
      </p:pic>
    </p:spTree>
    <p:extLst>
      <p:ext uri="{BB962C8B-B14F-4D97-AF65-F5344CB8AC3E}">
        <p14:creationId xmlns:p14="http://schemas.microsoft.com/office/powerpoint/2010/main" val="12537504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Scenario 7: </a:t>
            </a:r>
            <a:r>
              <a:rPr lang="en-US" b="0" dirty="0"/>
              <a:t>1 or 2 POI(s) and Where?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dirty="0"/>
          </a:p>
        </p:txBody>
      </p:sp>
      <p:pic>
        <p:nvPicPr>
          <p:cNvPr id="3" name="Picture 2"/>
          <p:cNvPicPr>
            <a:picLocks noChangeAspect="1"/>
          </p:cNvPicPr>
          <p:nvPr/>
        </p:nvPicPr>
        <p:blipFill>
          <a:blip r:embed="rId2"/>
          <a:stretch>
            <a:fillRect/>
          </a:stretch>
        </p:blipFill>
        <p:spPr>
          <a:xfrm>
            <a:off x="1061276" y="762000"/>
            <a:ext cx="7097647" cy="5394960"/>
          </a:xfrm>
          <a:prstGeom prst="rect">
            <a:avLst/>
          </a:prstGeom>
        </p:spPr>
      </p:pic>
    </p:spTree>
    <p:extLst>
      <p:ext uri="{BB962C8B-B14F-4D97-AF65-F5344CB8AC3E}">
        <p14:creationId xmlns:p14="http://schemas.microsoft.com/office/powerpoint/2010/main" val="36863094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b="1" dirty="0" smtClean="0">
                <a:solidFill>
                  <a:schemeClr val="accent1"/>
                </a:solidFill>
                <a:latin typeface="TradeGothic LT" panose="020B0506030503020504" pitchFamily="34" charset="0"/>
                <a:ea typeface="TradeGothic LT" panose="020B0506030503020504" pitchFamily="34" charset="0"/>
              </a:rPr>
              <a:t>New or Other Business Items</a:t>
            </a:r>
            <a:endParaRPr lang="en-US" sz="2400"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sp>
        <p:nvSpPr>
          <p:cNvPr id="3" name="Rectangle 2"/>
          <p:cNvSpPr/>
          <p:nvPr/>
        </p:nvSpPr>
        <p:spPr>
          <a:xfrm>
            <a:off x="381000" y="914400"/>
            <a:ext cx="5943600" cy="369332"/>
          </a:xfrm>
          <a:prstGeom prst="rect">
            <a:avLst/>
          </a:prstGeom>
        </p:spPr>
        <p:txBody>
          <a:bodyPr wrap="square">
            <a:spAutoFit/>
          </a:bodyPr>
          <a:lstStyle/>
          <a:p>
            <a:pPr marL="0" lvl="1"/>
            <a:r>
              <a:rPr lang="en-US" altLang="en-US" kern="0" dirty="0" smtClean="0">
                <a:solidFill>
                  <a:srgbClr val="000000"/>
                </a:solidFill>
                <a:latin typeface="TradeGothic LT" panose="020B0506030503020504" pitchFamily="34" charset="0"/>
                <a:ea typeface="TradeGothic LT" panose="020B0506030503020504" pitchFamily="34" charset="0"/>
              </a:rPr>
              <a:t>Request for any new or other business items</a:t>
            </a:r>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2000494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b="1" dirty="0" smtClean="0">
                <a:solidFill>
                  <a:schemeClr val="accent1"/>
                </a:solidFill>
                <a:latin typeface="TradeGothic LT" panose="020B0506030503020504" pitchFamily="34" charset="0"/>
                <a:ea typeface="TradeGothic LT" panose="020B0506030503020504" pitchFamily="34" charset="0"/>
              </a:rPr>
              <a:t>Meeting Summary and Closing Remarks</a:t>
            </a:r>
            <a:endParaRPr lang="en-US" sz="2400"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dirty="0"/>
          </a:p>
        </p:txBody>
      </p:sp>
      <p:sp>
        <p:nvSpPr>
          <p:cNvPr id="3" name="Rectangle 2"/>
          <p:cNvSpPr/>
          <p:nvPr/>
        </p:nvSpPr>
        <p:spPr>
          <a:xfrm>
            <a:off x="381000" y="914400"/>
            <a:ext cx="8001000" cy="1754326"/>
          </a:xfrm>
          <a:prstGeom prst="rect">
            <a:avLst/>
          </a:prstGeom>
        </p:spPr>
        <p:txBody>
          <a:bodyPr wrap="square">
            <a:spAutoFit/>
          </a:bodyPr>
          <a:lstStyle/>
          <a:p>
            <a:pPr marL="285750" lvl="1" indent="-285750">
              <a:buFont typeface="Arial" panose="020B0604020202020204" pitchFamily="34" charset="0"/>
              <a:buChar char="•"/>
            </a:pPr>
            <a:r>
              <a:rPr lang="en-US" altLang="en-US" kern="0" dirty="0" smtClean="0">
                <a:solidFill>
                  <a:srgbClr val="000000"/>
                </a:solidFill>
                <a:latin typeface="TradeGothic LT" panose="020B0506030503020504" pitchFamily="34" charset="0"/>
                <a:ea typeface="TradeGothic LT" panose="020B0506030503020504" pitchFamily="34" charset="0"/>
              </a:rPr>
              <a:t>Thank you for your attendance</a:t>
            </a:r>
          </a:p>
          <a:p>
            <a:pPr marL="285750" lvl="1" indent="-285750">
              <a:buFont typeface="Arial" panose="020B0604020202020204" pitchFamily="34" charset="0"/>
              <a:buChar char="•"/>
            </a:pPr>
            <a:endParaRPr lang="en-US"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kern="0" dirty="0" smtClean="0">
                <a:solidFill>
                  <a:srgbClr val="000000"/>
                </a:solidFill>
                <a:latin typeface="TradeGothic LT" panose="020B0506030503020504" pitchFamily="34" charset="0"/>
                <a:ea typeface="TradeGothic LT" panose="020B0506030503020504" pitchFamily="34" charset="0"/>
              </a:rPr>
              <a:t>Notes from this meeting will be posted to this meeting on the ERCOT website</a:t>
            </a:r>
          </a:p>
          <a:p>
            <a:pPr marL="742950" lvl="2" indent="-285750">
              <a:buFont typeface="Arial" panose="020B0604020202020204" pitchFamily="34" charset="0"/>
              <a:buChar char="•"/>
            </a:pPr>
            <a:r>
              <a:rPr lang="en-US" dirty="0">
                <a:hlinkClick r:id="rId3"/>
              </a:rPr>
              <a:t>http://www.ercot.com/calendar/2019/5/8/179609-MWG</a:t>
            </a:r>
            <a:endParaRPr lang="en-US" dirty="0" smtClean="0">
              <a:latin typeface="TradeGothic LT" panose="020B0506030503020504" pitchFamily="34" charset="0"/>
              <a:ea typeface="TradeGothic LT" panose="020B0506030503020504" pitchFamily="34" charset="0"/>
            </a:endParaRPr>
          </a:p>
          <a:p>
            <a:pPr marL="457200" lvl="2"/>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0367136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b="1" dirty="0" smtClean="0">
                <a:solidFill>
                  <a:schemeClr val="accent1"/>
                </a:solidFill>
                <a:latin typeface="TradeGothic LT" panose="020B0506030503020504" pitchFamily="34" charset="0"/>
                <a:ea typeface="TradeGothic LT" panose="020B0506030503020504" pitchFamily="34" charset="0"/>
              </a:rPr>
              <a:t>Anti-Trust Admonition</a:t>
            </a:r>
            <a:endParaRPr lang="en-US" sz="2400"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3" name="TextBox 2"/>
          <p:cNvSpPr txBox="1"/>
          <p:nvPr/>
        </p:nvSpPr>
        <p:spPr>
          <a:xfrm>
            <a:off x="381000" y="990600"/>
            <a:ext cx="8458200" cy="4555093"/>
          </a:xfrm>
          <a:prstGeom prst="rect">
            <a:avLst/>
          </a:prstGeom>
          <a:noFill/>
        </p:spPr>
        <p:txBody>
          <a:bodyPr wrap="square" rtlCol="0">
            <a:spAutoFit/>
          </a:bodyPr>
          <a:lstStyle/>
          <a:p>
            <a:pPr marL="0" lvl="1"/>
            <a:r>
              <a:rPr lang="en-US" altLang="en-US" b="1" u="sng" kern="0" dirty="0">
                <a:solidFill>
                  <a:srgbClr val="000000"/>
                </a:solidFill>
                <a:latin typeface="TradeGothic LT" panose="020B0506030503020504" pitchFamily="34" charset="0"/>
                <a:ea typeface="TradeGothic LT" panose="020B0506030503020504" pitchFamily="34" charset="0"/>
              </a:rPr>
              <a:t>Antitrust Admonition</a:t>
            </a:r>
            <a:endParaRPr lang="en-US" kern="0" dirty="0">
              <a:solidFill>
                <a:srgbClr val="000000"/>
              </a:solidFill>
              <a:latin typeface="TradeGothic LT" panose="020B0506030503020504" pitchFamily="34" charset="0"/>
              <a:ea typeface="TradeGothic LT" panose="020B0506030503020504" pitchFamily="34" charset="0"/>
            </a:endParaRPr>
          </a:p>
          <a:p>
            <a:pPr marL="0" lvl="1"/>
            <a:r>
              <a:rPr lang="en-US" kern="0" dirty="0" smtClean="0">
                <a:solidFill>
                  <a:srgbClr val="000000"/>
                </a:solidFill>
                <a:latin typeface="TradeGothic LT" panose="020B0506030503020504" pitchFamily="34" charset="0"/>
                <a:ea typeface="TradeGothic LT" panose="020B0506030503020504" pitchFamily="34" charset="0"/>
              </a:rPr>
              <a:t>To </a:t>
            </a:r>
            <a:r>
              <a:rPr lang="en-US" kern="0" dirty="0">
                <a:solidFill>
                  <a:srgbClr val="000000"/>
                </a:solidFill>
                <a:latin typeface="TradeGothic LT" panose="020B0506030503020504" pitchFamily="34" charset="0"/>
                <a:ea typeface="TradeGothic LT" panose="020B0506030503020504" pitchFamily="34" charset="0"/>
              </a:rPr>
              <a:t>avoid raising concerns about antitrust liability, participants in ERCOT activities should refrain from proposing any action or measure that would exceed ERCOT’s authority under federal or state law. For additional information, stakeholders should consult the </a:t>
            </a:r>
            <a:r>
              <a:rPr lang="en-US" i="1" kern="0" dirty="0">
                <a:solidFill>
                  <a:srgbClr val="000000"/>
                </a:solidFill>
                <a:latin typeface="TradeGothic LT" panose="020B0506030503020504" pitchFamily="34" charset="0"/>
                <a:ea typeface="TradeGothic LT" panose="020B0506030503020504" pitchFamily="34" charset="0"/>
              </a:rPr>
              <a:t>Statement of Position on Antitrust Issues for Members of ERCOT Committees, Subcommittees, and Working Groups</a:t>
            </a:r>
            <a:r>
              <a:rPr lang="en-US" kern="0" dirty="0">
                <a:solidFill>
                  <a:srgbClr val="000000"/>
                </a:solidFill>
                <a:latin typeface="TradeGothic LT" panose="020B0506030503020504" pitchFamily="34" charset="0"/>
                <a:ea typeface="TradeGothic LT" panose="020B0506030503020504" pitchFamily="34" charset="0"/>
              </a:rPr>
              <a:t>, which is posted on the ERCOT website. </a:t>
            </a:r>
            <a:br>
              <a:rPr lang="en-US" kern="0" dirty="0">
                <a:solidFill>
                  <a:srgbClr val="000000"/>
                </a:solidFill>
                <a:latin typeface="TradeGothic LT" panose="020B0506030503020504" pitchFamily="34" charset="0"/>
                <a:ea typeface="TradeGothic LT" panose="020B0506030503020504" pitchFamily="34" charset="0"/>
              </a:rPr>
            </a:br>
            <a:r>
              <a:rPr lang="en-US" kern="0" dirty="0">
                <a:solidFill>
                  <a:srgbClr val="000000"/>
                </a:solidFill>
                <a:latin typeface="TradeGothic LT" panose="020B0506030503020504" pitchFamily="34" charset="0"/>
                <a:ea typeface="TradeGothic LT" panose="020B0506030503020504" pitchFamily="34" charset="0"/>
                <a:hlinkClick r:id="rId3"/>
              </a:rPr>
              <a:t>http://</a:t>
            </a:r>
            <a:r>
              <a:rPr lang="en-US" kern="0" dirty="0" smtClean="0">
                <a:solidFill>
                  <a:srgbClr val="000000"/>
                </a:solidFill>
                <a:latin typeface="TradeGothic LT" panose="020B0506030503020504" pitchFamily="34" charset="0"/>
                <a:ea typeface="TradeGothic LT" panose="020B0506030503020504" pitchFamily="34" charset="0"/>
                <a:hlinkClick r:id="rId3"/>
              </a:rPr>
              <a:t>www.ercot.com/about/governance/index.html</a:t>
            </a:r>
            <a:endParaRPr lang="en-US" kern="0" dirty="0" smtClean="0">
              <a:solidFill>
                <a:srgbClr val="000000"/>
              </a:solidFill>
              <a:latin typeface="TradeGothic LT" panose="020B0506030503020504" pitchFamily="34" charset="0"/>
              <a:ea typeface="TradeGothic LT" panose="020B0506030503020504" pitchFamily="34" charset="0"/>
            </a:endParaRPr>
          </a:p>
          <a:p>
            <a:pPr marL="0" lvl="1"/>
            <a:endParaRPr lang="en-US" kern="0" dirty="0">
              <a:solidFill>
                <a:srgbClr val="000000"/>
              </a:solidFill>
              <a:latin typeface="TradeGothic LT" panose="020B0506030503020504" pitchFamily="34" charset="0"/>
              <a:ea typeface="TradeGothic LT" panose="020B0506030503020504" pitchFamily="34" charset="0"/>
            </a:endParaRPr>
          </a:p>
          <a:p>
            <a:pPr marL="0" lvl="1"/>
            <a:endParaRPr lang="en-US" kern="0" dirty="0" smtClean="0">
              <a:solidFill>
                <a:srgbClr val="000000"/>
              </a:solidFill>
              <a:latin typeface="TradeGothic LT" panose="020B0506030503020504" pitchFamily="34" charset="0"/>
              <a:ea typeface="TradeGothic LT" panose="020B0506030503020504" pitchFamily="34" charset="0"/>
            </a:endParaRPr>
          </a:p>
          <a:p>
            <a:pPr marL="0" lvl="1"/>
            <a:endParaRPr lang="en-US" kern="0" dirty="0">
              <a:solidFill>
                <a:srgbClr val="000000"/>
              </a:solidFill>
              <a:latin typeface="TradeGothic LT" panose="020B0506030503020504" pitchFamily="34" charset="0"/>
              <a:ea typeface="TradeGothic LT" panose="020B0506030503020504" pitchFamily="34" charset="0"/>
            </a:endParaRPr>
          </a:p>
          <a:p>
            <a:pPr lvl="0">
              <a:defRPr/>
            </a:pPr>
            <a:r>
              <a:rPr lang="en-US" altLang="en-US" sz="2000" b="1" u="sng" kern="0" dirty="0" smtClean="0">
                <a:solidFill>
                  <a:srgbClr val="000000"/>
                </a:solidFill>
                <a:latin typeface="TradeGothic LT" panose="020B0506030503020504" pitchFamily="34" charset="0"/>
                <a:ea typeface="TradeGothic LT" panose="020B0506030503020504" pitchFamily="34" charset="0"/>
              </a:rPr>
              <a:t>Disclaimer</a:t>
            </a:r>
            <a:endParaRPr lang="en-US" altLang="en-US" sz="2000" b="1" u="sng" kern="0" dirty="0">
              <a:solidFill>
                <a:srgbClr val="000000"/>
              </a:solidFill>
              <a:latin typeface="TradeGothic LT" panose="020B0506030503020504" pitchFamily="34" charset="0"/>
              <a:ea typeface="TradeGothic LT" panose="020B0506030503020504" pitchFamily="34" charset="0"/>
            </a:endParaRPr>
          </a:p>
          <a:p>
            <a:pPr lvl="0">
              <a:lnSpc>
                <a:spcPct val="80000"/>
              </a:lnSpc>
              <a:defRPr/>
            </a:pPr>
            <a:r>
              <a:rPr lang="en-US" altLang="en-US" kern="0" dirty="0">
                <a:solidFill>
                  <a:srgbClr val="000000"/>
                </a:solidFill>
                <a:latin typeface="TradeGothic LT" panose="020B0506030503020504" pitchFamily="34" charset="0"/>
                <a:ea typeface="TradeGothic LT" panose="020B0506030503020504" pitchFamily="34" charset="0"/>
              </a:rPr>
              <a:t>All presentations and materials submitted by Market Participants or any other Entity to ERCOT staff for this meeting are received and posted with </a:t>
            </a:r>
            <a:r>
              <a:rPr lang="en-US" altLang="en-US" kern="0" dirty="0" smtClean="0">
                <a:solidFill>
                  <a:srgbClr val="000000"/>
                </a:solidFill>
                <a:latin typeface="TradeGothic LT" panose="020B0506030503020504" pitchFamily="34" charset="0"/>
                <a:ea typeface="TradeGothic LT" panose="020B0506030503020504" pitchFamily="34" charset="0"/>
              </a:rPr>
              <a:t>the acknowledgement </a:t>
            </a:r>
            <a:r>
              <a:rPr lang="en-US" altLang="en-US" kern="0" dirty="0">
                <a:solidFill>
                  <a:srgbClr val="000000"/>
                </a:solidFill>
                <a:latin typeface="TradeGothic LT" panose="020B0506030503020504" pitchFamily="34" charset="0"/>
                <a:ea typeface="TradeGothic LT" panose="020B0506030503020504" pitchFamily="34" charset="0"/>
              </a:rPr>
              <a:t>that the information will</a:t>
            </a:r>
          </a:p>
          <a:p>
            <a:pPr lvl="0">
              <a:lnSpc>
                <a:spcPct val="80000"/>
              </a:lnSpc>
              <a:defRPr/>
            </a:pPr>
            <a:r>
              <a:rPr lang="en-US" altLang="en-US" kern="0" dirty="0">
                <a:solidFill>
                  <a:srgbClr val="000000"/>
                </a:solidFill>
                <a:latin typeface="TradeGothic LT" panose="020B0506030503020504" pitchFamily="34" charset="0"/>
                <a:ea typeface="TradeGothic LT" panose="020B0506030503020504" pitchFamily="34" charset="0"/>
              </a:rPr>
              <a:t>be considered public in accordance with the ERCOT Websites Content Management Operating Procedure.</a:t>
            </a:r>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597254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latin typeface="TradeGothic LT" panose="020B0506030503020504" pitchFamily="34" charset="0"/>
                <a:ea typeface="TradeGothic LT" panose="020B0506030503020504" pitchFamily="34" charset="0"/>
              </a:rPr>
              <a:t>Attendance Roll-call and Introductions</a:t>
            </a:r>
            <a:endParaRPr lang="en-US" sz="2400"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12" name="TextBox 11"/>
          <p:cNvSpPr txBox="1"/>
          <p:nvPr/>
        </p:nvSpPr>
        <p:spPr>
          <a:xfrm>
            <a:off x="381000" y="914400"/>
            <a:ext cx="5791200" cy="369332"/>
          </a:xfrm>
          <a:prstGeom prst="rect">
            <a:avLst/>
          </a:prstGeom>
          <a:noFill/>
        </p:spPr>
        <p:txBody>
          <a:bodyPr wrap="square" rtlCol="0">
            <a:spAutoFit/>
          </a:bodyPr>
          <a:lstStyle/>
          <a:p>
            <a:pPr marL="0" lvl="1"/>
            <a:r>
              <a:rPr lang="en-US" altLang="en-US" kern="0" dirty="0" smtClean="0">
                <a:solidFill>
                  <a:srgbClr val="000000"/>
                </a:solidFill>
                <a:latin typeface="TradeGothic LT" panose="020B0506030503020504" pitchFamily="34" charset="0"/>
                <a:ea typeface="TradeGothic LT" panose="020B0506030503020504" pitchFamily="34" charset="0"/>
              </a:rPr>
              <a:t>Brief introduction of </a:t>
            </a:r>
            <a:r>
              <a:rPr lang="en-US" altLang="en-US" kern="0" dirty="0" smtClean="0">
                <a:solidFill>
                  <a:srgbClr val="000000"/>
                </a:solidFill>
                <a:latin typeface="TradeGothic LT" panose="020B0506030503020504" pitchFamily="34" charset="0"/>
                <a:ea typeface="TradeGothic LT" panose="020B0506030503020504" pitchFamily="34" charset="0"/>
              </a:rPr>
              <a:t>those participating </a:t>
            </a:r>
            <a:r>
              <a:rPr lang="en-US" altLang="en-US" kern="0" dirty="0" smtClean="0">
                <a:solidFill>
                  <a:srgbClr val="000000"/>
                </a:solidFill>
                <a:latin typeface="TradeGothic LT" panose="020B0506030503020504" pitchFamily="34" charset="0"/>
                <a:ea typeface="TradeGothic LT" panose="020B0506030503020504" pitchFamily="34" charset="0"/>
              </a:rPr>
              <a:t>via WebEx</a:t>
            </a:r>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015055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latin typeface="TradeGothic LT" panose="020B0506030503020504" pitchFamily="34" charset="0"/>
                <a:ea typeface="TradeGothic LT" panose="020B0506030503020504" pitchFamily="34" charset="0"/>
              </a:rPr>
              <a:t>Agenda Items </a:t>
            </a:r>
            <a:r>
              <a:rPr lang="en-US" sz="2400" dirty="0" smtClean="0">
                <a:latin typeface="TradeGothic LT" panose="020B0506030503020504" pitchFamily="34" charset="0"/>
                <a:ea typeface="TradeGothic LT" panose="020B0506030503020504" pitchFamily="34" charset="0"/>
              </a:rPr>
              <a:t>3 and 4 </a:t>
            </a:r>
            <a:r>
              <a:rPr lang="en-US" sz="2400" dirty="0" smtClean="0">
                <a:latin typeface="TradeGothic LT" panose="020B0506030503020504" pitchFamily="34" charset="0"/>
                <a:ea typeface="TradeGothic LT" panose="020B0506030503020504" pitchFamily="34" charset="0"/>
              </a:rPr>
              <a:t>see other Key Documents</a:t>
            </a:r>
            <a:endParaRPr lang="en-US" sz="2400"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3" name="Rectangle 2"/>
          <p:cNvSpPr/>
          <p:nvPr/>
        </p:nvSpPr>
        <p:spPr>
          <a:xfrm>
            <a:off x="381000" y="914400"/>
            <a:ext cx="8153400" cy="2031325"/>
          </a:xfrm>
          <a:prstGeom prst="rect">
            <a:avLst/>
          </a:prstGeom>
        </p:spPr>
        <p:txBody>
          <a:bodyPr wrap="square">
            <a:spAutoFit/>
          </a:bodyPr>
          <a:lstStyle/>
          <a:p>
            <a:pPr marL="0" lvl="1"/>
            <a:r>
              <a:rPr lang="en-US" altLang="en-US" kern="0" dirty="0" smtClean="0">
                <a:solidFill>
                  <a:srgbClr val="000000"/>
                </a:solidFill>
                <a:latin typeface="TradeGothic LT" panose="020B0506030503020504" pitchFamily="34" charset="0"/>
                <a:ea typeface="TradeGothic LT" panose="020B0506030503020504" pitchFamily="34" charset="0"/>
              </a:rPr>
              <a:t>Agenda </a:t>
            </a:r>
            <a:r>
              <a:rPr lang="en-US" altLang="en-US" kern="0" dirty="0" smtClean="0">
                <a:solidFill>
                  <a:srgbClr val="000000"/>
                </a:solidFill>
                <a:latin typeface="TradeGothic LT" panose="020B0506030503020504" pitchFamily="34" charset="0"/>
                <a:ea typeface="TradeGothic LT" panose="020B0506030503020504" pitchFamily="34" charset="0"/>
              </a:rPr>
              <a:t>item </a:t>
            </a:r>
            <a:r>
              <a:rPr lang="en-US" altLang="en-US" kern="0" dirty="0" smtClean="0">
                <a:solidFill>
                  <a:srgbClr val="000000"/>
                </a:solidFill>
                <a:latin typeface="TradeGothic LT" panose="020B0506030503020504" pitchFamily="34" charset="0"/>
                <a:ea typeface="TradeGothic LT" panose="020B0506030503020504" pitchFamily="34" charset="0"/>
              </a:rPr>
              <a:t>3:</a:t>
            </a:r>
          </a:p>
          <a:p>
            <a:pPr marL="285750" lvl="1" indent="-285750">
              <a:buFont typeface="Arial" panose="020B0604020202020204" pitchFamily="34" charset="0"/>
              <a:buChar char="•"/>
            </a:pPr>
            <a:r>
              <a:rPr lang="en-US" dirty="0">
                <a:latin typeface="TradeGothic LT" panose="020B0506030503020504" pitchFamily="34" charset="0"/>
                <a:ea typeface="TradeGothic LT" panose="020B0506030503020504" pitchFamily="34" charset="0"/>
              </a:rPr>
              <a:t>Draft NPRR language EPS meter </a:t>
            </a:r>
            <a:r>
              <a:rPr lang="en-US" dirty="0" smtClean="0">
                <a:latin typeface="TradeGothic LT" panose="020B0506030503020504" pitchFamily="34" charset="0"/>
                <a:ea typeface="TradeGothic LT" panose="020B0506030503020504" pitchFamily="34" charset="0"/>
              </a:rPr>
              <a:t>communications</a:t>
            </a:r>
          </a:p>
          <a:p>
            <a:pPr marL="285750" lvl="1" indent="-285750">
              <a:buFont typeface="Arial" panose="020B0604020202020204" pitchFamily="34" charset="0"/>
              <a:buChar char="•"/>
            </a:pPr>
            <a:endParaRPr lang="en-US" dirty="0">
              <a:latin typeface="TradeGothic LT" panose="020B0506030503020504" pitchFamily="34" charset="0"/>
              <a:ea typeface="TradeGothic LT" panose="020B0506030503020504" pitchFamily="34" charset="0"/>
            </a:endParaRPr>
          </a:p>
          <a:p>
            <a:pPr marL="0" lvl="1"/>
            <a:r>
              <a:rPr lang="en-US" dirty="0" smtClean="0">
                <a:latin typeface="TradeGothic LT" panose="020B0506030503020504" pitchFamily="34" charset="0"/>
                <a:ea typeface="TradeGothic LT" panose="020B0506030503020504" pitchFamily="34" charset="0"/>
              </a:rPr>
              <a:t>Agenda item 4:</a:t>
            </a:r>
          </a:p>
          <a:p>
            <a:pPr marL="285750" lvl="1" indent="-285750">
              <a:buFont typeface="Arial" panose="020B0604020202020204" pitchFamily="34" charset="0"/>
              <a:buChar char="•"/>
            </a:pPr>
            <a:r>
              <a:rPr lang="en-US" dirty="0">
                <a:latin typeface="TradeGothic LT" panose="020B0506030503020504" pitchFamily="34" charset="0"/>
                <a:ea typeface="TradeGothic LT" panose="020B0506030503020504" pitchFamily="34" charset="0"/>
              </a:rPr>
              <a:t>Draft NPRR language on Instrument Transformers </a:t>
            </a:r>
            <a:r>
              <a:rPr lang="en-US" dirty="0" smtClean="0">
                <a:latin typeface="TradeGothic LT" panose="020B0506030503020504" pitchFamily="34" charset="0"/>
                <a:ea typeface="TradeGothic LT" panose="020B0506030503020504" pitchFamily="34" charset="0"/>
              </a:rPr>
              <a:t>Testing</a:t>
            </a:r>
          </a:p>
          <a:p>
            <a:pPr marL="285750" lvl="1" indent="-285750">
              <a:buFont typeface="Arial" panose="020B0604020202020204" pitchFamily="34" charset="0"/>
              <a:buChar char="•"/>
            </a:pPr>
            <a:r>
              <a:rPr lang="en-US" dirty="0">
                <a:latin typeface="TradeGothic LT" panose="020B0506030503020504" pitchFamily="34" charset="0"/>
                <a:ea typeface="TradeGothic LT" panose="020B0506030503020504" pitchFamily="34" charset="0"/>
              </a:rPr>
              <a:t>Draft SMOGRR language on removal of fiber optic instrument transformer references</a:t>
            </a:r>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3651259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t>Discussion on POI as applied to EPS Metering and Line Loss Compensation</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6" name="Rectangle 5"/>
          <p:cNvSpPr/>
          <p:nvPr/>
        </p:nvSpPr>
        <p:spPr>
          <a:xfrm>
            <a:off x="381000" y="1212293"/>
            <a:ext cx="8763000" cy="1200329"/>
          </a:xfrm>
          <a:prstGeom prst="rect">
            <a:avLst/>
          </a:prstGeom>
        </p:spPr>
        <p:txBody>
          <a:bodyPr wrap="square">
            <a:spAutoFit/>
          </a:bodyPr>
          <a:lstStyle/>
          <a:p>
            <a:pPr marL="0" lvl="1"/>
            <a:r>
              <a:rPr lang="en-US" altLang="en-US" kern="0" dirty="0">
                <a:solidFill>
                  <a:srgbClr val="000000"/>
                </a:solidFill>
                <a:latin typeface="TradeGothic LT" panose="020B0506030503020504" pitchFamily="34" charset="0"/>
                <a:ea typeface="TradeGothic LT" panose="020B0506030503020504" pitchFamily="34" charset="0"/>
              </a:rPr>
              <a:t>Action Item from March 13 </a:t>
            </a:r>
            <a:r>
              <a:rPr lang="en-US" altLang="en-US" kern="0" dirty="0" smtClean="0">
                <a:solidFill>
                  <a:srgbClr val="000000"/>
                </a:solidFill>
                <a:latin typeface="TradeGothic LT" panose="020B0506030503020504" pitchFamily="34" charset="0"/>
                <a:ea typeface="TradeGothic LT" panose="020B0506030503020504" pitchFamily="34" charset="0"/>
              </a:rPr>
              <a:t>MWG:</a:t>
            </a:r>
          </a:p>
          <a:p>
            <a:pPr marL="285750" lvl="1" indent="-285750">
              <a:buFont typeface="Arial" panose="020B0604020202020204" pitchFamily="34" charset="0"/>
              <a:buChar char="•"/>
            </a:pPr>
            <a:r>
              <a:rPr lang="en-US" altLang="en-US" kern="0" dirty="0" smtClean="0">
                <a:solidFill>
                  <a:srgbClr val="000000"/>
                </a:solidFill>
                <a:latin typeface="TradeGothic LT" panose="020B0506030503020504" pitchFamily="34" charset="0"/>
                <a:ea typeface="TradeGothic LT" panose="020B0506030503020504" pitchFamily="34" charset="0"/>
              </a:rPr>
              <a:t>All </a:t>
            </a:r>
            <a:r>
              <a:rPr lang="en-US" altLang="en-US" kern="0" dirty="0">
                <a:solidFill>
                  <a:srgbClr val="000000"/>
                </a:solidFill>
                <a:latin typeface="TradeGothic LT" panose="020B0506030503020504" pitchFamily="34" charset="0"/>
                <a:ea typeface="TradeGothic LT" panose="020B0506030503020504" pitchFamily="34" charset="0"/>
              </a:rPr>
              <a:t>TDSPs and ERCOT to work within their respective </a:t>
            </a:r>
            <a:r>
              <a:rPr lang="en-US" altLang="en-US" kern="0" dirty="0" smtClean="0">
                <a:solidFill>
                  <a:srgbClr val="000000"/>
                </a:solidFill>
                <a:latin typeface="TradeGothic LT" panose="020B0506030503020504" pitchFamily="34" charset="0"/>
                <a:ea typeface="TradeGothic LT" panose="020B0506030503020504" pitchFamily="34" charset="0"/>
              </a:rPr>
              <a:t>organizations </a:t>
            </a:r>
            <a:r>
              <a:rPr lang="en-US" altLang="en-US" kern="0" dirty="0">
                <a:solidFill>
                  <a:srgbClr val="000000"/>
                </a:solidFill>
                <a:latin typeface="TradeGothic LT" panose="020B0506030503020504" pitchFamily="34" charset="0"/>
                <a:ea typeface="TradeGothic LT" panose="020B0506030503020504" pitchFamily="34" charset="0"/>
              </a:rPr>
              <a:t>to define POI and how line loss </a:t>
            </a:r>
            <a:r>
              <a:rPr lang="en-US" altLang="en-US" kern="0" dirty="0" smtClean="0">
                <a:solidFill>
                  <a:srgbClr val="000000"/>
                </a:solidFill>
                <a:latin typeface="TradeGothic LT" panose="020B0506030503020504" pitchFamily="34" charset="0"/>
                <a:ea typeface="TradeGothic LT" panose="020B0506030503020504" pitchFamily="34" charset="0"/>
              </a:rPr>
              <a:t>compensation </a:t>
            </a:r>
            <a:r>
              <a:rPr lang="en-US" altLang="en-US" kern="0" dirty="0">
                <a:solidFill>
                  <a:srgbClr val="000000"/>
                </a:solidFill>
                <a:latin typeface="TradeGothic LT" panose="020B0506030503020504" pitchFamily="34" charset="0"/>
                <a:ea typeface="TradeGothic LT" panose="020B0506030503020504" pitchFamily="34" charset="0"/>
              </a:rPr>
              <a:t>should be applied for various </a:t>
            </a:r>
            <a:r>
              <a:rPr lang="en-US" altLang="en-US" kern="0" dirty="0" smtClean="0">
                <a:solidFill>
                  <a:srgbClr val="000000"/>
                </a:solidFill>
                <a:latin typeface="TradeGothic LT" panose="020B0506030503020504" pitchFamily="34" charset="0"/>
                <a:ea typeface="TradeGothic LT" panose="020B0506030503020504" pitchFamily="34" charset="0"/>
              </a:rPr>
              <a:t>scenarios </a:t>
            </a:r>
            <a:r>
              <a:rPr lang="en-US" altLang="en-US" kern="0" dirty="0">
                <a:solidFill>
                  <a:srgbClr val="000000"/>
                </a:solidFill>
                <a:latin typeface="TradeGothic LT" panose="020B0506030503020504" pitchFamily="34" charset="0"/>
                <a:ea typeface="TradeGothic LT" panose="020B0506030503020504" pitchFamily="34" charset="0"/>
              </a:rPr>
              <a:t>to be reviewed and discussed at the next </a:t>
            </a:r>
            <a:r>
              <a:rPr lang="en-US" altLang="en-US" kern="0" dirty="0" smtClean="0">
                <a:solidFill>
                  <a:srgbClr val="000000"/>
                </a:solidFill>
                <a:latin typeface="TradeGothic LT" panose="020B0506030503020504" pitchFamily="34" charset="0"/>
                <a:ea typeface="TradeGothic LT" panose="020B0506030503020504" pitchFamily="34" charset="0"/>
              </a:rPr>
              <a:t>MWG </a:t>
            </a:r>
            <a:r>
              <a:rPr lang="en-US" altLang="en-US" kern="0" dirty="0">
                <a:solidFill>
                  <a:srgbClr val="000000"/>
                </a:solidFill>
                <a:latin typeface="TradeGothic LT" panose="020B0506030503020504" pitchFamily="34" charset="0"/>
                <a:ea typeface="TradeGothic LT" panose="020B0506030503020504" pitchFamily="34" charset="0"/>
              </a:rPr>
              <a:t>meeting</a:t>
            </a:r>
            <a:r>
              <a:rPr lang="en-US" altLang="en-US" kern="0" dirty="0" smtClean="0">
                <a:solidFill>
                  <a:srgbClr val="000000"/>
                </a:solidFill>
                <a:latin typeface="TradeGothic LT" panose="020B0506030503020504" pitchFamily="34" charset="0"/>
                <a:ea typeface="TradeGothic LT" panose="020B0506030503020504" pitchFamily="34" charset="0"/>
              </a:rPr>
              <a:t>.</a:t>
            </a:r>
            <a:endParaRPr lang="en-US" sz="9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8444482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Protocol Definitions Related to POI Discussion</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6" name="Rectangle 5"/>
          <p:cNvSpPr/>
          <p:nvPr/>
        </p:nvSpPr>
        <p:spPr>
          <a:xfrm>
            <a:off x="381000" y="838200"/>
            <a:ext cx="8453792" cy="1061829"/>
          </a:xfrm>
          <a:prstGeom prst="rect">
            <a:avLst/>
          </a:prstGeom>
          <a:ln>
            <a:solidFill>
              <a:schemeClr val="bg1">
                <a:lumMod val="50000"/>
              </a:schemeClr>
            </a:solidFill>
          </a:ln>
        </p:spPr>
        <p:txBody>
          <a:bodyPr wrap="square">
            <a:spAutoFit/>
          </a:bodyPr>
          <a:lstStyle/>
          <a:p>
            <a:r>
              <a:rPr lang="en-US" sz="1050" b="1" dirty="0" smtClean="0">
                <a:latin typeface="TradeGothic LT" panose="020B0506030503020504" pitchFamily="34" charset="0"/>
                <a:ea typeface="TradeGothic LT" panose="020B0506030503020504" pitchFamily="34" charset="0"/>
              </a:rPr>
              <a:t>ERCOT Protocols: </a:t>
            </a:r>
            <a:r>
              <a:rPr lang="en-US" sz="1000" b="1" dirty="0">
                <a:latin typeface="TradeGothic LT" panose="020B0506030503020504" pitchFamily="34" charset="0"/>
                <a:ea typeface="TradeGothic LT" panose="020B0506030503020504" pitchFamily="34" charset="0"/>
              </a:rPr>
              <a:t>August 1, 2010</a:t>
            </a:r>
            <a:endParaRPr lang="en-US" sz="900" dirty="0">
              <a:latin typeface="TradeGothic LT" panose="020B0506030503020504" pitchFamily="34" charset="0"/>
              <a:ea typeface="TradeGothic LT" panose="020B0506030503020504" pitchFamily="34" charset="0"/>
            </a:endParaRPr>
          </a:p>
          <a:p>
            <a:r>
              <a:rPr lang="en-US" sz="1050" b="1" dirty="0" smtClean="0">
                <a:latin typeface="TradeGothic LT" panose="020B0506030503020504" pitchFamily="34" charset="0"/>
                <a:ea typeface="TradeGothic LT" panose="020B0506030503020504" pitchFamily="34" charset="0"/>
              </a:rPr>
              <a:t>Section </a:t>
            </a:r>
            <a:r>
              <a:rPr lang="en-US" sz="1050" b="1" dirty="0">
                <a:latin typeface="TradeGothic LT" panose="020B0506030503020504" pitchFamily="34" charset="0"/>
                <a:ea typeface="TradeGothic LT" panose="020B0506030503020504" pitchFamily="34" charset="0"/>
              </a:rPr>
              <a:t>2:  Definitions and Acronyms</a:t>
            </a:r>
            <a:endParaRPr lang="en-US" sz="1000" dirty="0">
              <a:latin typeface="TradeGothic LT" panose="020B0506030503020504" pitchFamily="34" charset="0"/>
              <a:ea typeface="TradeGothic LT" panose="020B0506030503020504" pitchFamily="34" charset="0"/>
            </a:endParaRPr>
          </a:p>
          <a:p>
            <a:r>
              <a:rPr lang="en-US" sz="1050" b="1" dirty="0">
                <a:latin typeface="TradeGothic LT" panose="020B0506030503020504" pitchFamily="34" charset="0"/>
                <a:ea typeface="TradeGothic LT" panose="020B0506030503020504" pitchFamily="34" charset="0"/>
              </a:rPr>
              <a:t> </a:t>
            </a:r>
            <a:endParaRPr lang="en-US" sz="800" b="1" dirty="0">
              <a:latin typeface="TradeGothic LT" panose="020B0506030503020504" pitchFamily="34" charset="0"/>
              <a:ea typeface="TradeGothic LT" panose="020B0506030503020504" pitchFamily="34" charset="0"/>
            </a:endParaRPr>
          </a:p>
          <a:p>
            <a:r>
              <a:rPr lang="en-US" sz="1050" b="1" dirty="0">
                <a:latin typeface="TradeGothic LT" panose="020B0506030503020504" pitchFamily="34" charset="0"/>
                <a:ea typeface="TradeGothic LT" panose="020B0506030503020504" pitchFamily="34" charset="0"/>
              </a:rPr>
              <a:t>Point of Interconnection (POI)</a:t>
            </a:r>
          </a:p>
          <a:p>
            <a:r>
              <a:rPr lang="en-US" sz="1050" dirty="0">
                <a:latin typeface="TradeGothic LT" panose="020B0506030503020504" pitchFamily="34" charset="0"/>
                <a:ea typeface="TradeGothic LT" panose="020B0506030503020504" pitchFamily="34" charset="0"/>
              </a:rPr>
              <a:t>The location(s) where a Generation Entity’s interconnection Facilities connect to the Transmission Facilities as reflected in the Standard Generation Interconnection Agreement (SGIA) between a Generation Entity and a TDSP</a:t>
            </a:r>
            <a:r>
              <a:rPr lang="en-US" sz="1050" dirty="0" smtClean="0">
                <a:latin typeface="TradeGothic LT" panose="020B0506030503020504" pitchFamily="34" charset="0"/>
                <a:ea typeface="TradeGothic LT" panose="020B0506030503020504" pitchFamily="34" charset="0"/>
              </a:rPr>
              <a:t>.</a:t>
            </a:r>
            <a:endParaRPr lang="en-US" sz="1050" dirty="0">
              <a:latin typeface="TradeGothic LT" panose="020B0506030503020504" pitchFamily="34" charset="0"/>
              <a:ea typeface="TradeGothic LT" panose="020B0506030503020504" pitchFamily="34" charset="0"/>
            </a:endParaRPr>
          </a:p>
        </p:txBody>
      </p:sp>
      <p:sp>
        <p:nvSpPr>
          <p:cNvPr id="5" name="Rectangle 4"/>
          <p:cNvSpPr/>
          <p:nvPr/>
        </p:nvSpPr>
        <p:spPr>
          <a:xfrm>
            <a:off x="376592" y="1900029"/>
            <a:ext cx="8458200" cy="4285789"/>
          </a:xfrm>
          <a:prstGeom prst="rect">
            <a:avLst/>
          </a:prstGeom>
          <a:ln>
            <a:solidFill>
              <a:schemeClr val="bg1">
                <a:lumMod val="50000"/>
              </a:schemeClr>
            </a:solidFill>
          </a:ln>
        </p:spPr>
        <p:txBody>
          <a:bodyPr wrap="square">
            <a:spAutoFit/>
          </a:bodyPr>
          <a:lstStyle/>
          <a:p>
            <a:r>
              <a:rPr lang="en-US" sz="1050" b="1" dirty="0" smtClean="0">
                <a:latin typeface="TradeGothic LT" panose="020B0506030503020504" pitchFamily="34" charset="0"/>
                <a:ea typeface="TradeGothic LT" panose="020B0506030503020504" pitchFamily="34" charset="0"/>
              </a:rPr>
              <a:t>ERCOT Nodal Protocols: </a:t>
            </a:r>
            <a:r>
              <a:rPr lang="en-US" sz="1000" b="1" dirty="0">
                <a:latin typeface="TradeGothic LT" panose="020B0506030503020504" pitchFamily="34" charset="0"/>
                <a:ea typeface="TradeGothic LT" panose="020B0506030503020504" pitchFamily="34" charset="0"/>
              </a:rPr>
              <a:t>March 1, </a:t>
            </a:r>
            <a:r>
              <a:rPr lang="en-US" sz="1000" b="1" dirty="0" smtClean="0">
                <a:latin typeface="TradeGothic LT" panose="020B0506030503020504" pitchFamily="34" charset="0"/>
                <a:ea typeface="TradeGothic LT" panose="020B0506030503020504" pitchFamily="34" charset="0"/>
              </a:rPr>
              <a:t>2019</a:t>
            </a:r>
            <a:endParaRPr lang="en-US" sz="1000" dirty="0" smtClean="0">
              <a:latin typeface="TradeGothic LT" panose="020B0506030503020504" pitchFamily="34" charset="0"/>
              <a:ea typeface="TradeGothic LT" panose="020B0506030503020504" pitchFamily="34" charset="0"/>
            </a:endParaRPr>
          </a:p>
          <a:p>
            <a:r>
              <a:rPr lang="en-US" sz="1050" b="1" dirty="0" smtClean="0">
                <a:latin typeface="TradeGothic LT" panose="020B0506030503020504" pitchFamily="34" charset="0"/>
                <a:ea typeface="TradeGothic LT" panose="020B0506030503020504" pitchFamily="34" charset="0"/>
              </a:rPr>
              <a:t>Section 2:  Definitions and Acronyms </a:t>
            </a:r>
            <a:endParaRPr lang="en-US" sz="1000" dirty="0" smtClean="0">
              <a:latin typeface="TradeGothic LT" panose="020B0506030503020504" pitchFamily="34" charset="0"/>
              <a:ea typeface="TradeGothic LT" panose="020B0506030503020504" pitchFamily="34" charset="0"/>
            </a:endParaRPr>
          </a:p>
          <a:p>
            <a:r>
              <a:rPr lang="en-US" sz="1050" b="1" dirty="0" smtClean="0">
                <a:latin typeface="TradeGothic LT" panose="020B0506030503020504" pitchFamily="34" charset="0"/>
                <a:ea typeface="TradeGothic LT" panose="020B0506030503020504" pitchFamily="34" charset="0"/>
              </a:rPr>
              <a:t> </a:t>
            </a:r>
            <a:endParaRPr lang="en-US" sz="1050" dirty="0" smtClean="0">
              <a:latin typeface="TradeGothic LT" panose="020B0506030503020504" pitchFamily="34" charset="0"/>
              <a:ea typeface="TradeGothic LT" panose="020B0506030503020504" pitchFamily="34" charset="0"/>
            </a:endParaRPr>
          </a:p>
          <a:p>
            <a:r>
              <a:rPr lang="en-US" sz="1050" b="1" dirty="0" smtClean="0">
                <a:latin typeface="TradeGothic LT" panose="020B0506030503020504" pitchFamily="34" charset="0"/>
                <a:ea typeface="TradeGothic LT" panose="020B0506030503020504" pitchFamily="34" charset="0"/>
              </a:rPr>
              <a:t>Point of Interconnection (POI)</a:t>
            </a:r>
            <a:endParaRPr lang="en-US" sz="1050" dirty="0" smtClean="0">
              <a:latin typeface="TradeGothic LT" panose="020B0506030503020504" pitchFamily="34" charset="0"/>
              <a:ea typeface="TradeGothic LT" panose="020B0506030503020504" pitchFamily="34" charset="0"/>
            </a:endParaRPr>
          </a:p>
          <a:p>
            <a:r>
              <a:rPr lang="en-US" sz="1050" dirty="0" smtClean="0">
                <a:latin typeface="TradeGothic LT" panose="020B0506030503020504" pitchFamily="34" charset="0"/>
                <a:ea typeface="TradeGothic LT" panose="020B0506030503020504" pitchFamily="34" charset="0"/>
              </a:rPr>
              <a:t>The voltage level and substation where a Generation Entity’s interconnection Facilities connect to the Transmission Facilities as reflected in the Standard Generation Interconnection Agreement (SGIA) between a Generation Entity and a Transmission Service Provider (TSP) or the voltage level and substation where Load interconnects to the TSP Facilities.</a:t>
            </a:r>
          </a:p>
          <a:p>
            <a:r>
              <a:rPr lang="en-US" sz="1050" dirty="0" smtClean="0">
                <a:latin typeface="TradeGothic LT" panose="020B0506030503020504" pitchFamily="34" charset="0"/>
                <a:ea typeface="TradeGothic LT" panose="020B0506030503020504" pitchFamily="34" charset="0"/>
              </a:rPr>
              <a:t> </a:t>
            </a:r>
          </a:p>
          <a:p>
            <a:r>
              <a:rPr lang="en-US" sz="1050" b="1" dirty="0" smtClean="0">
                <a:latin typeface="TradeGothic LT" panose="020B0506030503020504" pitchFamily="34" charset="0"/>
                <a:ea typeface="TradeGothic LT" panose="020B0506030503020504" pitchFamily="34" charset="0"/>
              </a:rPr>
              <a:t>Facilities</a:t>
            </a:r>
            <a:endParaRPr lang="en-US" sz="1050" dirty="0" smtClean="0">
              <a:latin typeface="TradeGothic LT" panose="020B0506030503020504" pitchFamily="34" charset="0"/>
              <a:ea typeface="TradeGothic LT" panose="020B0506030503020504" pitchFamily="34" charset="0"/>
            </a:endParaRPr>
          </a:p>
          <a:p>
            <a:r>
              <a:rPr lang="en-US" sz="1050" dirty="0" smtClean="0">
                <a:latin typeface="TradeGothic LT" panose="020B0506030503020504" pitchFamily="34" charset="0"/>
                <a:ea typeface="TradeGothic LT" panose="020B0506030503020504" pitchFamily="34" charset="0"/>
              </a:rPr>
              <a:t>Equipment situated for the purpose of conducting service and/or business through use of the ERCOT System</a:t>
            </a:r>
          </a:p>
          <a:p>
            <a:r>
              <a:rPr lang="en-US" sz="1050" dirty="0" smtClean="0">
                <a:latin typeface="TradeGothic LT" panose="020B0506030503020504" pitchFamily="34" charset="0"/>
                <a:ea typeface="TradeGothic LT" panose="020B0506030503020504" pitchFamily="34" charset="0"/>
              </a:rPr>
              <a:t> </a:t>
            </a:r>
          </a:p>
          <a:p>
            <a:r>
              <a:rPr lang="en-US" sz="1050" b="1" dirty="0" smtClean="0">
                <a:latin typeface="TradeGothic LT" panose="020B0506030503020504" pitchFamily="34" charset="0"/>
                <a:ea typeface="TradeGothic LT" panose="020B0506030503020504" pitchFamily="34" charset="0"/>
              </a:rPr>
              <a:t>Generation Entity</a:t>
            </a:r>
            <a:endParaRPr lang="en-US" sz="1050" dirty="0" smtClean="0">
              <a:latin typeface="TradeGothic LT" panose="020B0506030503020504" pitchFamily="34" charset="0"/>
              <a:ea typeface="TradeGothic LT" panose="020B0506030503020504" pitchFamily="34" charset="0"/>
            </a:endParaRPr>
          </a:p>
          <a:p>
            <a:r>
              <a:rPr lang="en-US" sz="1050" dirty="0" smtClean="0">
                <a:latin typeface="TradeGothic LT" panose="020B0506030503020504" pitchFamily="34" charset="0"/>
                <a:ea typeface="TradeGothic LT" panose="020B0506030503020504" pitchFamily="34" charset="0"/>
              </a:rPr>
              <a:t>The owner of an All-Inclusive Generation Resource and, unless otherwise specified in these Protocols, is registered as a Resource Entity. </a:t>
            </a:r>
          </a:p>
          <a:p>
            <a:r>
              <a:rPr lang="en-US" sz="1050" dirty="0" smtClean="0">
                <a:latin typeface="TradeGothic LT" panose="020B0506030503020504" pitchFamily="34" charset="0"/>
                <a:ea typeface="TradeGothic LT" panose="020B0506030503020504" pitchFamily="34" charset="0"/>
              </a:rPr>
              <a:t> </a:t>
            </a:r>
          </a:p>
          <a:p>
            <a:r>
              <a:rPr lang="en-US" sz="1050" b="1" dirty="0" smtClean="0">
                <a:latin typeface="TradeGothic LT" panose="020B0506030503020504" pitchFamily="34" charset="0"/>
                <a:ea typeface="TradeGothic LT" panose="020B0506030503020504" pitchFamily="34" charset="0"/>
              </a:rPr>
              <a:t>Transmission Facilities</a:t>
            </a:r>
            <a:endParaRPr lang="en-US" sz="1050" dirty="0" smtClean="0">
              <a:latin typeface="TradeGothic LT" panose="020B0506030503020504" pitchFamily="34" charset="0"/>
              <a:ea typeface="TradeGothic LT" panose="020B0506030503020504" pitchFamily="34" charset="0"/>
            </a:endParaRPr>
          </a:p>
          <a:p>
            <a:r>
              <a:rPr lang="x-none" sz="1050" dirty="0" smtClean="0">
                <a:latin typeface="TradeGothic LT" panose="020B0506030503020504" pitchFamily="34" charset="0"/>
                <a:ea typeface="TradeGothic LT" panose="020B0506030503020504" pitchFamily="34" charset="0"/>
              </a:rPr>
              <a:t>(1)        Power lines, substations, and associated facilities, operated at 60 kV or above, including radial lines operated at or above 60 kV;</a:t>
            </a:r>
            <a:endParaRPr lang="en-US" sz="1050" dirty="0" smtClean="0">
              <a:latin typeface="TradeGothic LT" panose="020B0506030503020504" pitchFamily="34" charset="0"/>
              <a:ea typeface="TradeGothic LT" panose="020B0506030503020504" pitchFamily="34" charset="0"/>
            </a:endParaRPr>
          </a:p>
          <a:p>
            <a:r>
              <a:rPr lang="x-none" sz="1050" dirty="0" smtClean="0">
                <a:latin typeface="TradeGothic LT" panose="020B0506030503020504" pitchFamily="34" charset="0"/>
                <a:ea typeface="TradeGothic LT" panose="020B0506030503020504" pitchFamily="34" charset="0"/>
              </a:rPr>
              <a:t>(2)        Substation facilities on the high voltage side of the transformer, in a substation where power is transformed from a voltage higher than 60 kV to a voltage lower than 60 kV or is transformed from a voltage lower than 60 kV to a voltage higher than 60 kV; and</a:t>
            </a:r>
            <a:endParaRPr lang="en-US" sz="1050" dirty="0" smtClean="0">
              <a:latin typeface="TradeGothic LT" panose="020B0506030503020504" pitchFamily="34" charset="0"/>
              <a:ea typeface="TradeGothic LT" panose="020B0506030503020504" pitchFamily="34" charset="0"/>
            </a:endParaRPr>
          </a:p>
          <a:p>
            <a:r>
              <a:rPr lang="x-none" sz="1050" dirty="0" smtClean="0">
                <a:latin typeface="TradeGothic LT" panose="020B0506030503020504" pitchFamily="34" charset="0"/>
                <a:ea typeface="TradeGothic LT" panose="020B0506030503020504" pitchFamily="34" charset="0"/>
              </a:rPr>
              <a:t>(3)        The direct current interconnections between ERCOT and the Southwest Power Pool or Comision Federal de Electricidad (CFE).</a:t>
            </a:r>
            <a:endParaRPr lang="en-US" sz="1050" dirty="0" smtClean="0">
              <a:latin typeface="TradeGothic LT" panose="020B0506030503020504" pitchFamily="34" charset="0"/>
              <a:ea typeface="TradeGothic LT" panose="020B0506030503020504" pitchFamily="34" charset="0"/>
            </a:endParaRPr>
          </a:p>
          <a:p>
            <a:r>
              <a:rPr lang="en-US" sz="1050" b="1" i="1" dirty="0" smtClean="0">
                <a:latin typeface="TradeGothic LT" panose="020B0506030503020504" pitchFamily="34" charset="0"/>
                <a:ea typeface="TradeGothic LT" panose="020B0506030503020504" pitchFamily="34" charset="0"/>
              </a:rPr>
              <a:t>	[NPRR857:  Replace paragraph (3) above with the following upon system implementation:]</a:t>
            </a:r>
            <a:endParaRPr lang="en-US" sz="1050" dirty="0" smtClean="0">
              <a:latin typeface="TradeGothic LT" panose="020B0506030503020504" pitchFamily="34" charset="0"/>
              <a:ea typeface="TradeGothic LT" panose="020B0506030503020504" pitchFamily="34" charset="0"/>
            </a:endParaRPr>
          </a:p>
          <a:p>
            <a:r>
              <a:rPr lang="en-US" sz="1050" dirty="0" smtClean="0">
                <a:latin typeface="TradeGothic LT" panose="020B0506030503020504" pitchFamily="34" charset="0"/>
                <a:ea typeface="TradeGothic LT" panose="020B0506030503020504" pitchFamily="34" charset="0"/>
              </a:rPr>
              <a:t>	(3)          The direct current interconnections between ERCOT and non-ERCOT Control Areas.</a:t>
            </a:r>
          </a:p>
          <a:p>
            <a:endParaRPr lang="en-US" sz="1050" b="1" dirty="0" smtClean="0">
              <a:latin typeface="TradeGothic LT" panose="020B0506030503020504" pitchFamily="34" charset="0"/>
              <a:ea typeface="TradeGothic LT" panose="020B0506030503020504" pitchFamily="34" charset="0"/>
            </a:endParaRPr>
          </a:p>
          <a:p>
            <a:r>
              <a:rPr lang="en-US" sz="1050" b="1" dirty="0" smtClean="0">
                <a:latin typeface="TradeGothic LT" panose="020B0506030503020504" pitchFamily="34" charset="0"/>
                <a:ea typeface="TradeGothic LT" panose="020B0506030503020504" pitchFamily="34" charset="0"/>
              </a:rPr>
              <a:t>Transmission Service Provider (TSP)</a:t>
            </a:r>
            <a:endParaRPr lang="en-US" sz="1050" dirty="0" smtClean="0">
              <a:latin typeface="TradeGothic LT" panose="020B0506030503020504" pitchFamily="34" charset="0"/>
              <a:ea typeface="TradeGothic LT" panose="020B0506030503020504" pitchFamily="34" charset="0"/>
            </a:endParaRPr>
          </a:p>
          <a:p>
            <a:r>
              <a:rPr lang="en-US" sz="1050" dirty="0" smtClean="0">
                <a:latin typeface="TradeGothic LT" panose="020B0506030503020504" pitchFamily="34" charset="0"/>
                <a:ea typeface="TradeGothic LT" panose="020B0506030503020504" pitchFamily="34" charset="0"/>
              </a:rPr>
              <a:t>An Entity under the jurisdiction of the PUCT that owns or operates Transmission Facilities used for the transmission of electricity and provides Transmission Service in the ERCOT Transmission Grid.</a:t>
            </a:r>
          </a:p>
        </p:txBody>
      </p:sp>
    </p:spTree>
    <p:extLst>
      <p:ext uri="{BB962C8B-B14F-4D97-AF65-F5344CB8AC3E}">
        <p14:creationId xmlns:p14="http://schemas.microsoft.com/office/powerpoint/2010/main" val="11242521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Scenario 1: 1 or 2 POI(s)?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pic>
        <p:nvPicPr>
          <p:cNvPr id="3" name="Picture 2"/>
          <p:cNvPicPr>
            <a:picLocks noChangeAspect="1"/>
          </p:cNvPicPr>
          <p:nvPr/>
        </p:nvPicPr>
        <p:blipFill>
          <a:blip r:embed="rId2"/>
          <a:stretch>
            <a:fillRect/>
          </a:stretch>
        </p:blipFill>
        <p:spPr>
          <a:xfrm>
            <a:off x="1811297" y="762000"/>
            <a:ext cx="5597606" cy="5394960"/>
          </a:xfrm>
          <a:prstGeom prst="rect">
            <a:avLst/>
          </a:prstGeom>
        </p:spPr>
      </p:pic>
    </p:spTree>
    <p:extLst>
      <p:ext uri="{BB962C8B-B14F-4D97-AF65-F5344CB8AC3E}">
        <p14:creationId xmlns:p14="http://schemas.microsoft.com/office/powerpoint/2010/main" val="5707734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Scenario 2: 1 or 2 POI(s) and Where?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pic>
        <p:nvPicPr>
          <p:cNvPr id="3" name="Picture 2"/>
          <p:cNvPicPr>
            <a:picLocks noChangeAspect="1"/>
          </p:cNvPicPr>
          <p:nvPr/>
        </p:nvPicPr>
        <p:blipFill>
          <a:blip r:embed="rId2"/>
          <a:stretch>
            <a:fillRect/>
          </a:stretch>
        </p:blipFill>
        <p:spPr>
          <a:xfrm>
            <a:off x="1811297" y="762000"/>
            <a:ext cx="5597605" cy="5394960"/>
          </a:xfrm>
          <a:prstGeom prst="rect">
            <a:avLst/>
          </a:prstGeom>
        </p:spPr>
      </p:pic>
    </p:spTree>
    <p:extLst>
      <p:ext uri="{BB962C8B-B14F-4D97-AF65-F5344CB8AC3E}">
        <p14:creationId xmlns:p14="http://schemas.microsoft.com/office/powerpoint/2010/main" val="39527791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Scenario 3: </a:t>
            </a:r>
            <a:r>
              <a:rPr lang="en-US" b="0" dirty="0"/>
              <a:t>1 or 2 POI(s) and Where?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pic>
        <p:nvPicPr>
          <p:cNvPr id="3" name="Picture 2"/>
          <p:cNvPicPr>
            <a:picLocks noChangeAspect="1"/>
          </p:cNvPicPr>
          <p:nvPr/>
        </p:nvPicPr>
        <p:blipFill>
          <a:blip r:embed="rId2"/>
          <a:stretch>
            <a:fillRect/>
          </a:stretch>
        </p:blipFill>
        <p:spPr>
          <a:xfrm>
            <a:off x="1811297" y="762000"/>
            <a:ext cx="5597605" cy="5394960"/>
          </a:xfrm>
          <a:prstGeom prst="rect">
            <a:avLst/>
          </a:prstGeom>
        </p:spPr>
      </p:pic>
    </p:spTree>
    <p:extLst>
      <p:ext uri="{BB962C8B-B14F-4D97-AF65-F5344CB8AC3E}">
        <p14:creationId xmlns:p14="http://schemas.microsoft.com/office/powerpoint/2010/main" val="195552376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4308</TotalTime>
  <Words>333</Words>
  <Application>Microsoft Office PowerPoint</Application>
  <PresentationFormat>On-screen Show (4:3)</PresentationFormat>
  <Paragraphs>85</Paragraphs>
  <Slides>15</Slides>
  <Notes>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15</vt:i4>
      </vt:variant>
    </vt:vector>
  </HeadingPairs>
  <TitlesOfParts>
    <vt:vector size="20" baseType="lpstr">
      <vt:lpstr>Arial</vt:lpstr>
      <vt:lpstr>Calibri</vt:lpstr>
      <vt:lpstr>TradeGothic LT</vt:lpstr>
      <vt:lpstr>1_Custom Design</vt:lpstr>
      <vt:lpstr>Office Theme</vt:lpstr>
      <vt:lpstr>PowerPoint Presentation</vt:lpstr>
      <vt:lpstr>Anti-Trust Admonition</vt:lpstr>
      <vt:lpstr>Attendance Roll-call and Introductions</vt:lpstr>
      <vt:lpstr>Agenda Items 3 and 4 see other Key Documents</vt:lpstr>
      <vt:lpstr>Discussion on POI as applied to EPS Metering and Line Loss Compensation</vt:lpstr>
      <vt:lpstr>Protocol Definitions Related to POI Discussion</vt:lpstr>
      <vt:lpstr>Scenario 1: 1 or 2 POI(s)?</vt:lpstr>
      <vt:lpstr>Scenario 2: 1 or 2 POI(s) and Where?</vt:lpstr>
      <vt:lpstr>Scenario 3: 1 or 2 POI(s) and Where?</vt:lpstr>
      <vt:lpstr>Scenario 4: 1 or 2 POIs?</vt:lpstr>
      <vt:lpstr>Scenario 5: Where is the POI?</vt:lpstr>
      <vt:lpstr>Scenario 6: Where is the POI?</vt:lpstr>
      <vt:lpstr>Scenario 7: 1 or 2 POI(s) and Where?</vt:lpstr>
      <vt:lpstr>New or Other Business Items</vt:lpstr>
      <vt:lpstr>Meeting Summary and Closing Remarks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Maul, Donald</cp:lastModifiedBy>
  <cp:revision>100</cp:revision>
  <cp:lastPrinted>2016-01-21T20:53:15Z</cp:lastPrinted>
  <dcterms:created xsi:type="dcterms:W3CDTF">2016-01-21T15:20:31Z</dcterms:created>
  <dcterms:modified xsi:type="dcterms:W3CDTF">2019-04-30T20:47:00Z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