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70" r:id="rId5"/>
    <p:sldId id="271" r:id="rId6"/>
    <p:sldId id="272" r:id="rId7"/>
    <p:sldId id="261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>
        <p:scale>
          <a:sx n="100" d="100"/>
          <a:sy n="10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05/01/2019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Austin Energy,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66850"/>
            <a:ext cx="8228013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886200" y="1752600"/>
            <a:ext cx="0" cy="29718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3962400" y="28956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600" dirty="0" smtClean="0"/>
              <a:t>April</a:t>
            </a:r>
            <a:r>
              <a:rPr lang="en-US" sz="1600" dirty="0" smtClean="0"/>
              <a:t> 18th </a:t>
            </a:r>
            <a:r>
              <a:rPr lang="en-US" sz="1600" dirty="0" smtClean="0"/>
              <a:t>Joint </a:t>
            </a:r>
            <a:r>
              <a:rPr lang="en-US" sz="1600" dirty="0"/>
              <a:t>MCWG/CWG </a:t>
            </a:r>
            <a:r>
              <a:rPr lang="en-US" sz="1600" dirty="0" smtClean="0"/>
              <a:t>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6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cs typeface="Arial" panose="020B0604020202020204" pitchFamily="34" charset="0"/>
              </a:rPr>
              <a:t>3</a:t>
            </a:r>
            <a:r>
              <a:rPr lang="en-US" sz="1600" dirty="0" smtClean="0">
                <a:cs typeface="Arial" panose="020B0604020202020204" pitchFamily="34" charset="0"/>
              </a:rPr>
              <a:t> </a:t>
            </a:r>
            <a:r>
              <a:rPr lang="en-US" sz="1600" dirty="0">
                <a:cs typeface="Arial" panose="020B0604020202020204" pitchFamily="34" charset="0"/>
              </a:rPr>
              <a:t>NPRRS reviewed for their credit </a:t>
            </a:r>
            <a:r>
              <a:rPr lang="en-US" sz="1600" dirty="0" smtClean="0">
                <a:cs typeface="Arial" panose="020B0604020202020204" pitchFamily="34" charset="0"/>
              </a:rPr>
              <a:t>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6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917NPRR Nodal Pricing for Settlement Only Distribution Generators (SODGs) and Settlement Only Transmission Generators (SOTGs</a:t>
            </a:r>
            <a:r>
              <a:rPr lang="en-US" sz="1600" dirty="0" smtClean="0"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926NPRR Removal of 90-Day Period Between SSR Study Approval and </a:t>
            </a:r>
            <a:r>
              <a:rPr lang="en-US" sz="1600" dirty="0" smtClean="0">
                <a:cs typeface="Arial" panose="020B0604020202020204" pitchFamily="34" charset="0"/>
              </a:rPr>
              <a:t>Synchronization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cs typeface="Arial" panose="020B0604020202020204" pitchFamily="34" charset="0"/>
              </a:rPr>
              <a:t>929NPRR PTP Obligations with Links to an Option DAM Award </a:t>
            </a:r>
            <a:r>
              <a:rPr lang="en-US" sz="1600" dirty="0" smtClean="0">
                <a:cs typeface="Arial" panose="020B0604020202020204" pitchFamily="34" charset="0"/>
              </a:rPr>
              <a:t>Eligibility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sz="16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cs typeface="Arial" panose="020B0604020202020204" pitchFamily="34" charset="0"/>
              </a:rPr>
              <a:t>All </a:t>
            </a:r>
            <a:r>
              <a:rPr lang="en-US" sz="1600" dirty="0" smtClean="0">
                <a:cs typeface="Arial" panose="020B0604020202020204" pitchFamily="34" charset="0"/>
              </a:rPr>
              <a:t>operational </a:t>
            </a:r>
            <a:r>
              <a:rPr lang="en-US" sz="1600" dirty="0" smtClean="0">
                <a:cs typeface="Arial" panose="020B0604020202020204" pitchFamily="34" charset="0"/>
              </a:rPr>
              <a:t>and without </a:t>
            </a:r>
            <a:r>
              <a:rPr lang="en-US" sz="1600" dirty="0">
                <a:cs typeface="Arial" panose="020B0604020202020204" pitchFamily="34" charset="0"/>
              </a:rPr>
              <a:t>any credit </a:t>
            </a:r>
            <a:r>
              <a:rPr lang="en-US" sz="1600" dirty="0" smtClean="0">
                <a:cs typeface="Arial" panose="020B0604020202020204" pitchFamily="34" charset="0"/>
              </a:rPr>
              <a:t>impact.  </a:t>
            </a:r>
            <a:r>
              <a:rPr lang="en-US" sz="1600" dirty="0" smtClean="0">
                <a:cs typeface="Arial" panose="020B0604020202020204" pitchFamily="34" charset="0"/>
              </a:rPr>
              <a:t>Discussion on settlement changes and impact to credit.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Review of ERCOT CRR Portfolio Valuation</a:t>
            </a:r>
            <a:endParaRPr lang="en-US" sz="2800" b="1" dirty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r>
              <a:rPr lang="en-US" sz="2000" dirty="0" smtClean="0"/>
              <a:t>Assess the risk of a large CRR portfolio default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6412468"/>
            <a:ext cx="838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Dollars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970" y="1860108"/>
            <a:ext cx="6256630" cy="455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5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Review of ERCOT CRR Portfolio Valuation</a:t>
            </a:r>
            <a:endParaRPr lang="en-US" sz="2800" b="1" dirty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r>
              <a:rPr lang="en-US" sz="2000" dirty="0" smtClean="0"/>
              <a:t>Assess the risk of a large CRR portfolio default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52950" y="6157970"/>
            <a:ext cx="8382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MWh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706" y="1786015"/>
            <a:ext cx="6008688" cy="437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86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CRR Portfolio Disposal Discussion</a:t>
            </a:r>
            <a:endParaRPr lang="en-US" sz="800" u="sng" dirty="0" smtClean="0"/>
          </a:p>
          <a:p>
            <a:r>
              <a:rPr lang="en-US" sz="2800" dirty="0"/>
              <a:t>Modify existing one-time auction</a:t>
            </a:r>
          </a:p>
          <a:p>
            <a:pPr lvl="1"/>
            <a:r>
              <a:rPr lang="en-US" sz="2400" dirty="0"/>
              <a:t>Allow negative bidding </a:t>
            </a:r>
          </a:p>
          <a:p>
            <a:pPr lvl="1"/>
            <a:r>
              <a:rPr lang="en-US" sz="2400" dirty="0" smtClean="0"/>
              <a:t>Allow </a:t>
            </a:r>
            <a:r>
              <a:rPr lang="en-US" sz="2400" dirty="0"/>
              <a:t>“percentage slices” to be </a:t>
            </a:r>
            <a:r>
              <a:rPr lang="en-US" sz="2400" dirty="0" smtClean="0"/>
              <a:t>purchased</a:t>
            </a:r>
          </a:p>
          <a:p>
            <a:r>
              <a:rPr lang="en-US" sz="2600" dirty="0"/>
              <a:t>Liquidate in next Long Term Auction or Monthly Auction Sequence</a:t>
            </a:r>
          </a:p>
          <a:p>
            <a:pPr lvl="1"/>
            <a:r>
              <a:rPr lang="en-US" sz="2200" dirty="0"/>
              <a:t>Allows for more competitive solution</a:t>
            </a:r>
          </a:p>
          <a:p>
            <a:pPr lvl="1"/>
            <a:r>
              <a:rPr lang="en-US" sz="2200" dirty="0" smtClean="0"/>
              <a:t>Could </a:t>
            </a:r>
            <a:r>
              <a:rPr lang="en-US" sz="2200" dirty="0"/>
              <a:t>distort outcomes if portfolio is </a:t>
            </a:r>
            <a:r>
              <a:rPr lang="en-US" sz="2200" dirty="0" smtClean="0"/>
              <a:t>large</a:t>
            </a:r>
          </a:p>
          <a:p>
            <a:r>
              <a:rPr lang="en-US" sz="2600" dirty="0"/>
              <a:t>No auction, liquidate all rights in DAM</a:t>
            </a:r>
          </a:p>
          <a:p>
            <a:pPr lvl="1"/>
            <a:r>
              <a:rPr lang="en-US" sz="2200" dirty="0"/>
              <a:t>Most competitive result</a:t>
            </a:r>
          </a:p>
          <a:p>
            <a:pPr lvl="1"/>
            <a:r>
              <a:rPr lang="en-US" sz="2200" dirty="0"/>
              <a:t>Drags out default over very long time (up to 3 </a:t>
            </a:r>
            <a:r>
              <a:rPr lang="en-US" sz="2200" dirty="0" err="1"/>
              <a:t>yrs</a:t>
            </a:r>
            <a:r>
              <a:rPr lang="en-US" sz="2200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Market Entry Qualifications Rules &amp; Process</a:t>
            </a:r>
            <a:endParaRPr lang="en-US" b="1" dirty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400" dirty="0" smtClean="0"/>
              <a:t>ERCOT legal informed the group that they do not see issues with reviewing current market entry qualifications.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ERCOT Credit Exposure Updates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1800" dirty="0"/>
              <a:t>Market-wide average TPE increased from $263.8 million to $298.5 million </a:t>
            </a:r>
          </a:p>
          <a:p>
            <a:pPr lvl="1"/>
            <a:r>
              <a:rPr lang="en-US" sz="1400" dirty="0"/>
              <a:t>The increase in TPE is due to higher prices in early March </a:t>
            </a:r>
          </a:p>
          <a:p>
            <a:r>
              <a:rPr lang="en-US" sz="1800" dirty="0"/>
              <a:t>Discretionary Collateral is defined as Secured Collateral in excess of TPE,CRR Locked ACL and DAM Exposure.</a:t>
            </a:r>
          </a:p>
          <a:p>
            <a:pPr lvl="1"/>
            <a:r>
              <a:rPr lang="en-US" sz="1400" dirty="0"/>
              <a:t>Average Discretionary Collateral decreased from $ 1,034.8 million to $926.7 million </a:t>
            </a:r>
          </a:p>
          <a:p>
            <a:pPr lvl="1"/>
            <a:r>
              <a:rPr lang="en-US" sz="1400" dirty="0"/>
              <a:t>The decrease in Discretionary Collateral is largely due to decrease in Secured Collateral</a:t>
            </a:r>
          </a:p>
          <a:p>
            <a:r>
              <a:rPr lang="en-US" sz="1800" dirty="0"/>
              <a:t>Number of active Counter-Parties increased from 233 to 237</a:t>
            </a:r>
          </a:p>
          <a:p>
            <a:r>
              <a:rPr lang="en-US" sz="1800" dirty="0"/>
              <a:t>No unusual collateral call activity</a:t>
            </a: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4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 </a:t>
            </a:r>
            <a:endParaRPr lang="en-US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4038"/>
            <a:ext cx="85328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7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5900"/>
            <a:ext cx="804185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8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7759</TotalTime>
  <Words>347</Words>
  <Application>Microsoft Office PowerPoint</Application>
  <PresentationFormat>On-screen Show (4:3)</PresentationFormat>
  <Paragraphs>159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270</cp:revision>
  <dcterms:created xsi:type="dcterms:W3CDTF">2006-08-16T00:00:00Z</dcterms:created>
  <dcterms:modified xsi:type="dcterms:W3CDTF">2019-04-29T21:26:14Z</dcterms:modified>
</cp:coreProperties>
</file>