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6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E10BF-E078-4C6C-BBB3-28B8BEAC6CB8}" type="datetimeFigureOut">
              <a:rPr lang="en-US" smtClean="0"/>
              <a:t>4/29/2019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5CEAB-8A33-4337-B723-08D7C2255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795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E10BF-E078-4C6C-BBB3-28B8BEAC6CB8}" type="datetimeFigureOut">
              <a:rPr lang="en-US" smtClean="0"/>
              <a:t>4/29/2019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5CEAB-8A33-4337-B723-08D7C2255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23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E10BF-E078-4C6C-BBB3-28B8BEAC6CB8}" type="datetimeFigureOut">
              <a:rPr lang="en-US" smtClean="0"/>
              <a:t>4/29/2019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5CEAB-8A33-4337-B723-08D7C2255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041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E10BF-E078-4C6C-BBB3-28B8BEAC6CB8}" type="datetimeFigureOut">
              <a:rPr lang="en-US" smtClean="0"/>
              <a:t>4/29/2019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5CEAB-8A33-4337-B723-08D7C2255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365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E10BF-E078-4C6C-BBB3-28B8BEAC6CB8}" type="datetimeFigureOut">
              <a:rPr lang="en-US" smtClean="0"/>
              <a:t>4/29/2019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5CEAB-8A33-4337-B723-08D7C2255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719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E10BF-E078-4C6C-BBB3-28B8BEAC6CB8}" type="datetimeFigureOut">
              <a:rPr lang="en-US" smtClean="0"/>
              <a:t>4/29/2019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5CEAB-8A33-4337-B723-08D7C2255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274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E10BF-E078-4C6C-BBB3-28B8BEAC6CB8}" type="datetimeFigureOut">
              <a:rPr lang="en-US" smtClean="0"/>
              <a:t>4/29/2019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5CEAB-8A33-4337-B723-08D7C2255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089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E10BF-E078-4C6C-BBB3-28B8BEAC6CB8}" type="datetimeFigureOut">
              <a:rPr lang="en-US" smtClean="0"/>
              <a:t>4/29/2019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5CEAB-8A33-4337-B723-08D7C2255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642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E10BF-E078-4C6C-BBB3-28B8BEAC6CB8}" type="datetimeFigureOut">
              <a:rPr lang="en-US" smtClean="0"/>
              <a:t>4/29/2019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5CEAB-8A33-4337-B723-08D7C2255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962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E10BF-E078-4C6C-BBB3-28B8BEAC6CB8}" type="datetimeFigureOut">
              <a:rPr lang="en-US" smtClean="0"/>
              <a:t>4/29/2019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5CEAB-8A33-4337-B723-08D7C2255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234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E10BF-E078-4C6C-BBB3-28B8BEAC6CB8}" type="datetimeFigureOut">
              <a:rPr lang="en-US" smtClean="0"/>
              <a:t>4/29/2019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5CEAB-8A33-4337-B723-08D7C2255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141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2E10BF-E078-4C6C-BBB3-28B8BEAC6CB8}" type="datetimeFigureOut">
              <a:rPr lang="en-US" smtClean="0"/>
              <a:t>4/29/2019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5CEAB-8A33-4337-B723-08D7C2255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814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ontent/wcm/key_documents_lists/172869/9._Price_Responsive_Generation_and_Load_040219.pptx" TargetMode="External"/><Relationship Id="rId2" Type="http://schemas.openxmlformats.org/officeDocument/2006/relationships/hyperlink" Target="http://www.ercot.com/content/wcm/key_documents_lists/172869/DSWG_2019_4CP___Retail_DR_Analysis_Raish.ppt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rcot.com/content/wcm/key_documents_lists/172869/6._BESS_-_ERS_Rules_Presentation_190425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Demand Side Working Group </a:t>
            </a:r>
            <a:br>
              <a:rPr lang="en-US" sz="3600" dirty="0" smtClean="0"/>
            </a:br>
            <a:r>
              <a:rPr lang="en-US" sz="3600" dirty="0" smtClean="0"/>
              <a:t>Update to WMS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/>
          </a:p>
          <a:p>
            <a:r>
              <a:rPr lang="en-US" sz="1800" dirty="0" smtClean="0"/>
              <a:t>2/6/2019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8099194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4049"/>
          </a:xfrm>
        </p:spPr>
        <p:txBody>
          <a:bodyPr>
            <a:normAutofit/>
          </a:bodyPr>
          <a:lstStyle/>
          <a:p>
            <a:r>
              <a:rPr lang="en-US" sz="3600" dirty="0" smtClean="0"/>
              <a:t>DSWG Meeting Notes - April 26, 2019</a:t>
            </a:r>
            <a:endParaRPr lang="en-US" sz="36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838200" y="1259174"/>
            <a:ext cx="10884108" cy="4977750"/>
          </a:xfrm>
        </p:spPr>
        <p:txBody>
          <a:bodyPr>
            <a:noAutofit/>
          </a:bodyPr>
          <a:lstStyle/>
          <a:p>
            <a:pPr marL="285750" indent="-285750">
              <a:lnSpc>
                <a:spcPct val="107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750" dirty="0" smtClean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ERCOT gave a </a:t>
            </a:r>
            <a:r>
              <a:rPr lang="en-US" sz="1750" dirty="0" smtClean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presentation</a:t>
            </a:r>
            <a:r>
              <a:rPr lang="en-US" sz="1750" dirty="0" smtClean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on the results of the 2018 Demand Response</a:t>
            </a:r>
            <a:r>
              <a:rPr lang="en-US" sz="1750" baseline="0" dirty="0" smtClean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S</a:t>
            </a:r>
            <a:r>
              <a:rPr lang="en-US" sz="1750" dirty="0" smtClean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urvey that was sent out </a:t>
            </a:r>
            <a:r>
              <a:rPr lang="en-US" sz="1750" dirty="0" smtClean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to CRs and NOIEs.</a:t>
            </a:r>
            <a:endParaRPr lang="en-US" sz="1750" dirty="0" smtClean="0"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ct val="107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1750" dirty="0">
                <a:ea typeface="Times New Roman" panose="02020603050405020304" pitchFamily="18" charset="0"/>
                <a:cs typeface="Times New Roman" panose="02020603050405020304" pitchFamily="18" charset="0"/>
              </a:rPr>
              <a:t>ERCOT </a:t>
            </a:r>
            <a:r>
              <a:rPr lang="en-US" sz="175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reviewed new </a:t>
            </a:r>
            <a:r>
              <a:rPr lang="en-US" sz="175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NPRR933, </a:t>
            </a:r>
            <a:r>
              <a:rPr lang="en-US" sz="1750" dirty="0"/>
              <a:t>Reporting of Demand Response by Retail Electric Providers and Non-Opt-In Entities</a:t>
            </a:r>
            <a:r>
              <a:rPr lang="en-US" sz="175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175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1750" dirty="0">
                <a:ea typeface="Times New Roman" panose="02020603050405020304" pitchFamily="18" charset="0"/>
                <a:cs typeface="Times New Roman" panose="02020603050405020304" pitchFamily="18" charset="0"/>
              </a:rPr>
              <a:t>Discussed and reviewed a summary of the ERCOT Energy Storage Workshop. </a:t>
            </a:r>
          </a:p>
          <a:p>
            <a:pPr marL="285750" indent="-285750">
              <a:lnSpc>
                <a:spcPct val="107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1750" dirty="0">
                <a:ea typeface="Times New Roman" panose="02020603050405020304" pitchFamily="18" charset="0"/>
                <a:cs typeface="Times New Roman" panose="02020603050405020304" pitchFamily="18" charset="0"/>
              </a:rPr>
              <a:t>Floyd </a:t>
            </a:r>
            <a:r>
              <a:rPr lang="en-US" sz="175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Trefny</a:t>
            </a:r>
            <a:r>
              <a:rPr lang="en-US" sz="1750" dirty="0">
                <a:ea typeface="Times New Roman" panose="02020603050405020304" pitchFamily="18" charset="0"/>
                <a:cs typeface="Times New Roman" panose="02020603050405020304" pitchFamily="18" charset="0"/>
              </a:rPr>
              <a:t> gave a </a:t>
            </a:r>
            <a:r>
              <a:rPr lang="en-US" sz="1750" dirty="0"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presentation</a:t>
            </a:r>
            <a:r>
              <a:rPr lang="en-US" sz="1750" dirty="0">
                <a:ea typeface="Times New Roman" panose="02020603050405020304" pitchFamily="18" charset="0"/>
                <a:cs typeface="Times New Roman" panose="02020603050405020304" pitchFamily="18" charset="0"/>
              </a:rPr>
              <a:t> on Price Responsive Generation and Load.</a:t>
            </a:r>
          </a:p>
          <a:p>
            <a:pPr marL="285750" indent="-285750">
              <a:lnSpc>
                <a:spcPct val="107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1750" dirty="0">
                <a:ea typeface="Times New Roman" panose="02020603050405020304" pitchFamily="18" charset="0"/>
                <a:cs typeface="Times New Roman" panose="02020603050405020304" pitchFamily="18" charset="0"/>
              </a:rPr>
              <a:t>Dave </a:t>
            </a:r>
            <a:r>
              <a:rPr lang="en-US" sz="175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Goza</a:t>
            </a:r>
            <a:r>
              <a:rPr lang="en-US" sz="1750" dirty="0">
                <a:ea typeface="Times New Roman" panose="02020603050405020304" pitchFamily="18" charset="0"/>
                <a:cs typeface="Times New Roman" panose="02020603050405020304" pitchFamily="18" charset="0"/>
              </a:rPr>
              <a:t> (Universal Energy, LLC</a:t>
            </a:r>
            <a:r>
              <a:rPr lang="en-US" sz="175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) gave a </a:t>
            </a:r>
            <a:r>
              <a:rPr lang="en-US" sz="1750" dirty="0" smtClean="0"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presentation</a:t>
            </a:r>
            <a:r>
              <a:rPr lang="en-US" sz="175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discussing </a:t>
            </a:r>
            <a:r>
              <a:rPr lang="en-US" sz="175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limitations </a:t>
            </a:r>
            <a:r>
              <a:rPr lang="en-US" sz="1750" dirty="0">
                <a:ea typeface="Times New Roman" panose="02020603050405020304" pitchFamily="18" charset="0"/>
                <a:cs typeface="Times New Roman" panose="02020603050405020304" pitchFamily="18" charset="0"/>
              </a:rPr>
              <a:t>on energy storage participation in ERS. </a:t>
            </a:r>
            <a:endParaRPr lang="en-US" sz="175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1750" dirty="0">
                <a:ea typeface="Times New Roman" panose="02020603050405020304" pitchFamily="18" charset="0"/>
                <a:cs typeface="Times New Roman" panose="02020603050405020304" pitchFamily="18" charset="0"/>
              </a:rPr>
              <a:t>ERCOT </a:t>
            </a:r>
            <a:r>
              <a:rPr lang="en-US" sz="175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discussed an initial proposal for changing the </a:t>
            </a:r>
            <a:r>
              <a:rPr lang="en-US" sz="1750" dirty="0">
                <a:ea typeface="Times New Roman" panose="02020603050405020304" pitchFamily="18" charset="0"/>
                <a:cs typeface="Times New Roman" panose="02020603050405020304" pitchFamily="18" charset="0"/>
              </a:rPr>
              <a:t>ERS Standard Contract </a:t>
            </a:r>
            <a:r>
              <a:rPr lang="en-US" sz="175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Terms from three terms to four terms. </a:t>
            </a:r>
          </a:p>
          <a:p>
            <a:pPr marL="285750" indent="-285750">
              <a:lnSpc>
                <a:spcPct val="107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175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DSWG held </a:t>
            </a:r>
            <a:r>
              <a:rPr lang="en-US" sz="175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joint meeting with SAWG on April 12 to discuss overlapping issues including how demand-side information is included in resource adequacy reporting, and further distinction between SAWG and DSWG scopes. </a:t>
            </a:r>
          </a:p>
          <a:p>
            <a:pPr marL="285750" indent="-285750">
              <a:lnSpc>
                <a:spcPct val="107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175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Reviewed and agreed on updates to the DSWG scope. Provided here for approval by WMS. </a:t>
            </a:r>
          </a:p>
          <a:p>
            <a:pPr marL="285750" indent="-285750">
              <a:lnSpc>
                <a:spcPct val="107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175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Next </a:t>
            </a:r>
            <a:r>
              <a:rPr lang="en-US" sz="1750" dirty="0">
                <a:ea typeface="Times New Roman" panose="02020603050405020304" pitchFamily="18" charset="0"/>
                <a:cs typeface="Times New Roman" panose="02020603050405020304" pitchFamily="18" charset="0"/>
              </a:rPr>
              <a:t>meeting: May 17</a:t>
            </a:r>
          </a:p>
        </p:txBody>
      </p:sp>
    </p:spTree>
    <p:extLst>
      <p:ext uri="{BB962C8B-B14F-4D97-AF65-F5344CB8AC3E}">
        <p14:creationId xmlns:p14="http://schemas.microsoft.com/office/powerpoint/2010/main" val="22400759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170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Demand Side Working Group  Update to WMS</vt:lpstr>
      <vt:lpstr>DSWG Meeting Notes - April 26, 2019</vt:lpstr>
    </vt:vector>
  </TitlesOfParts>
  <Company>Pedernales Electric Cooperative,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DSWG Update Jan. 11, 2019</dc:title>
  <dc:creator>Powell, Christian</dc:creator>
  <cp:lastModifiedBy>Powell, Christian</cp:lastModifiedBy>
  <cp:revision>28</cp:revision>
  <dcterms:created xsi:type="dcterms:W3CDTF">2019-02-05T17:46:34Z</dcterms:created>
  <dcterms:modified xsi:type="dcterms:W3CDTF">2019-04-29T17:56:10Z</dcterms:modified>
</cp:coreProperties>
</file>