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53" r:id="rId4"/>
    <p:sldMasterId id="2147483648" r:id="rId5"/>
  </p:sldMasterIdLst>
  <p:notesMasterIdLst>
    <p:notesMasterId r:id="rId13"/>
  </p:notesMasterIdLst>
  <p:handoutMasterIdLst>
    <p:handoutMasterId r:id="rId14"/>
  </p:handoutMasterIdLst>
  <p:sldIdLst>
    <p:sldId id="260" r:id="rId6"/>
    <p:sldId id="292" r:id="rId7"/>
    <p:sldId id="291" r:id="rId8"/>
    <p:sldId id="286" r:id="rId9"/>
    <p:sldId id="288" r:id="rId10"/>
    <p:sldId id="289" r:id="rId11"/>
    <p:sldId id="290" r:id="rId12"/>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andip" initials="SS" lastIdx="1" clrIdx="0">
    <p:extLst>
      <p:ext uri="{19B8F6BF-5375-455C-9EA6-DF929625EA0E}">
        <p15:presenceInfo xmlns:p15="http://schemas.microsoft.com/office/powerpoint/2012/main" userId="Sandip"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20"/>
    <p:restoredTop sz="96897" autoAdjust="0"/>
  </p:normalViewPr>
  <p:slideViewPr>
    <p:cSldViewPr showGuides="1">
      <p:cViewPr varScale="1">
        <p:scale>
          <a:sx n="140" d="100"/>
          <a:sy n="140" d="100"/>
        </p:scale>
        <p:origin x="696" y="132"/>
      </p:cViewPr>
      <p:guideLst>
        <p:guide orient="horz" pos="2160"/>
        <p:guide pos="2880"/>
      </p:guideLst>
    </p:cSldViewPr>
  </p:slideViewPr>
  <p:notesTextViewPr>
    <p:cViewPr>
      <p:scale>
        <a:sx n="3" d="2"/>
        <a:sy n="3" d="2"/>
      </p:scale>
      <p:origin x="0" y="0"/>
    </p:cViewPr>
  </p:notesTextViewPr>
  <p:notesViewPr>
    <p:cSldViewPr showGuides="1">
      <p:cViewPr varScale="1">
        <p:scale>
          <a:sx n="76" d="100"/>
          <a:sy n="76" d="100"/>
        </p:scale>
        <p:origin x="2052" y="10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notesMaster" Target="notesMasters/notesMaster1.xml"/><Relationship Id="rId18" Type="http://schemas.openxmlformats.org/officeDocument/2006/relationships/theme" Target="theme/theme1.xml"/><Relationship Id="rId3" Type="http://schemas.openxmlformats.org/officeDocument/2006/relationships/customXml" Target="../customXml/item3.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5" Type="http://schemas.openxmlformats.org/officeDocument/2006/relationships/slideMaster" Target="slideMasters/slideMaster2.xml"/><Relationship Id="rId15" Type="http://schemas.openxmlformats.org/officeDocument/2006/relationships/commentAuthors" Target="commentAuthors.xml"/><Relationship Id="rId10" Type="http://schemas.openxmlformats.org/officeDocument/2006/relationships/slide" Target="slides/slide5.xml"/><Relationship Id="rId19"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970338" y="0"/>
            <a:ext cx="3038475" cy="466725"/>
          </a:xfrm>
          <a:prstGeom prst="rect">
            <a:avLst/>
          </a:prstGeom>
        </p:spPr>
        <p:txBody>
          <a:bodyPr vert="horz" lIns="91440" tIns="45720" rIns="91440" bIns="45720" rtlCol="0"/>
          <a:lstStyle>
            <a:lvl1pPr algn="r">
              <a:defRPr sz="1200"/>
            </a:lvl1pPr>
          </a:lstStyle>
          <a:p>
            <a:fld id="{F750BF31-E9A8-4E88-81E7-44C5092290FC}" type="datetimeFigureOut">
              <a:rPr lang="en-US" smtClean="0"/>
              <a:t>4/24/2019</a:t>
            </a:fld>
            <a:endParaRPr lang="en-US" dirty="0"/>
          </a:p>
        </p:txBody>
      </p:sp>
      <p:sp>
        <p:nvSpPr>
          <p:cNvPr id="4" name="Footer Placeholder 3"/>
          <p:cNvSpPr>
            <a:spLocks noGrp="1"/>
          </p:cNvSpPr>
          <p:nvPr>
            <p:ph type="ftr" sz="quarter" idx="2"/>
          </p:nvPr>
        </p:nvSpPr>
        <p:spPr>
          <a:xfrm>
            <a:off x="0" y="8829675"/>
            <a:ext cx="3038475" cy="466725"/>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970338" y="8829675"/>
            <a:ext cx="3038475" cy="466725"/>
          </a:xfrm>
          <a:prstGeom prst="rect">
            <a:avLst/>
          </a:prstGeom>
        </p:spPr>
        <p:txBody>
          <a:bodyPr vert="horz" lIns="91440" tIns="45720" rIns="91440" bIns="45720" rtlCol="0" anchor="b"/>
          <a:lstStyle>
            <a:lvl1pPr algn="r">
              <a:defRPr sz="1200"/>
            </a:lvl1pPr>
          </a:lstStyle>
          <a:p>
            <a:fld id="{2FB2BDB1-E95E-402D-B2EB-CA9CC1A3958C}" type="slidenum">
              <a:rPr lang="en-US" smtClean="0"/>
              <a:t>‹#›</a:t>
            </a:fld>
            <a:endParaRPr lang="en-US" dirty="0"/>
          </a:p>
        </p:txBody>
      </p:sp>
    </p:spTree>
    <p:extLst>
      <p:ext uri="{BB962C8B-B14F-4D97-AF65-F5344CB8AC3E}">
        <p14:creationId xmlns:p14="http://schemas.microsoft.com/office/powerpoint/2010/main" val="11092199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dirty="0"/>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67EFB637-CCC9-4803-8851-F6915048CBB4}" type="datetimeFigureOut">
              <a:rPr lang="en-US" smtClean="0"/>
              <a:t>4/24/2019</a:t>
            </a:fld>
            <a:endParaRPr lang="en-US" dirty="0"/>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dirty="0"/>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dirty="0"/>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F62AC51D-6DAA-4455-8EA7-D54B64909A85}" type="slidenum">
              <a:rPr lang="en-US" smtClean="0"/>
              <a:t>‹#›</a:t>
            </a:fld>
            <a:endParaRPr lang="en-US" dirty="0"/>
          </a:p>
        </p:txBody>
      </p:sp>
    </p:spTree>
    <p:extLst>
      <p:ext uri="{BB962C8B-B14F-4D97-AF65-F5344CB8AC3E}">
        <p14:creationId xmlns:p14="http://schemas.microsoft.com/office/powerpoint/2010/main" val="31305930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t>3</a:t>
            </a:fld>
            <a:endParaRPr lang="en-US" dirty="0"/>
          </a:p>
        </p:txBody>
      </p:sp>
    </p:spTree>
    <p:extLst>
      <p:ext uri="{BB962C8B-B14F-4D97-AF65-F5344CB8AC3E}">
        <p14:creationId xmlns:p14="http://schemas.microsoft.com/office/powerpoint/2010/main" val="158316308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0105804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lvl1pPr>
              <a:defRPr>
                <a:solidFill>
                  <a:schemeClr val="tx2"/>
                </a:solidFill>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5" name="Footer Placeholder 4"/>
          <p:cNvSpPr>
            <a:spLocks noGrp="1"/>
          </p:cNvSpPr>
          <p:nvPr>
            <p:ph type="ftr" sz="quarter" idx="11"/>
          </p:nvPr>
        </p:nvSpPr>
        <p:spPr/>
        <p:txBody>
          <a:bodyPr/>
          <a:lstStyle>
            <a:lvl1pPr>
              <a:defRPr/>
            </a:lvl1pPr>
          </a:lstStyle>
          <a:p>
            <a:r>
              <a:rPr lang="en-US" dirty="0" smtClean="0"/>
              <a:t>March 2019</a:t>
            </a:r>
            <a:endParaRPr lang="en-US" dirty="0"/>
          </a:p>
        </p:txBody>
      </p:sp>
      <p:sp>
        <p:nvSpPr>
          <p:cNvPr id="7"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dirty="0"/>
          </a:p>
        </p:txBody>
      </p:sp>
    </p:spTree>
    <p:extLst>
      <p:ext uri="{BB962C8B-B14F-4D97-AF65-F5344CB8AC3E}">
        <p14:creationId xmlns:p14="http://schemas.microsoft.com/office/powerpoint/2010/main" val="1574457150"/>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a:prstGeom prst="rect">
            <a:avLst/>
          </a:prstGeom>
        </p:spPr>
        <p:txBody>
          <a:bodyPr/>
          <a:lstStyle>
            <a:lvl1pPr algn="l">
              <a:defRPr sz="2800" b="1">
                <a:solidFill>
                  <a:schemeClr val="accent1"/>
                </a:solidFill>
              </a:defRPr>
            </a:lvl1pPr>
          </a:lstStyle>
          <a:p>
            <a:r>
              <a:rPr lang="en-US" dirty="0" smtClean="0"/>
              <a:t>Click to edit Master title style</a:t>
            </a:r>
            <a:endParaRPr lang="en-US" dirty="0"/>
          </a:p>
        </p:txBody>
      </p:sp>
      <p:sp>
        <p:nvSpPr>
          <p:cNvPr id="3" name="Content Placeholder 2"/>
          <p:cNvSpPr>
            <a:spLocks noGrp="1"/>
          </p:cNvSpPr>
          <p:nvPr>
            <p:ph idx="1"/>
          </p:nvPr>
        </p:nvSpPr>
        <p:spPr>
          <a:xfrm>
            <a:off x="304800" y="990600"/>
            <a:ext cx="8534400" cy="5052221"/>
          </a:xfrm>
          <a:prstGeom prst="rect">
            <a:avLst/>
          </a:prstGeom>
        </p:spPr>
        <p:txBody>
          <a:bodyPr/>
          <a:lstStyle>
            <a:lvl1pPr>
              <a:defRPr sz="2600">
                <a:solidFill>
                  <a:schemeClr val="tx2"/>
                </a:solidFill>
              </a:defRPr>
            </a:lvl1pPr>
            <a:lvl2pPr>
              <a:defRPr sz="2400">
                <a:solidFill>
                  <a:schemeClr val="tx2"/>
                </a:solidFill>
              </a:defRPr>
            </a:lvl2pPr>
            <a:lvl3pPr>
              <a:defRPr sz="2200">
                <a:solidFill>
                  <a:schemeClr val="tx2"/>
                </a:solidFill>
              </a:defRPr>
            </a:lvl3pPr>
            <a:lvl4pPr>
              <a:defRPr sz="2100">
                <a:solidFill>
                  <a:schemeClr val="tx2"/>
                </a:solidFill>
              </a:defRPr>
            </a:lvl4pPr>
            <a:lvl5pPr>
              <a:defRPr sz="2000">
                <a:solidFill>
                  <a:schemeClr val="tx2"/>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Footer Placeholder 4"/>
          <p:cNvSpPr>
            <a:spLocks noGrp="1"/>
          </p:cNvSpPr>
          <p:nvPr>
            <p:ph type="ftr" sz="quarter" idx="11"/>
          </p:nvPr>
        </p:nvSpPr>
        <p:spPr>
          <a:xfrm>
            <a:off x="2743200" y="6553200"/>
            <a:ext cx="4038600" cy="228600"/>
          </a:xfrm>
        </p:spPr>
        <p:txBody>
          <a:bodyPr/>
          <a:lstStyle>
            <a:lvl1pPr>
              <a:defRPr/>
            </a:lvl1pPr>
          </a:lstStyle>
          <a:p>
            <a:r>
              <a:rPr lang="en-US" dirty="0" smtClean="0"/>
              <a:t>March 2019</a:t>
            </a:r>
            <a:endParaRPr lang="en-US" dirty="0"/>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0"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dirty="0"/>
          </a:p>
        </p:txBody>
      </p:sp>
    </p:spTree>
    <p:extLst>
      <p:ext uri="{BB962C8B-B14F-4D97-AF65-F5344CB8AC3E}">
        <p14:creationId xmlns:p14="http://schemas.microsoft.com/office/powerpoint/2010/main" val="2790084855"/>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lang="en-US" dirty="0" smtClean="0"/>
              <a:t>Footer text goes here.</a:t>
            </a:r>
            <a:endParaRPr lang="en-US" dirty="0"/>
          </a:p>
        </p:txBody>
      </p:sp>
      <p:sp>
        <p:nvSpPr>
          <p:cNvPr id="4" name="Slide Number Placeholder 3"/>
          <p:cNvSpPr>
            <a:spLocks noGrp="1"/>
          </p:cNvSpPr>
          <p:nvPr>
            <p:ph type="sldNum" sz="quarter" idx="11"/>
          </p:nvPr>
        </p:nvSpPr>
        <p:spPr/>
        <p:txBody>
          <a:bodyPr/>
          <a:lstStyle/>
          <a:p>
            <a:fld id="{1D93BD3E-1E9A-4970-A6F7-E7AC52762E0C}" type="slidenum">
              <a:rPr lang="en-US" smtClean="0"/>
              <a:pPr/>
              <a:t>‹#›</a:t>
            </a:fld>
            <a:endParaRPr lang="en-US" dirty="0"/>
          </a:p>
        </p:txBody>
      </p:sp>
      <p:sp>
        <p:nvSpPr>
          <p:cNvPr id="5" name="Content Placeholder 4"/>
          <p:cNvSpPr>
            <a:spLocks noGrp="1"/>
          </p:cNvSpPr>
          <p:nvPr>
            <p:ph sz="half" idx="1"/>
          </p:nvPr>
        </p:nvSpPr>
        <p:spPr>
          <a:xfrm>
            <a:off x="628650" y="990601"/>
            <a:ext cx="3886200" cy="4800600"/>
          </a:xfrm>
          <a:prstGeom prst="rect">
            <a:avLst/>
          </a:prstGeom>
        </p:spPr>
        <p:txBody>
          <a:bodyPr/>
          <a:lstStyle>
            <a:lvl1pPr>
              <a:defRPr sz="2400">
                <a:solidFill>
                  <a:schemeClr val="tx2"/>
                </a:solidFill>
              </a:defRPr>
            </a:lvl1pPr>
          </a:lstStyle>
          <a:p>
            <a:endParaRPr lang="en-US" dirty="0"/>
          </a:p>
        </p:txBody>
      </p:sp>
      <p:sp>
        <p:nvSpPr>
          <p:cNvPr id="6" name="Content Placeholder 5"/>
          <p:cNvSpPr>
            <a:spLocks noGrp="1"/>
          </p:cNvSpPr>
          <p:nvPr>
            <p:ph sz="half" idx="2"/>
          </p:nvPr>
        </p:nvSpPr>
        <p:spPr>
          <a:xfrm>
            <a:off x="4629150" y="990601"/>
            <a:ext cx="3886200" cy="4800600"/>
          </a:xfrm>
          <a:prstGeom prst="rect">
            <a:avLst/>
          </a:prstGeom>
        </p:spPr>
        <p:txBody>
          <a:bodyPr/>
          <a:lstStyle>
            <a:lvl1pPr>
              <a:defRPr sz="2400">
                <a:solidFill>
                  <a:schemeClr val="tx2"/>
                </a:solidFill>
              </a:defRPr>
            </a:lvl1pPr>
          </a:lstStyle>
          <a:p>
            <a:endParaRPr lang="en-US"/>
          </a:p>
        </p:txBody>
      </p:sp>
      <p:sp>
        <p:nvSpPr>
          <p:cNvPr id="7" name="Title 1"/>
          <p:cNvSpPr>
            <a:spLocks noGrp="1"/>
          </p:cNvSpPr>
          <p:nvPr>
            <p:ph type="title"/>
          </p:nvPr>
        </p:nvSpPr>
        <p:spPr>
          <a:xfrm>
            <a:off x="381000" y="243682"/>
            <a:ext cx="8458200" cy="518318"/>
          </a:xfrm>
          <a:prstGeom prst="rect">
            <a:avLst/>
          </a:prstGeom>
        </p:spPr>
        <p:txBody>
          <a:bodyPr/>
          <a:lstStyle>
            <a:lvl1pPr algn="l">
              <a:defRPr sz="2800" b="1">
                <a:solidFill>
                  <a:schemeClr val="accent1"/>
                </a:solidFill>
              </a:defRPr>
            </a:lvl1pPr>
          </a:lstStyle>
          <a:p>
            <a:r>
              <a:rPr lang="en-US" dirty="0" smtClean="0"/>
              <a:t>Click to edit Master title style</a:t>
            </a:r>
            <a:endParaRPr lang="en-US" dirty="0"/>
          </a:p>
        </p:txBody>
      </p:sp>
      <p:sp>
        <p:nvSpPr>
          <p:cNvPr id="8" name="Rectangle 7"/>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9" name="Straight Connector 8"/>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5764785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slideLayout" Target="../slideLayouts/slideLayout3.xml"/><Relationship Id="rId1" Type="http://schemas.openxmlformats.org/officeDocument/2006/relationships/slideLayout" Target="../slideLayouts/slideLayout2.xml"/><Relationship Id="rId5" Type="http://schemas.openxmlformats.org/officeDocument/2006/relationships/image" Target="../media/image2.png"/><Relationship Id="rId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3505200" y="0"/>
            <a:ext cx="5638800" cy="6858000"/>
          </a:xfrm>
          <a:prstGeom prst="rect">
            <a:avLst/>
          </a:prstGeom>
          <a:solidFill>
            <a:srgbClr val="D7DC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42814" y="2876277"/>
            <a:ext cx="2857586" cy="1105445"/>
          </a:xfrm>
          <a:prstGeom prst="rect">
            <a:avLst/>
          </a:prstGeom>
        </p:spPr>
      </p:pic>
    </p:spTree>
    <p:extLst>
      <p:ext uri="{BB962C8B-B14F-4D97-AF65-F5344CB8AC3E}">
        <p14:creationId xmlns:p14="http://schemas.microsoft.com/office/powerpoint/2010/main" val="4283897219"/>
      </p:ext>
    </p:extLst>
  </p:cSld>
  <p:clrMap bg1="lt1" tx1="dk1" bg2="lt2" tx2="dk2" accent1="accent1" accent2="accent2" accent3="accent3" accent4="accent4" accent5="accent5" accent6="accent6" hlink="hlink" folHlink="folHlink"/>
  <p:sldLayoutIdLst>
    <p:sldLayoutId id="2147483660"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2743200" y="6553200"/>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smtClean="0"/>
              <a:t>March 2019</a:t>
            </a:r>
            <a:endParaRPr lang="en-US" dirty="0"/>
          </a:p>
        </p:txBody>
      </p:sp>
      <p:cxnSp>
        <p:nvCxnSpPr>
          <p:cNvPr id="7" name="Straight Connector 6"/>
          <p:cNvCxnSpPr/>
          <p:nvPr userDrawn="1"/>
        </p:nvCxnSpPr>
        <p:spPr>
          <a:xfrm>
            <a:off x="76200" y="6477000"/>
            <a:ext cx="59436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194560" y="6477000"/>
            <a:ext cx="685800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838200" y="6248400"/>
            <a:ext cx="1181868" cy="457200"/>
          </a:xfrm>
          <a:prstGeom prst="rect">
            <a:avLst/>
          </a:prstGeom>
        </p:spPr>
      </p:pic>
      <p:sp>
        <p:nvSpPr>
          <p:cNvPr id="9" name="TextBox 8"/>
          <p:cNvSpPr txBox="1"/>
          <p:nvPr userDrawn="1"/>
        </p:nvSpPr>
        <p:spPr>
          <a:xfrm>
            <a:off x="54675" y="6553200"/>
            <a:ext cx="707325" cy="253916"/>
          </a:xfrm>
          <a:prstGeom prst="rect">
            <a:avLst/>
          </a:prstGeom>
          <a:noFill/>
        </p:spPr>
        <p:txBody>
          <a:bodyPr wrap="square" rtlCol="0">
            <a:spAutoFit/>
          </a:bodyPr>
          <a:lstStyle/>
          <a:p>
            <a:pPr algn="l"/>
            <a:r>
              <a:rPr lang="en-US" sz="1000" b="1" baseline="0" dirty="0" smtClean="0">
                <a:solidFill>
                  <a:schemeClr val="tx2"/>
                </a:solidFill>
              </a:rPr>
              <a:t>PUBLIC</a:t>
            </a:r>
            <a:endParaRPr lang="en-US" sz="1000" b="1" dirty="0">
              <a:solidFill>
                <a:schemeClr val="tx2"/>
              </a:solidFill>
            </a:endParaRPr>
          </a:p>
        </p:txBody>
      </p:sp>
      <p:sp>
        <p:nvSpPr>
          <p:cNvPr id="13"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dirty="0"/>
          </a:p>
        </p:txBody>
      </p:sp>
    </p:spTree>
    <p:extLst>
      <p:ext uri="{BB962C8B-B14F-4D97-AF65-F5344CB8AC3E}">
        <p14:creationId xmlns:p14="http://schemas.microsoft.com/office/powerpoint/2010/main" val="305897586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1" r:id="rId3"/>
  </p:sldLayoutIdLst>
  <p:timing>
    <p:tnLst>
      <p:par>
        <p:cTn id="1" dur="indefinite" restart="never" nodeType="tmRoot"/>
      </p:par>
    </p:tnLst>
  </p:timing>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3810000" y="2590800"/>
            <a:ext cx="5646034" cy="1815882"/>
          </a:xfrm>
          <a:prstGeom prst="rect">
            <a:avLst/>
          </a:prstGeom>
          <a:noFill/>
        </p:spPr>
        <p:txBody>
          <a:bodyPr wrap="square" rtlCol="0">
            <a:spAutoFit/>
          </a:bodyPr>
          <a:lstStyle/>
          <a:p>
            <a:r>
              <a:rPr lang="en-US" sz="2000" b="1" dirty="0" smtClean="0"/>
              <a:t>ERCOT – Southern Cross Transmission</a:t>
            </a:r>
          </a:p>
          <a:p>
            <a:r>
              <a:rPr lang="en-US" sz="2000" b="1" dirty="0" smtClean="0"/>
              <a:t>ROS/WMS Working Group Assignments</a:t>
            </a:r>
            <a:endParaRPr lang="en-US" sz="2000" b="1" dirty="0"/>
          </a:p>
          <a:p>
            <a:endParaRPr lang="en-US" dirty="0" smtClean="0">
              <a:solidFill>
                <a:schemeClr val="tx2"/>
              </a:solidFill>
            </a:endParaRPr>
          </a:p>
          <a:p>
            <a:r>
              <a:rPr lang="en-US" dirty="0" smtClean="0"/>
              <a:t>Matt Mereness</a:t>
            </a:r>
          </a:p>
          <a:p>
            <a:r>
              <a:rPr lang="en-US" dirty="0" smtClean="0"/>
              <a:t>ERCOT</a:t>
            </a:r>
          </a:p>
          <a:p>
            <a:endParaRPr lang="en-US" dirty="0" smtClean="0">
              <a:solidFill>
                <a:schemeClr val="tx2"/>
              </a:solidFill>
            </a:endParaRPr>
          </a:p>
        </p:txBody>
      </p:sp>
    </p:spTree>
    <p:extLst>
      <p:ext uri="{BB962C8B-B14F-4D97-AF65-F5344CB8AC3E}">
        <p14:creationId xmlns:p14="http://schemas.microsoft.com/office/powerpoint/2010/main" val="73060379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ERCOT – Southern Cross Transmission Working Group Assignments</a:t>
            </a:r>
            <a:endParaRPr lang="en-US"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2</a:t>
            </a:fld>
            <a:endParaRPr lang="en-US" dirty="0"/>
          </a:p>
        </p:txBody>
      </p:sp>
      <p:sp>
        <p:nvSpPr>
          <p:cNvPr id="5" name="Content Placeholder 2"/>
          <p:cNvSpPr>
            <a:spLocks noGrp="1"/>
          </p:cNvSpPr>
          <p:nvPr>
            <p:ph idx="1"/>
          </p:nvPr>
        </p:nvSpPr>
        <p:spPr>
          <a:xfrm>
            <a:off x="266700" y="1447800"/>
            <a:ext cx="8534400" cy="1384995"/>
          </a:xfrm>
        </p:spPr>
        <p:txBody>
          <a:bodyPr>
            <a:spAutoFit/>
          </a:bodyPr>
          <a:lstStyle/>
          <a:p>
            <a:r>
              <a:rPr lang="en-US" sz="2000" dirty="0" smtClean="0">
                <a:solidFill>
                  <a:schemeClr val="tx1"/>
                </a:solidFill>
              </a:rPr>
              <a:t>ERCOT is seeking input from WMS and ROS on working group assignments for Directive #7 </a:t>
            </a:r>
          </a:p>
          <a:p>
            <a:r>
              <a:rPr lang="en-US" sz="2000" dirty="0" smtClean="0">
                <a:solidFill>
                  <a:schemeClr val="tx1"/>
                </a:solidFill>
              </a:rPr>
              <a:t>It is anticipated that work done by working groups will be brought back to WMS and ROS meetings, as appropriate.</a:t>
            </a:r>
          </a:p>
        </p:txBody>
      </p:sp>
      <p:sp>
        <p:nvSpPr>
          <p:cNvPr id="3" name="TextBox 2"/>
          <p:cNvSpPr txBox="1"/>
          <p:nvPr/>
        </p:nvSpPr>
        <p:spPr>
          <a:xfrm>
            <a:off x="4267200" y="6561138"/>
            <a:ext cx="857927" cy="276999"/>
          </a:xfrm>
          <a:prstGeom prst="rect">
            <a:avLst/>
          </a:prstGeom>
          <a:noFill/>
        </p:spPr>
        <p:txBody>
          <a:bodyPr wrap="none" rtlCol="0">
            <a:spAutoFit/>
          </a:bodyPr>
          <a:lstStyle/>
          <a:p>
            <a:r>
              <a:rPr lang="en-US" sz="1200" dirty="0" smtClean="0">
                <a:solidFill>
                  <a:schemeClr val="tx1">
                    <a:lumMod val="50000"/>
                    <a:lumOff val="50000"/>
                  </a:schemeClr>
                </a:solidFill>
              </a:rPr>
              <a:t>May 2019</a:t>
            </a:r>
            <a:endParaRPr lang="en-US" sz="1200" dirty="0">
              <a:solidFill>
                <a:schemeClr val="tx1">
                  <a:lumMod val="50000"/>
                  <a:lumOff val="50000"/>
                </a:schemeClr>
              </a:solidFill>
            </a:endParaRPr>
          </a:p>
        </p:txBody>
      </p:sp>
    </p:spTree>
    <p:extLst>
      <p:ext uri="{BB962C8B-B14F-4D97-AF65-F5344CB8AC3E}">
        <p14:creationId xmlns:p14="http://schemas.microsoft.com/office/powerpoint/2010/main" val="254138642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28088" y="838200"/>
            <a:ext cx="8450982" cy="1416756"/>
          </a:xfrm>
        </p:spPr>
        <p:txBody>
          <a:bodyPr>
            <a:noAutofit/>
          </a:bodyPr>
          <a:lstStyle/>
          <a:p>
            <a:pPr marL="0" indent="0">
              <a:buNone/>
            </a:pPr>
            <a:r>
              <a:rPr lang="en-US" sz="1600" dirty="0"/>
              <a:t>ERCOT shall (a) study and determine whether some or all DC ties should be economically dispatched or whether implementing a congestion-management plan or special protection scheme would more reliably and cost-effectively manage congestion caused by DC tie flows, (b) implement any necessary revisions to its protocols, guides, standards, and systems as appropriate, and (c) certify to the Commission when it has completed these actions.</a:t>
            </a:r>
            <a:endParaRPr lang="en-US" sz="1600" dirty="0">
              <a:solidFill>
                <a:schemeClr val="tx1"/>
              </a:solidFill>
            </a:endParaRPr>
          </a:p>
        </p:txBody>
      </p:sp>
      <p:sp>
        <p:nvSpPr>
          <p:cNvPr id="3" name="Title 2"/>
          <p:cNvSpPr>
            <a:spLocks noGrp="1"/>
          </p:cNvSpPr>
          <p:nvPr>
            <p:ph type="title"/>
          </p:nvPr>
        </p:nvSpPr>
        <p:spPr/>
        <p:txBody>
          <a:bodyPr/>
          <a:lstStyle/>
          <a:p>
            <a:r>
              <a:rPr lang="en-US" sz="2000" dirty="0" smtClean="0"/>
              <a:t>Directive #7</a:t>
            </a:r>
            <a:endParaRPr lang="en-US" sz="2000" dirty="0"/>
          </a:p>
        </p:txBody>
      </p:sp>
      <p:sp>
        <p:nvSpPr>
          <p:cNvPr id="7" name="Content Placeholder 1"/>
          <p:cNvSpPr txBox="1">
            <a:spLocks/>
          </p:cNvSpPr>
          <p:nvPr/>
        </p:nvSpPr>
        <p:spPr>
          <a:xfrm>
            <a:off x="372735" y="4194831"/>
            <a:ext cx="8450982" cy="1096985"/>
          </a:xfrm>
          <a:prstGeom prst="rect">
            <a:avLst/>
          </a:prstGeom>
        </p:spPr>
        <p:txBody>
          <a:bodyPr vert="horz"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endParaRPr lang="en-US" sz="1600"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3</a:t>
            </a:fld>
            <a:endParaRPr lang="en-US" dirty="0"/>
          </a:p>
        </p:txBody>
      </p:sp>
      <p:sp>
        <p:nvSpPr>
          <p:cNvPr id="6" name="TextBox 5"/>
          <p:cNvSpPr txBox="1"/>
          <p:nvPr/>
        </p:nvSpPr>
        <p:spPr>
          <a:xfrm>
            <a:off x="381000" y="5449669"/>
            <a:ext cx="8046719" cy="646331"/>
          </a:xfrm>
          <a:prstGeom prst="rect">
            <a:avLst/>
          </a:prstGeom>
          <a:noFill/>
        </p:spPr>
        <p:txBody>
          <a:bodyPr wrap="square" rtlCol="0">
            <a:spAutoFit/>
          </a:bodyPr>
          <a:lstStyle/>
          <a:p>
            <a:pPr algn="ctr"/>
            <a:r>
              <a:rPr lang="en-US" dirty="0"/>
              <a:t>Ready to start now</a:t>
            </a:r>
          </a:p>
          <a:p>
            <a:pPr algn="ctr"/>
            <a:r>
              <a:rPr lang="en-US" b="1" dirty="0">
                <a:solidFill>
                  <a:schemeClr val="accent1"/>
                </a:solidFill>
              </a:rPr>
              <a:t>Recommendation:</a:t>
            </a:r>
            <a:r>
              <a:rPr lang="en-US" dirty="0"/>
              <a:t> Assign to </a:t>
            </a:r>
            <a:r>
              <a:rPr lang="en-US" dirty="0" smtClean="0"/>
              <a:t>CMWG</a:t>
            </a:r>
            <a:endParaRPr lang="en-US" dirty="0"/>
          </a:p>
        </p:txBody>
      </p:sp>
      <p:sp>
        <p:nvSpPr>
          <p:cNvPr id="9" name="Content Placeholder 1"/>
          <p:cNvSpPr txBox="1">
            <a:spLocks/>
          </p:cNvSpPr>
          <p:nvPr/>
        </p:nvSpPr>
        <p:spPr>
          <a:xfrm>
            <a:off x="319638" y="2580854"/>
            <a:ext cx="8450982" cy="1859926"/>
          </a:xfrm>
          <a:prstGeom prst="rect">
            <a:avLst/>
          </a:prstGeom>
        </p:spPr>
        <p:txBody>
          <a:bodyPr>
            <a:noAutofit/>
          </a:bodyPr>
          <a:lstStyle>
            <a:lvl1pPr marL="342900" indent="-342900" algn="l" defTabSz="914400" rtl="0" eaLnBrk="1" latinLnBrk="0" hangingPunct="1">
              <a:spcBef>
                <a:spcPct val="20000"/>
              </a:spcBef>
              <a:buFont typeface="Arial" panose="020B0604020202020204" pitchFamily="34" charset="0"/>
              <a:buChar char="•"/>
              <a:defRPr sz="2600" kern="1200">
                <a:solidFill>
                  <a:schemeClr val="tx2"/>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400" kern="1200">
                <a:solidFill>
                  <a:schemeClr val="tx2"/>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200" kern="1200">
                <a:solidFill>
                  <a:schemeClr val="tx2"/>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100" kern="1200">
                <a:solidFill>
                  <a:schemeClr val="tx2"/>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2"/>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Font typeface="Arial" panose="020B0604020202020204" pitchFamily="34" charset="0"/>
              <a:buNone/>
            </a:pPr>
            <a:r>
              <a:rPr lang="en-US" sz="1600" b="1" dirty="0" smtClean="0">
                <a:solidFill>
                  <a:schemeClr val="accent1"/>
                </a:solidFill>
              </a:rPr>
              <a:t>Issues:</a:t>
            </a:r>
          </a:p>
          <a:p>
            <a:r>
              <a:rPr lang="en-US" sz="1600" dirty="0"/>
              <a:t>There is currently transmission congestion in which DC ties flows play a role.  Increasing the number of ties and overall export and import capability will tend to increase the likelihood of such occurrences.</a:t>
            </a:r>
          </a:p>
          <a:p>
            <a:r>
              <a:rPr lang="en-US" sz="1600" dirty="0"/>
              <a:t>There appear to be technical challenges to economically dispatching DC ties and these challenges will be discussed.</a:t>
            </a:r>
          </a:p>
          <a:p>
            <a:r>
              <a:rPr lang="en-US" sz="1600" dirty="0"/>
              <a:t>Study the impact and feasibility of utilizing other congestion management tools for transmission congestion in which DC tie flows play a role. </a:t>
            </a:r>
          </a:p>
          <a:p>
            <a:r>
              <a:rPr lang="en-US" sz="1600" dirty="0"/>
              <a:t>If other congestion management tools are determined to be </a:t>
            </a:r>
            <a:r>
              <a:rPr lang="en-US" sz="1600" dirty="0" smtClean="0"/>
              <a:t>practical, </a:t>
            </a:r>
            <a:r>
              <a:rPr lang="en-US" sz="1600" dirty="0"/>
              <a:t>will need to be specific as to which conditions the development and utilization of those tools apply. </a:t>
            </a:r>
            <a:endParaRPr lang="en-US" sz="1600" dirty="0" smtClean="0">
              <a:solidFill>
                <a:schemeClr val="tx1"/>
              </a:solidFill>
            </a:endParaRPr>
          </a:p>
        </p:txBody>
      </p:sp>
      <p:sp>
        <p:nvSpPr>
          <p:cNvPr id="8" name="TextBox 7"/>
          <p:cNvSpPr txBox="1"/>
          <p:nvPr/>
        </p:nvSpPr>
        <p:spPr>
          <a:xfrm>
            <a:off x="4267200" y="6561138"/>
            <a:ext cx="857927" cy="276999"/>
          </a:xfrm>
          <a:prstGeom prst="rect">
            <a:avLst/>
          </a:prstGeom>
          <a:noFill/>
        </p:spPr>
        <p:txBody>
          <a:bodyPr wrap="none" rtlCol="0">
            <a:spAutoFit/>
          </a:bodyPr>
          <a:lstStyle/>
          <a:p>
            <a:r>
              <a:rPr lang="en-US" sz="1200" dirty="0" smtClean="0">
                <a:solidFill>
                  <a:schemeClr val="tx1">
                    <a:lumMod val="50000"/>
                    <a:lumOff val="50000"/>
                  </a:schemeClr>
                </a:solidFill>
              </a:rPr>
              <a:t>May 2019</a:t>
            </a:r>
            <a:endParaRPr lang="en-US" sz="1200" dirty="0">
              <a:solidFill>
                <a:schemeClr val="tx1">
                  <a:lumMod val="50000"/>
                  <a:lumOff val="50000"/>
                </a:schemeClr>
              </a:solidFill>
            </a:endParaRPr>
          </a:p>
        </p:txBody>
      </p:sp>
    </p:spTree>
    <p:extLst>
      <p:ext uri="{BB962C8B-B14F-4D97-AF65-F5344CB8AC3E}">
        <p14:creationId xmlns:p14="http://schemas.microsoft.com/office/powerpoint/2010/main" val="74867604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000" dirty="0"/>
              <a:t>ERCOT – Southern Cross Transmission Working Group Assignments </a:t>
            </a:r>
            <a:r>
              <a:rPr lang="en-US" sz="2000" dirty="0" smtClean="0"/>
              <a:t>Status Dashboard</a:t>
            </a:r>
            <a:endParaRPr lang="en-US" sz="2000"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4</a:t>
            </a:fld>
            <a:endParaRPr lang="en-US" dirty="0"/>
          </a:p>
        </p:txBody>
      </p:sp>
      <p:graphicFrame>
        <p:nvGraphicFramePr>
          <p:cNvPr id="3" name="Content Placeholder 2"/>
          <p:cNvGraphicFramePr>
            <a:graphicFrameLocks noGrp="1"/>
          </p:cNvGraphicFramePr>
          <p:nvPr>
            <p:ph idx="1"/>
            <p:extLst>
              <p:ext uri="{D42A27DB-BD31-4B8C-83A1-F6EECF244321}">
                <p14:modId xmlns:p14="http://schemas.microsoft.com/office/powerpoint/2010/main" val="119864635"/>
              </p:ext>
            </p:extLst>
          </p:nvPr>
        </p:nvGraphicFramePr>
        <p:xfrm>
          <a:off x="271346" y="990601"/>
          <a:ext cx="8534400" cy="5251199"/>
        </p:xfrm>
        <a:graphic>
          <a:graphicData uri="http://schemas.openxmlformats.org/drawingml/2006/table">
            <a:tbl>
              <a:tblPr firstRow="1" bandRow="1">
                <a:tableStyleId>{5C22544A-7EE6-4342-B048-85BDC9FD1C3A}</a:tableStyleId>
              </a:tblPr>
              <a:tblGrid>
                <a:gridCol w="2395654">
                  <a:extLst>
                    <a:ext uri="{9D8B030D-6E8A-4147-A177-3AD203B41FA5}">
                      <a16:colId xmlns="" xmlns:a16="http://schemas.microsoft.com/office/drawing/2014/main" val="20000"/>
                    </a:ext>
                  </a:extLst>
                </a:gridCol>
                <a:gridCol w="4495800">
                  <a:extLst>
                    <a:ext uri="{9D8B030D-6E8A-4147-A177-3AD203B41FA5}">
                      <a16:colId xmlns="" xmlns:a16="http://schemas.microsoft.com/office/drawing/2014/main" val="20001"/>
                    </a:ext>
                  </a:extLst>
                </a:gridCol>
                <a:gridCol w="1642946">
                  <a:extLst>
                    <a:ext uri="{9D8B030D-6E8A-4147-A177-3AD203B41FA5}">
                      <a16:colId xmlns="" xmlns:a16="http://schemas.microsoft.com/office/drawing/2014/main" val="20002"/>
                    </a:ext>
                  </a:extLst>
                </a:gridCol>
              </a:tblGrid>
              <a:tr h="299723">
                <a:tc>
                  <a:txBody>
                    <a:bodyPr/>
                    <a:lstStyle/>
                    <a:p>
                      <a:pPr algn="ctr"/>
                      <a:r>
                        <a:rPr lang="en-US" sz="1300" dirty="0" smtClean="0"/>
                        <a:t>Directive</a:t>
                      </a:r>
                      <a:endParaRPr lang="en-US" sz="1300" dirty="0"/>
                    </a:p>
                  </a:txBody>
                  <a:tcPr/>
                </a:tc>
                <a:tc>
                  <a:txBody>
                    <a:bodyPr/>
                    <a:lstStyle/>
                    <a:p>
                      <a:pPr algn="ctr"/>
                      <a:r>
                        <a:rPr lang="en-US" sz="1300" dirty="0" smtClean="0"/>
                        <a:t>Status</a:t>
                      </a:r>
                      <a:endParaRPr lang="en-US" sz="1300" dirty="0"/>
                    </a:p>
                  </a:txBody>
                  <a:tcPr/>
                </a:tc>
                <a:tc>
                  <a:txBody>
                    <a:bodyPr/>
                    <a:lstStyle/>
                    <a:p>
                      <a:pPr algn="ctr"/>
                      <a:r>
                        <a:rPr lang="en-US" sz="1300" dirty="0" smtClean="0"/>
                        <a:t>Target Dates </a:t>
                      </a:r>
                      <a:endParaRPr lang="en-US" sz="1300" dirty="0"/>
                    </a:p>
                  </a:txBody>
                  <a:tcPr/>
                </a:tc>
                <a:extLst>
                  <a:ext uri="{0D108BD9-81ED-4DB2-BD59-A6C34878D82A}">
                    <a16:rowId xmlns="" xmlns:a16="http://schemas.microsoft.com/office/drawing/2014/main" val="10000"/>
                  </a:ext>
                </a:extLst>
              </a:tr>
              <a:tr h="1088467">
                <a:tc>
                  <a:txBody>
                    <a:bodyPr/>
                    <a:lstStyle/>
                    <a:p>
                      <a:r>
                        <a:rPr lang="en-US" sz="1050" b="0" dirty="0">
                          <a:solidFill>
                            <a:schemeClr val="tx1"/>
                          </a:solidFill>
                        </a:rPr>
                        <a:t>Directive #</a:t>
                      </a:r>
                      <a:r>
                        <a:rPr lang="en-US" sz="1050" b="0" dirty="0" smtClean="0">
                          <a:solidFill>
                            <a:schemeClr val="tx1"/>
                          </a:solidFill>
                        </a:rPr>
                        <a:t>1 – Registration and market segment</a:t>
                      </a:r>
                      <a:endParaRPr lang="en-US" sz="1050" b="0" dirty="0">
                        <a:solidFill>
                          <a:schemeClr val="tx1"/>
                        </a:solidFill>
                      </a:endParaRPr>
                    </a:p>
                  </a:txBody>
                  <a:tcPr>
                    <a:solidFill>
                      <a:srgbClr val="CBE3EB"/>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50" dirty="0" smtClean="0">
                          <a:solidFill>
                            <a:schemeClr val="tx1"/>
                          </a:solidFill>
                        </a:rPr>
                        <a:t>NPRR857 and NOGRR177</a:t>
                      </a:r>
                      <a:r>
                        <a:rPr lang="en-US" sz="1050" baseline="0" dirty="0" smtClean="0">
                          <a:solidFill>
                            <a:schemeClr val="tx1"/>
                          </a:solidFill>
                        </a:rPr>
                        <a:t> approved.  Language grey-boxed until implementation is complete. </a:t>
                      </a:r>
                      <a:r>
                        <a:rPr lang="en-US" sz="1050" dirty="0" smtClean="0">
                          <a:solidFill>
                            <a:schemeClr val="tx1"/>
                          </a:solidFill>
                        </a:rPr>
                        <a:t>Target</a:t>
                      </a:r>
                      <a:r>
                        <a:rPr lang="en-US" sz="1050" baseline="0" dirty="0" smtClean="0">
                          <a:solidFill>
                            <a:schemeClr val="tx1"/>
                          </a:solidFill>
                        </a:rPr>
                        <a:t>  implementation start and go-live dates are not yet determined.</a:t>
                      </a:r>
                      <a:endParaRPr lang="en-US" sz="1050" dirty="0" smtClean="0">
                        <a:solidFill>
                          <a:schemeClr val="tx1"/>
                        </a:solidFill>
                      </a:endParaRPr>
                    </a:p>
                    <a:p>
                      <a:endParaRPr lang="en-US" sz="1050" b="0" baseline="0" dirty="0" smtClean="0">
                        <a:solidFill>
                          <a:schemeClr val="tx1"/>
                        </a:solidFill>
                      </a:endParaRPr>
                    </a:p>
                    <a:p>
                      <a:r>
                        <a:rPr lang="en-US" sz="1050" b="0" baseline="0" dirty="0" smtClean="0">
                          <a:solidFill>
                            <a:schemeClr val="tx1"/>
                          </a:solidFill>
                        </a:rPr>
                        <a:t>Proposed bylaw segment definition amendment withdrawn at this time.  Expected to reinitiate at a later date.</a:t>
                      </a:r>
                    </a:p>
                  </a:txBody>
                  <a:tcPr>
                    <a:solidFill>
                      <a:srgbClr val="CBE3EB"/>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050" b="0" baseline="0" dirty="0" smtClean="0">
                        <a:solidFill>
                          <a:schemeClr val="tx1"/>
                        </a:solidFill>
                      </a:endParaRPr>
                    </a:p>
                    <a:p>
                      <a:endParaRPr lang="en-US" sz="1050" b="0" baseline="0" dirty="0" smtClean="0">
                        <a:solidFill>
                          <a:schemeClr val="tx1"/>
                        </a:solidFill>
                      </a:endParaRPr>
                    </a:p>
                    <a:p>
                      <a:r>
                        <a:rPr lang="en-US" sz="1050" b="0" baseline="0" dirty="0" smtClean="0">
                          <a:solidFill>
                            <a:schemeClr val="tx1"/>
                          </a:solidFill>
                        </a:rPr>
                        <a:t>No scheduled activity</a:t>
                      </a:r>
                    </a:p>
                  </a:txBody>
                  <a:tcPr>
                    <a:solidFill>
                      <a:srgbClr val="CBE3EB"/>
                    </a:solidFill>
                  </a:tcPr>
                </a:tc>
                <a:extLst>
                  <a:ext uri="{0D108BD9-81ED-4DB2-BD59-A6C34878D82A}">
                    <a16:rowId xmlns="" xmlns:a16="http://schemas.microsoft.com/office/drawing/2014/main" val="4164978374"/>
                  </a:ext>
                </a:extLst>
              </a:tr>
              <a:tr h="421459">
                <a:tc>
                  <a:txBody>
                    <a:bodyPr/>
                    <a:lstStyle/>
                    <a:p>
                      <a:r>
                        <a:rPr lang="en-US" sz="1050" dirty="0" smtClean="0">
                          <a:solidFill>
                            <a:schemeClr val="tx1"/>
                          </a:solidFill>
                        </a:rPr>
                        <a:t>Directive #3 – Ramp</a:t>
                      </a:r>
                      <a:r>
                        <a:rPr lang="en-US" sz="1050" baseline="0" dirty="0" smtClean="0">
                          <a:solidFill>
                            <a:schemeClr val="tx1"/>
                          </a:solidFill>
                        </a:rPr>
                        <a:t> rate restrictions</a:t>
                      </a:r>
                      <a:endParaRPr lang="en-US" sz="1050" dirty="0">
                        <a:solidFill>
                          <a:schemeClr val="tx1"/>
                        </a:solidFill>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50" b="0" u="none" dirty="0" smtClean="0">
                          <a:solidFill>
                            <a:schemeClr val="tx1"/>
                          </a:solidFill>
                        </a:rPr>
                        <a:t>Continue </a:t>
                      </a:r>
                      <a:r>
                        <a:rPr lang="en-US" sz="1050" b="0" u="none" baseline="0" dirty="0" smtClean="0">
                          <a:solidFill>
                            <a:schemeClr val="tx1"/>
                          </a:solidFill>
                        </a:rPr>
                        <a:t>discussion on this topic.</a:t>
                      </a:r>
                      <a:endParaRPr lang="en-US" sz="1050" b="0" u="none" dirty="0" smtClean="0">
                        <a:solidFill>
                          <a:schemeClr val="tx1"/>
                        </a:solidFill>
                      </a:endParaRPr>
                    </a:p>
                  </a:txBody>
                  <a:tcPr/>
                </a:tc>
                <a:tc>
                  <a:txBody>
                    <a:bodyPr/>
                    <a:lstStyle/>
                    <a:p>
                      <a:r>
                        <a:rPr lang="en-US" sz="1050" baseline="0" dirty="0" smtClean="0">
                          <a:solidFill>
                            <a:schemeClr val="tx1"/>
                          </a:solidFill>
                        </a:rPr>
                        <a:t>PDCWG 5/8/2019</a:t>
                      </a:r>
                    </a:p>
                  </a:txBody>
                  <a:tcPr/>
                </a:tc>
              </a:tr>
              <a:tr h="377010">
                <a:tc>
                  <a:txBody>
                    <a:bodyPr/>
                    <a:lstStyle/>
                    <a:p>
                      <a:r>
                        <a:rPr lang="en-US" sz="1050" dirty="0" smtClean="0">
                          <a:solidFill>
                            <a:schemeClr val="tx1"/>
                          </a:solidFill>
                        </a:rPr>
                        <a:t>Directive #4 – Outage coordination</a:t>
                      </a:r>
                      <a:endParaRPr lang="en-US" sz="1050" dirty="0">
                        <a:solidFill>
                          <a:schemeClr val="tx1"/>
                        </a:solidFill>
                      </a:endParaRPr>
                    </a:p>
                  </a:txBody>
                  <a:tcPr/>
                </a:tc>
                <a:tc>
                  <a:txBody>
                    <a:bodyPr/>
                    <a:lstStyle/>
                    <a:p>
                      <a:r>
                        <a:rPr lang="en-US" sz="1050" b="0" u="none" dirty="0" smtClean="0">
                          <a:solidFill>
                            <a:schemeClr val="tx1"/>
                          </a:solidFill>
                        </a:rPr>
                        <a:t>Continue </a:t>
                      </a:r>
                      <a:r>
                        <a:rPr lang="en-US" sz="1050" b="0" u="none" baseline="0" dirty="0" smtClean="0">
                          <a:solidFill>
                            <a:schemeClr val="tx1"/>
                          </a:solidFill>
                        </a:rPr>
                        <a:t>discussion on this topic.</a:t>
                      </a:r>
                      <a:endParaRPr lang="en-US" sz="1050" b="0" u="none" dirty="0" smtClean="0">
                        <a:solidFill>
                          <a:schemeClr val="tx1"/>
                        </a:solidFill>
                      </a:endParaRPr>
                    </a:p>
                  </a:txBody>
                  <a:tcPr/>
                </a:tc>
                <a:tc>
                  <a:txBody>
                    <a:bodyPr/>
                    <a:lstStyle/>
                    <a:p>
                      <a:r>
                        <a:rPr lang="en-US" sz="1050" baseline="0" dirty="0" smtClean="0">
                          <a:solidFill>
                            <a:schemeClr val="tx1"/>
                          </a:solidFill>
                        </a:rPr>
                        <a:t>OWG 5/23/2019</a:t>
                      </a:r>
                    </a:p>
                  </a:txBody>
                  <a:tcPr/>
                </a:tc>
              </a:tr>
              <a:tr h="884394">
                <a:tc>
                  <a:txBody>
                    <a:bodyPr/>
                    <a:lstStyle/>
                    <a:p>
                      <a:r>
                        <a:rPr lang="en-US" sz="1050" dirty="0">
                          <a:solidFill>
                            <a:schemeClr val="tx1"/>
                          </a:solidFill>
                        </a:rPr>
                        <a:t>Directive #</a:t>
                      </a:r>
                      <a:r>
                        <a:rPr lang="en-US" sz="1050" dirty="0" smtClean="0">
                          <a:solidFill>
                            <a:schemeClr val="tx1"/>
                          </a:solidFill>
                        </a:rPr>
                        <a:t>5 - </a:t>
                      </a:r>
                      <a:r>
                        <a:rPr lang="en-US" sz="1050" dirty="0">
                          <a:solidFill>
                            <a:schemeClr val="tx1"/>
                          </a:solidFill>
                        </a:rPr>
                        <a:t>Planning model considerations</a:t>
                      </a:r>
                    </a:p>
                  </a:txBody>
                  <a:tcPr/>
                </a:tc>
                <a:tc>
                  <a:txBody>
                    <a:bodyPr/>
                    <a:lstStyle/>
                    <a:p>
                      <a:r>
                        <a:rPr lang="en-US" sz="1050" kern="1200" dirty="0" smtClean="0">
                          <a:solidFill>
                            <a:schemeClr val="tx1"/>
                          </a:solidFill>
                          <a:effectLst/>
                          <a:latin typeface="+mn-lt"/>
                          <a:ea typeface="+mn-ea"/>
                          <a:cs typeface="+mn-cs"/>
                        </a:rPr>
                        <a:t>PGRR068, Addition of a Proposed DC Tie to the Planning Models, approved at Board 12/11/2018.</a:t>
                      </a:r>
                    </a:p>
                    <a:p>
                      <a:endParaRPr lang="en-US" sz="1050" kern="1200" baseline="0" dirty="0" smtClean="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050" kern="1200" baseline="0" dirty="0" smtClean="0">
                          <a:solidFill>
                            <a:schemeClr val="tx1"/>
                          </a:solidFill>
                          <a:effectLst/>
                          <a:latin typeface="+mn-lt"/>
                          <a:ea typeface="+mn-ea"/>
                          <a:cs typeface="+mn-cs"/>
                        </a:rPr>
                        <a:t>Whitepaper approved at Board 4/9/2019. </a:t>
                      </a:r>
                      <a:r>
                        <a:rPr lang="en-US" sz="1050" dirty="0" smtClean="0">
                          <a:solidFill>
                            <a:schemeClr val="tx1"/>
                          </a:solidFill>
                        </a:rPr>
                        <a:t>ERCOT will update PUCT at next periodic update.</a:t>
                      </a:r>
                      <a:endParaRPr lang="en-US" sz="1050" kern="1200" baseline="0" dirty="0" smtClean="0">
                        <a:solidFill>
                          <a:schemeClr val="tx1"/>
                        </a:solidFill>
                        <a:effectLst/>
                        <a:latin typeface="+mn-lt"/>
                        <a:ea typeface="+mn-ea"/>
                        <a:cs typeface="+mn-cs"/>
                      </a:endParaRPr>
                    </a:p>
                  </a:txBody>
                  <a:tcPr/>
                </a:tc>
                <a:tc>
                  <a:txBody>
                    <a:bodyPr/>
                    <a:lstStyle/>
                    <a:p>
                      <a:endParaRPr lang="en-US" sz="1050" baseline="0" dirty="0" smtClean="0">
                        <a:solidFill>
                          <a:schemeClr val="tx1"/>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050" b="0" baseline="0" dirty="0" smtClean="0">
                        <a:solidFill>
                          <a:schemeClr val="tx1"/>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050" b="0" baseline="0" dirty="0" smtClean="0">
                          <a:solidFill>
                            <a:schemeClr val="tx1"/>
                          </a:solidFill>
                        </a:rPr>
                        <a:t>PUCT update following April Board</a:t>
                      </a:r>
                      <a:endParaRPr lang="en-US" sz="1050" baseline="0" dirty="0" smtClean="0">
                        <a:solidFill>
                          <a:schemeClr val="tx1"/>
                        </a:solidFill>
                      </a:endParaRPr>
                    </a:p>
                  </a:txBody>
                  <a:tcPr/>
                </a:tc>
                <a:extLst>
                  <a:ext uri="{0D108BD9-81ED-4DB2-BD59-A6C34878D82A}">
                    <a16:rowId xmlns="" xmlns:a16="http://schemas.microsoft.com/office/drawing/2014/main" val="10001"/>
                  </a:ext>
                </a:extLst>
              </a:tr>
              <a:tr h="407171">
                <a:tc>
                  <a:txBody>
                    <a:bodyPr/>
                    <a:lstStyle/>
                    <a:p>
                      <a:r>
                        <a:rPr lang="en-US" sz="1050" dirty="0">
                          <a:solidFill>
                            <a:schemeClr val="tx1"/>
                          </a:solidFill>
                        </a:rPr>
                        <a:t>Directive #</a:t>
                      </a:r>
                      <a:r>
                        <a:rPr lang="en-US" sz="1050" dirty="0" smtClean="0">
                          <a:solidFill>
                            <a:schemeClr val="tx1"/>
                          </a:solidFill>
                        </a:rPr>
                        <a:t>6 - </a:t>
                      </a:r>
                      <a:r>
                        <a:rPr lang="en-US" sz="1050" dirty="0">
                          <a:solidFill>
                            <a:schemeClr val="tx1"/>
                          </a:solidFill>
                        </a:rPr>
                        <a:t>Planning studies</a:t>
                      </a:r>
                      <a:r>
                        <a:rPr lang="en-US" sz="1050" baseline="0" dirty="0">
                          <a:solidFill>
                            <a:schemeClr val="tx1"/>
                          </a:solidFill>
                        </a:rPr>
                        <a:t> for transmission upgrades</a:t>
                      </a:r>
                      <a:endParaRPr lang="en-US" sz="1050" dirty="0">
                        <a:solidFill>
                          <a:schemeClr val="tx1"/>
                        </a:solidFill>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50" kern="1200" dirty="0" smtClean="0">
                          <a:solidFill>
                            <a:schemeClr val="dk1"/>
                          </a:solidFill>
                          <a:effectLst/>
                          <a:latin typeface="+mn-lt"/>
                          <a:ea typeface="+mn-ea"/>
                          <a:cs typeface="+mn-cs"/>
                        </a:rPr>
                        <a:t>Finalize</a:t>
                      </a:r>
                      <a:r>
                        <a:rPr lang="en-US" sz="1050" kern="1200" baseline="0" dirty="0" smtClean="0">
                          <a:solidFill>
                            <a:schemeClr val="dk1"/>
                          </a:solidFill>
                          <a:effectLst/>
                          <a:latin typeface="+mn-lt"/>
                          <a:ea typeface="+mn-ea"/>
                          <a:cs typeface="+mn-cs"/>
                        </a:rPr>
                        <a:t> and p</a:t>
                      </a:r>
                      <a:r>
                        <a:rPr lang="en-US" sz="1050" kern="1200" dirty="0" smtClean="0">
                          <a:solidFill>
                            <a:schemeClr val="dk1"/>
                          </a:solidFill>
                          <a:effectLst/>
                          <a:latin typeface="+mn-lt"/>
                          <a:ea typeface="+mn-ea"/>
                          <a:cs typeface="+mn-cs"/>
                        </a:rPr>
                        <a:t>ublish </a:t>
                      </a:r>
                      <a:r>
                        <a:rPr lang="en-US" sz="1050" kern="1200" dirty="0" smtClean="0">
                          <a:solidFill>
                            <a:schemeClr val="dk1"/>
                          </a:solidFill>
                          <a:effectLst/>
                          <a:latin typeface="+mn-lt"/>
                          <a:ea typeface="+mn-ea"/>
                          <a:cs typeface="+mn-cs"/>
                        </a:rPr>
                        <a:t>study report</a:t>
                      </a:r>
                      <a:endParaRPr lang="en-US" sz="1050" dirty="0">
                        <a:solidFill>
                          <a:srgbClr val="FF0000"/>
                        </a:solidFill>
                      </a:endParaRPr>
                    </a:p>
                  </a:txBody>
                  <a:tcPr anchor="ctr"/>
                </a:tc>
                <a:tc>
                  <a:txBody>
                    <a:bodyPr/>
                    <a:lstStyle/>
                    <a:p>
                      <a:pPr marL="0" marR="0" lvl="0" indent="0" algn="l" defTabSz="914400" rtl="0" eaLnBrk="1" fontAlgn="auto" latinLnBrk="0" hangingPunct="1">
                        <a:lnSpc>
                          <a:spcPct val="100000"/>
                        </a:lnSpc>
                        <a:spcBef>
                          <a:spcPts val="1200"/>
                        </a:spcBef>
                        <a:spcAft>
                          <a:spcPts val="0"/>
                        </a:spcAft>
                        <a:buClrTx/>
                        <a:buSzTx/>
                        <a:buFontTx/>
                        <a:buNone/>
                        <a:tabLst/>
                        <a:defRPr/>
                      </a:pPr>
                      <a:endParaRPr lang="en-US" sz="1050" dirty="0">
                        <a:solidFill>
                          <a:schemeClr val="tx1"/>
                        </a:solidFill>
                      </a:endParaRPr>
                    </a:p>
                  </a:txBody>
                  <a:tcPr anchor="ctr"/>
                </a:tc>
                <a:extLst>
                  <a:ext uri="{0D108BD9-81ED-4DB2-BD59-A6C34878D82A}">
                    <a16:rowId xmlns="" xmlns:a16="http://schemas.microsoft.com/office/drawing/2014/main" val="10002"/>
                  </a:ext>
                </a:extLst>
              </a:tr>
              <a:tr h="412718">
                <a:tc>
                  <a:txBody>
                    <a:bodyPr/>
                    <a:lstStyle/>
                    <a:p>
                      <a:r>
                        <a:rPr lang="en-US" sz="1050" dirty="0" smtClean="0">
                          <a:solidFill>
                            <a:schemeClr val="tx1"/>
                          </a:solidFill>
                        </a:rPr>
                        <a:t>Directive #7 – Congestion management</a:t>
                      </a:r>
                      <a:endParaRPr lang="en-US" sz="1050" dirty="0">
                        <a:solidFill>
                          <a:schemeClr val="tx1"/>
                        </a:solidFill>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50" dirty="0" smtClean="0">
                          <a:solidFill>
                            <a:schemeClr val="tx1"/>
                          </a:solidFill>
                        </a:rPr>
                        <a:t>Request assignment of Directive #7 to CMWG</a:t>
                      </a:r>
                      <a:r>
                        <a:rPr lang="en-US" sz="1050" baseline="0" dirty="0" smtClean="0">
                          <a:solidFill>
                            <a:schemeClr val="tx1"/>
                          </a:solidFill>
                        </a:rPr>
                        <a:t> at WMS 5/1/2019.  If granted, begin discussions on issues at CMWG 5/6/2019.</a:t>
                      </a:r>
                      <a:endParaRPr lang="en-US" sz="1050" dirty="0">
                        <a:solidFill>
                          <a:schemeClr val="tx1"/>
                        </a:solidFill>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50" dirty="0" smtClean="0">
                          <a:solidFill>
                            <a:schemeClr val="tx1"/>
                          </a:solidFill>
                        </a:rPr>
                        <a:t>WMS 5/1/2019</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050" dirty="0" smtClean="0">
                          <a:solidFill>
                            <a:schemeClr val="tx1"/>
                          </a:solidFill>
                        </a:rPr>
                        <a:t>CMWG 5/6/2019</a:t>
                      </a:r>
                    </a:p>
                  </a:txBody>
                  <a:tcPr/>
                </a:tc>
              </a:tr>
              <a:tr h="757194">
                <a:tc>
                  <a:txBody>
                    <a:bodyPr/>
                    <a:lstStyle/>
                    <a:p>
                      <a:r>
                        <a:rPr lang="en-US" sz="1050" dirty="0">
                          <a:solidFill>
                            <a:schemeClr val="tx1"/>
                          </a:solidFill>
                        </a:rPr>
                        <a:t>Directive #</a:t>
                      </a:r>
                      <a:r>
                        <a:rPr lang="en-US" sz="1050" dirty="0" smtClean="0">
                          <a:solidFill>
                            <a:schemeClr val="tx1"/>
                          </a:solidFill>
                        </a:rPr>
                        <a:t>8 -</a:t>
                      </a:r>
                      <a:r>
                        <a:rPr lang="en-US" sz="1050" baseline="0" dirty="0" smtClean="0">
                          <a:solidFill>
                            <a:schemeClr val="tx1"/>
                          </a:solidFill>
                        </a:rPr>
                        <a:t> </a:t>
                      </a:r>
                      <a:r>
                        <a:rPr lang="en-US" sz="1050" baseline="0" dirty="0">
                          <a:solidFill>
                            <a:schemeClr val="tx1"/>
                          </a:solidFill>
                        </a:rPr>
                        <a:t>Frequency </a:t>
                      </a:r>
                      <a:r>
                        <a:rPr lang="en-US" sz="1050" baseline="0" dirty="0" smtClean="0">
                          <a:solidFill>
                            <a:schemeClr val="tx1"/>
                          </a:solidFill>
                        </a:rPr>
                        <a:t>response and </a:t>
                      </a:r>
                      <a:r>
                        <a:rPr lang="en-US" sz="1050" baseline="0" dirty="0">
                          <a:solidFill>
                            <a:schemeClr val="tx1"/>
                          </a:solidFill>
                        </a:rPr>
                        <a:t>v</a:t>
                      </a:r>
                      <a:r>
                        <a:rPr lang="en-US" sz="1050" baseline="0" dirty="0" smtClean="0">
                          <a:solidFill>
                            <a:schemeClr val="tx1"/>
                          </a:solidFill>
                        </a:rPr>
                        <a:t>oltage </a:t>
                      </a:r>
                      <a:r>
                        <a:rPr lang="en-US" sz="1050" baseline="0" dirty="0">
                          <a:solidFill>
                            <a:schemeClr val="tx1"/>
                          </a:solidFill>
                        </a:rPr>
                        <a:t>support</a:t>
                      </a:r>
                      <a:endParaRPr lang="en-US" sz="1050" dirty="0">
                        <a:solidFill>
                          <a:schemeClr val="tx1"/>
                        </a:solidFill>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50" dirty="0" smtClean="0">
                          <a:solidFill>
                            <a:schemeClr val="tx1"/>
                          </a:solidFill>
                        </a:rPr>
                        <a:t>Primary Frequency</a:t>
                      </a:r>
                      <a:r>
                        <a:rPr lang="en-US" sz="1050" baseline="0" dirty="0" smtClean="0">
                          <a:solidFill>
                            <a:schemeClr val="tx1"/>
                          </a:solidFill>
                        </a:rPr>
                        <a:t> Response determination complete</a:t>
                      </a:r>
                      <a:r>
                        <a:rPr lang="en-US" sz="1050" dirty="0" smtClean="0">
                          <a:solidFill>
                            <a:schemeClr val="tx1"/>
                          </a:solidFill>
                        </a:rPr>
                        <a:t>.</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050" dirty="0" smtClean="0">
                        <a:solidFill>
                          <a:schemeClr val="tx1"/>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050" u="sng" dirty="0" smtClean="0">
                          <a:solidFill>
                            <a:schemeClr val="tx1"/>
                          </a:solidFill>
                        </a:rPr>
                        <a:t>Voltage</a:t>
                      </a:r>
                      <a:r>
                        <a:rPr lang="en-US" sz="1050" u="sng" baseline="0" dirty="0" smtClean="0">
                          <a:solidFill>
                            <a:schemeClr val="tx1"/>
                          </a:solidFill>
                        </a:rPr>
                        <a:t> Support</a:t>
                      </a:r>
                      <a:r>
                        <a:rPr lang="en-US" sz="1050" u="sng" dirty="0" smtClean="0">
                          <a:solidFill>
                            <a:schemeClr val="tx1"/>
                          </a:solidFill>
                        </a:rPr>
                        <a: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050" kern="1200" dirty="0" smtClean="0">
                          <a:solidFill>
                            <a:schemeClr val="dk1"/>
                          </a:solidFill>
                          <a:effectLst/>
                          <a:latin typeface="+mn-lt"/>
                          <a:ea typeface="+mn-ea"/>
                          <a:cs typeface="+mn-cs"/>
                        </a:rPr>
                        <a:t>Finalize</a:t>
                      </a:r>
                      <a:r>
                        <a:rPr lang="en-US" sz="1050" kern="1200" baseline="0" dirty="0" smtClean="0">
                          <a:solidFill>
                            <a:schemeClr val="dk1"/>
                          </a:solidFill>
                          <a:effectLst/>
                          <a:latin typeface="+mn-lt"/>
                          <a:ea typeface="+mn-ea"/>
                          <a:cs typeface="+mn-cs"/>
                        </a:rPr>
                        <a:t> and p</a:t>
                      </a:r>
                      <a:r>
                        <a:rPr lang="en-US" sz="1050" kern="1200" dirty="0" smtClean="0">
                          <a:solidFill>
                            <a:schemeClr val="dk1"/>
                          </a:solidFill>
                          <a:effectLst/>
                          <a:latin typeface="+mn-lt"/>
                          <a:ea typeface="+mn-ea"/>
                          <a:cs typeface="+mn-cs"/>
                        </a:rPr>
                        <a:t>ublish </a:t>
                      </a:r>
                      <a:r>
                        <a:rPr lang="en-US" sz="1050" kern="1200" dirty="0" smtClean="0">
                          <a:solidFill>
                            <a:schemeClr val="dk1"/>
                          </a:solidFill>
                          <a:effectLst/>
                          <a:latin typeface="+mn-lt"/>
                          <a:ea typeface="+mn-ea"/>
                          <a:cs typeface="+mn-cs"/>
                        </a:rPr>
                        <a:t>study report.  Introduce </a:t>
                      </a:r>
                      <a:r>
                        <a:rPr lang="en-US" sz="1050" kern="1200" dirty="0" smtClean="0">
                          <a:solidFill>
                            <a:schemeClr val="dk1"/>
                          </a:solidFill>
                          <a:effectLst/>
                          <a:latin typeface="+mn-lt"/>
                          <a:ea typeface="+mn-ea"/>
                          <a:cs typeface="+mn-cs"/>
                        </a:rPr>
                        <a:t>study</a:t>
                      </a:r>
                      <a:r>
                        <a:rPr lang="en-US" sz="1050" kern="1200" baseline="0" dirty="0" smtClean="0">
                          <a:solidFill>
                            <a:schemeClr val="dk1"/>
                          </a:solidFill>
                          <a:effectLst/>
                          <a:latin typeface="+mn-lt"/>
                          <a:ea typeface="+mn-ea"/>
                          <a:cs typeface="+mn-cs"/>
                        </a:rPr>
                        <a:t> findings </a:t>
                      </a:r>
                      <a:r>
                        <a:rPr lang="en-US" sz="1050" kern="1200" dirty="0" smtClean="0">
                          <a:solidFill>
                            <a:schemeClr val="dk1"/>
                          </a:solidFill>
                          <a:effectLst/>
                          <a:latin typeface="+mn-lt"/>
                          <a:ea typeface="+mn-ea"/>
                          <a:cs typeface="+mn-cs"/>
                        </a:rPr>
                        <a:t>and </a:t>
                      </a:r>
                      <a:r>
                        <a:rPr lang="en-US" sz="1050" kern="1200" dirty="0" smtClean="0">
                          <a:solidFill>
                            <a:schemeClr val="dk1"/>
                          </a:solidFill>
                          <a:effectLst/>
                          <a:latin typeface="+mn-lt"/>
                          <a:ea typeface="+mn-ea"/>
                          <a:cs typeface="+mn-cs"/>
                        </a:rPr>
                        <a:t>begin discussions a</a:t>
                      </a:r>
                      <a:r>
                        <a:rPr lang="en-US" sz="1050" kern="1200" baseline="0" dirty="0" smtClean="0">
                          <a:solidFill>
                            <a:schemeClr val="dk1"/>
                          </a:solidFill>
                          <a:effectLst/>
                          <a:latin typeface="+mn-lt"/>
                          <a:ea typeface="+mn-ea"/>
                          <a:cs typeface="+mn-cs"/>
                        </a:rPr>
                        <a:t>t ROS 5/2/2019.</a:t>
                      </a:r>
                      <a:endParaRPr lang="en-US" sz="1050" dirty="0">
                        <a:solidFill>
                          <a:srgbClr val="FF0000"/>
                        </a:solidFill>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sz="1050" dirty="0" smtClean="0">
                        <a:solidFill>
                          <a:schemeClr val="tx1"/>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050" dirty="0" smtClean="0">
                        <a:solidFill>
                          <a:schemeClr val="tx1"/>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050" dirty="0" smtClean="0">
                          <a:solidFill>
                            <a:schemeClr val="tx1"/>
                          </a:solidFill>
                        </a:rPr>
                        <a:t>ROS 5/2/2019</a:t>
                      </a:r>
                    </a:p>
                  </a:txBody>
                  <a:tcPr/>
                </a:tc>
              </a:tr>
              <a:tr h="457262">
                <a:tc>
                  <a:txBody>
                    <a:bodyPr/>
                    <a:lstStyle/>
                    <a:p>
                      <a:r>
                        <a:rPr lang="en-US" sz="1050" dirty="0">
                          <a:solidFill>
                            <a:schemeClr val="tx1"/>
                          </a:solidFill>
                        </a:rPr>
                        <a:t>Directive #</a:t>
                      </a:r>
                      <a:r>
                        <a:rPr lang="en-US" sz="1050" dirty="0" smtClean="0">
                          <a:solidFill>
                            <a:schemeClr val="tx1"/>
                          </a:solidFill>
                        </a:rPr>
                        <a:t>9 -</a:t>
                      </a:r>
                      <a:r>
                        <a:rPr lang="en-US" sz="1050" baseline="0" dirty="0" smtClean="0">
                          <a:solidFill>
                            <a:schemeClr val="tx1"/>
                          </a:solidFill>
                        </a:rPr>
                        <a:t> </a:t>
                      </a:r>
                      <a:r>
                        <a:rPr lang="en-US" sz="1050" baseline="0" dirty="0">
                          <a:solidFill>
                            <a:schemeClr val="tx1"/>
                          </a:solidFill>
                        </a:rPr>
                        <a:t>Ancillary </a:t>
                      </a:r>
                      <a:r>
                        <a:rPr lang="en-US" sz="1050" baseline="0" dirty="0" smtClean="0">
                          <a:solidFill>
                            <a:schemeClr val="tx1"/>
                          </a:solidFill>
                        </a:rPr>
                        <a:t>services</a:t>
                      </a:r>
                      <a:endParaRPr lang="en-US" sz="1050" dirty="0">
                        <a:solidFill>
                          <a:schemeClr val="tx1"/>
                        </a:solidFill>
                      </a:endParaRPr>
                    </a:p>
                  </a:txBody>
                  <a:tcPr/>
                </a:tc>
                <a:tc>
                  <a:txBody>
                    <a:bodyPr/>
                    <a:lstStyle/>
                    <a:p>
                      <a:pPr>
                        <a:buFont typeface="+mj-lt"/>
                        <a:buNone/>
                      </a:pPr>
                      <a:r>
                        <a:rPr lang="en-US" sz="1050" dirty="0" smtClean="0">
                          <a:solidFill>
                            <a:schemeClr val="tx1"/>
                          </a:solidFill>
                        </a:rPr>
                        <a:t>Study results provided</a:t>
                      </a:r>
                      <a:r>
                        <a:rPr lang="en-US" sz="1050" baseline="0" dirty="0" smtClean="0">
                          <a:solidFill>
                            <a:schemeClr val="tx1"/>
                          </a:solidFill>
                        </a:rPr>
                        <a:t> at PDCWG 2/13/2019 and DWG 2/26/2019.</a:t>
                      </a:r>
                      <a:endParaRPr lang="en-US" sz="1050" dirty="0" smtClean="0">
                        <a:solidFill>
                          <a:schemeClr val="tx1"/>
                        </a:solidFill>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50" baseline="0" dirty="0" smtClean="0">
                          <a:solidFill>
                            <a:schemeClr val="tx1"/>
                          </a:solidFill>
                        </a:rPr>
                        <a:t>No scheduled activity</a:t>
                      </a:r>
                    </a:p>
                  </a:txBody>
                  <a:tcPr/>
                </a:tc>
              </a:tr>
            </a:tbl>
          </a:graphicData>
        </a:graphic>
      </p:graphicFrame>
      <p:sp>
        <p:nvSpPr>
          <p:cNvPr id="5" name="TextBox 4"/>
          <p:cNvSpPr txBox="1"/>
          <p:nvPr/>
        </p:nvSpPr>
        <p:spPr>
          <a:xfrm>
            <a:off x="4267200" y="6561138"/>
            <a:ext cx="857927" cy="276999"/>
          </a:xfrm>
          <a:prstGeom prst="rect">
            <a:avLst/>
          </a:prstGeom>
          <a:noFill/>
        </p:spPr>
        <p:txBody>
          <a:bodyPr wrap="none" rtlCol="0">
            <a:spAutoFit/>
          </a:bodyPr>
          <a:lstStyle/>
          <a:p>
            <a:r>
              <a:rPr lang="en-US" sz="1200" dirty="0" smtClean="0">
                <a:solidFill>
                  <a:schemeClr val="tx1">
                    <a:lumMod val="50000"/>
                    <a:lumOff val="50000"/>
                  </a:schemeClr>
                </a:solidFill>
              </a:rPr>
              <a:t>May 2019</a:t>
            </a:r>
            <a:endParaRPr lang="en-US" sz="1200" dirty="0">
              <a:solidFill>
                <a:schemeClr val="tx1">
                  <a:lumMod val="50000"/>
                  <a:lumOff val="50000"/>
                </a:schemeClr>
              </a:solidFill>
            </a:endParaRPr>
          </a:p>
        </p:txBody>
      </p:sp>
    </p:spTree>
    <p:extLst>
      <p:ext uri="{BB962C8B-B14F-4D97-AF65-F5344CB8AC3E}">
        <p14:creationId xmlns:p14="http://schemas.microsoft.com/office/powerpoint/2010/main" val="113597738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Appendix</a:t>
            </a:r>
            <a:endParaRPr lang="en-US" dirty="0"/>
          </a:p>
        </p:txBody>
      </p:sp>
      <p:sp>
        <p:nvSpPr>
          <p:cNvPr id="3" name="TextBox 2"/>
          <p:cNvSpPr txBox="1"/>
          <p:nvPr/>
        </p:nvSpPr>
        <p:spPr>
          <a:xfrm>
            <a:off x="4267200" y="6561138"/>
            <a:ext cx="857927" cy="276999"/>
          </a:xfrm>
          <a:prstGeom prst="rect">
            <a:avLst/>
          </a:prstGeom>
          <a:noFill/>
        </p:spPr>
        <p:txBody>
          <a:bodyPr wrap="none" rtlCol="0">
            <a:spAutoFit/>
          </a:bodyPr>
          <a:lstStyle/>
          <a:p>
            <a:r>
              <a:rPr lang="en-US" sz="1200" dirty="0" smtClean="0">
                <a:solidFill>
                  <a:schemeClr val="tx1">
                    <a:lumMod val="50000"/>
                    <a:lumOff val="50000"/>
                  </a:schemeClr>
                </a:solidFill>
              </a:rPr>
              <a:t>May 2019</a:t>
            </a:r>
            <a:endParaRPr lang="en-US" sz="1200" dirty="0">
              <a:solidFill>
                <a:schemeClr val="tx1">
                  <a:lumMod val="50000"/>
                  <a:lumOff val="50000"/>
                </a:schemeClr>
              </a:solidFill>
            </a:endParaRPr>
          </a:p>
        </p:txBody>
      </p:sp>
    </p:spTree>
    <p:extLst>
      <p:ext uri="{BB962C8B-B14F-4D97-AF65-F5344CB8AC3E}">
        <p14:creationId xmlns:p14="http://schemas.microsoft.com/office/powerpoint/2010/main" val="373995422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000" dirty="0" smtClean="0"/>
              <a:t>PUC Order 46304 Directives</a:t>
            </a:r>
            <a:endParaRPr lang="en-US" sz="2000"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6</a:t>
            </a:fld>
            <a:endParaRPr lang="en-US" dirty="0"/>
          </a:p>
        </p:txBody>
      </p:sp>
      <p:graphicFrame>
        <p:nvGraphicFramePr>
          <p:cNvPr id="3" name="Content Placeholder 2"/>
          <p:cNvGraphicFramePr>
            <a:graphicFrameLocks noGrp="1"/>
          </p:cNvGraphicFramePr>
          <p:nvPr>
            <p:ph idx="1"/>
            <p:extLst/>
          </p:nvPr>
        </p:nvGraphicFramePr>
        <p:xfrm>
          <a:off x="304800" y="838200"/>
          <a:ext cx="8415454" cy="5467350"/>
        </p:xfrm>
        <a:graphic>
          <a:graphicData uri="http://schemas.openxmlformats.org/drawingml/2006/table">
            <a:tbl>
              <a:tblPr firstRow="1" bandRow="1">
                <a:tableStyleId>{5C22544A-7EE6-4342-B048-85BDC9FD1C3A}</a:tableStyleId>
              </a:tblPr>
              <a:tblGrid>
                <a:gridCol w="1328854">
                  <a:extLst>
                    <a:ext uri="{9D8B030D-6E8A-4147-A177-3AD203B41FA5}">
                      <a16:colId xmlns="" xmlns:a16="http://schemas.microsoft.com/office/drawing/2014/main" val="20000"/>
                    </a:ext>
                  </a:extLst>
                </a:gridCol>
                <a:gridCol w="6096000">
                  <a:extLst>
                    <a:ext uri="{9D8B030D-6E8A-4147-A177-3AD203B41FA5}">
                      <a16:colId xmlns="" xmlns:a16="http://schemas.microsoft.com/office/drawing/2014/main" val="20001"/>
                    </a:ext>
                  </a:extLst>
                </a:gridCol>
                <a:gridCol w="990600"/>
              </a:tblGrid>
              <a:tr h="152400">
                <a:tc>
                  <a:txBody>
                    <a:bodyPr/>
                    <a:lstStyle/>
                    <a:p>
                      <a:pPr algn="ctr"/>
                      <a:endParaRPr lang="en-US" sz="1300" dirty="0"/>
                    </a:p>
                  </a:txBody>
                  <a:tcPr/>
                </a:tc>
                <a:tc>
                  <a:txBody>
                    <a:bodyPr/>
                    <a:lstStyle/>
                    <a:p>
                      <a:pPr algn="ctr"/>
                      <a:endParaRPr lang="en-US" sz="1300" dirty="0"/>
                    </a:p>
                  </a:txBody>
                  <a:tcPr/>
                </a:tc>
                <a:tc>
                  <a:txBody>
                    <a:bodyPr/>
                    <a:lstStyle/>
                    <a:p>
                      <a:pPr algn="ctr"/>
                      <a:r>
                        <a:rPr lang="en-US" sz="1000" dirty="0" smtClean="0"/>
                        <a:t>Anticipated Start</a:t>
                      </a:r>
                      <a:endParaRPr lang="en-US" sz="1000" dirty="0"/>
                    </a:p>
                  </a:txBody>
                  <a:tcPr/>
                </a:tc>
                <a:extLst>
                  <a:ext uri="{0D108BD9-81ED-4DB2-BD59-A6C34878D82A}">
                    <a16:rowId xmlns="" xmlns:a16="http://schemas.microsoft.com/office/drawing/2014/main" val="10000"/>
                  </a:ext>
                </a:extLst>
              </a:tr>
              <a:tr h="344561">
                <a:tc>
                  <a:txBody>
                    <a:bodyPr/>
                    <a:lstStyle/>
                    <a:p>
                      <a:r>
                        <a:rPr lang="en-US" sz="1000" b="0" dirty="0">
                          <a:solidFill>
                            <a:schemeClr val="tx1"/>
                          </a:solidFill>
                          <a:latin typeface="+mn-lt"/>
                        </a:rPr>
                        <a:t>Directive #</a:t>
                      </a:r>
                      <a:r>
                        <a:rPr lang="en-US" sz="1000" b="0" dirty="0" smtClean="0">
                          <a:solidFill>
                            <a:schemeClr val="tx1"/>
                          </a:solidFill>
                          <a:latin typeface="+mn-lt"/>
                        </a:rPr>
                        <a:t>1 – Registration and market segment</a:t>
                      </a:r>
                      <a:endParaRPr lang="en-US" sz="1000" b="0" dirty="0">
                        <a:solidFill>
                          <a:schemeClr val="tx1"/>
                        </a:solidFill>
                        <a:latin typeface="+mn-lt"/>
                      </a:endParaRPr>
                    </a:p>
                  </a:txBody>
                  <a:tcPr>
                    <a:solidFill>
                      <a:srgbClr val="CBE3EB"/>
                    </a:solidFill>
                  </a:tcPr>
                </a:tc>
                <a:tc>
                  <a:txBody>
                    <a:bodyPr/>
                    <a:lstStyle/>
                    <a:p>
                      <a:pPr marL="0" marR="0">
                        <a:spcBef>
                          <a:spcPts val="0"/>
                        </a:spcBef>
                        <a:spcAft>
                          <a:spcPts val="0"/>
                        </a:spcAft>
                      </a:pPr>
                      <a:r>
                        <a:rPr lang="en-US" sz="1000" dirty="0" smtClean="0">
                          <a:effectLst/>
                          <a:latin typeface="+mn-lt"/>
                        </a:rPr>
                        <a:t>ERCOT shall (a) determine the appropriate market participation category for Southern Cross Transmission LLC and for any other entity associated with the Southern Cross DC tie for which a new market participant category may be appropriate (creating new ones if necessary), (b) implement the modifications to the standard-form market-participant agreement and its protocols, bylaws, operating guides, and systems required for Southern Cross Transmission's participation and any other entity’s participation, and (c) determine the appropriate market segment for Southern Cross Transmission and any other entity.</a:t>
                      </a:r>
                      <a:endParaRPr lang="en-US" sz="1000" dirty="0">
                        <a:effectLst/>
                        <a:latin typeface="+mn-lt"/>
                        <a:ea typeface="Times New Roman" panose="02020603050405020304" pitchFamily="18" charset="0"/>
                      </a:endParaRPr>
                    </a:p>
                  </a:txBody>
                  <a:tcPr>
                    <a:solidFill>
                      <a:srgbClr val="CBE3EB"/>
                    </a:solidFill>
                  </a:tcPr>
                </a:tc>
                <a:tc>
                  <a:txBody>
                    <a:bodyPr/>
                    <a:lstStyle/>
                    <a:p>
                      <a:pPr marL="0" marR="0">
                        <a:spcBef>
                          <a:spcPts val="0"/>
                        </a:spcBef>
                        <a:spcAft>
                          <a:spcPts val="0"/>
                        </a:spcAft>
                      </a:pPr>
                      <a:endParaRPr lang="en-US" sz="1000" dirty="0">
                        <a:effectLst/>
                        <a:latin typeface="+mn-lt"/>
                        <a:ea typeface="Times New Roman" panose="02020603050405020304" pitchFamily="18" charset="0"/>
                      </a:endParaRPr>
                    </a:p>
                  </a:txBody>
                  <a:tcPr>
                    <a:solidFill>
                      <a:srgbClr val="CBE3EB"/>
                    </a:solidFill>
                  </a:tcPr>
                </a:tc>
                <a:extLst>
                  <a:ext uri="{0D108BD9-81ED-4DB2-BD59-A6C34878D82A}">
                    <a16:rowId xmlns="" xmlns:a16="http://schemas.microsoft.com/office/drawing/2014/main" val="4164978374"/>
                  </a:ext>
                </a:extLst>
              </a:tr>
              <a:tr h="344561">
                <a:tc>
                  <a:txBody>
                    <a:bodyPr/>
                    <a:lstStyle/>
                    <a:p>
                      <a:r>
                        <a:rPr lang="en-US" sz="1000" dirty="0" smtClean="0">
                          <a:solidFill>
                            <a:schemeClr val="tx1"/>
                          </a:solidFill>
                          <a:latin typeface="+mn-lt"/>
                        </a:rPr>
                        <a:t>Directive # 2 – Coordination agreement</a:t>
                      </a:r>
                      <a:endParaRPr lang="en-US" sz="1000" dirty="0">
                        <a:solidFill>
                          <a:schemeClr val="tx1"/>
                        </a:solidFill>
                        <a:latin typeface="+mn-lt"/>
                      </a:endParaRPr>
                    </a:p>
                  </a:txBody>
                  <a:tcPr/>
                </a:tc>
                <a:tc>
                  <a:txBody>
                    <a:bodyPr/>
                    <a:lstStyle/>
                    <a:p>
                      <a:pPr marL="0" marR="0">
                        <a:spcBef>
                          <a:spcPts val="0"/>
                        </a:spcBef>
                        <a:spcAft>
                          <a:spcPts val="0"/>
                        </a:spcAft>
                      </a:pPr>
                      <a:r>
                        <a:rPr lang="en-US" sz="1000" dirty="0" smtClean="0">
                          <a:effectLst/>
                          <a:latin typeface="+mn-lt"/>
                        </a:rPr>
                        <a:t>ERCOT shall execute a coordination agreement or agreements with any necessary independent system operator, regional transmission organization, or reliability coordinator on the eastern end of the Southern Cross line.  ERCOT shall consult Southern Cross Transmission as needed during negotiations of such agreement(s) for technical input and guidance.</a:t>
                      </a:r>
                      <a:endParaRPr lang="en-US" sz="1000" dirty="0">
                        <a:effectLst/>
                        <a:latin typeface="+mn-lt"/>
                        <a:ea typeface="Times New Roman" panose="02020603050405020304" pitchFamily="18" charset="0"/>
                      </a:endParaRPr>
                    </a:p>
                  </a:txBody>
                  <a:tcPr/>
                </a:tc>
                <a:tc>
                  <a:txBody>
                    <a:bodyPr/>
                    <a:lstStyle/>
                    <a:p>
                      <a:pPr marL="0" marR="0">
                        <a:spcBef>
                          <a:spcPts val="0"/>
                        </a:spcBef>
                        <a:spcAft>
                          <a:spcPts val="0"/>
                        </a:spcAft>
                      </a:pPr>
                      <a:endParaRPr lang="en-US" sz="1000" dirty="0">
                        <a:effectLst/>
                        <a:latin typeface="+mn-lt"/>
                        <a:ea typeface="Times New Roman" panose="02020603050405020304" pitchFamily="18" charset="0"/>
                      </a:endParaRPr>
                    </a:p>
                  </a:txBody>
                  <a:tcPr/>
                </a:tc>
              </a:tr>
              <a:tr h="344561">
                <a:tc>
                  <a:txBody>
                    <a:bodyPr/>
                    <a:lstStyle/>
                    <a:p>
                      <a:pPr marL="0" marR="0">
                        <a:spcBef>
                          <a:spcPts val="0"/>
                        </a:spcBef>
                        <a:spcAft>
                          <a:spcPts val="0"/>
                        </a:spcAft>
                      </a:pPr>
                      <a:r>
                        <a:rPr lang="en-US" sz="1000" dirty="0" smtClean="0">
                          <a:effectLst/>
                          <a:latin typeface="+mn-lt"/>
                        </a:rPr>
                        <a:t>Directive #3 -- Ramp rate restrictions</a:t>
                      </a:r>
                      <a:endParaRPr lang="en-US" sz="1000" dirty="0" smtClean="0">
                        <a:effectLst/>
                        <a:latin typeface="+mn-lt"/>
                        <a:ea typeface="Times New Roman" panose="02020603050405020304" pitchFamily="18" charset="0"/>
                      </a:endParaRPr>
                    </a:p>
                  </a:txBody>
                  <a:tcPr/>
                </a:tc>
                <a:tc>
                  <a:txBody>
                    <a:bodyPr/>
                    <a:lstStyle/>
                    <a:p>
                      <a:r>
                        <a:rPr lang="en-US" sz="1000" kern="1200" dirty="0" smtClean="0">
                          <a:solidFill>
                            <a:schemeClr val="dk1"/>
                          </a:solidFill>
                          <a:effectLst/>
                          <a:latin typeface="+mn-lt"/>
                          <a:ea typeface="+mn-ea"/>
                          <a:cs typeface="+mn-cs"/>
                        </a:rPr>
                        <a:t>ERCOT shall determine what ramp rate restrictions, if any, will be necessary to accommodate the interconnection of the Southern Cross DC tie and shall implement those restrictions and shall certify to the Commission when it has completed these actions</a:t>
                      </a:r>
                      <a:endParaRPr lang="en-US" sz="1000" u="none" dirty="0">
                        <a:solidFill>
                          <a:schemeClr val="tx1"/>
                        </a:solidFill>
                        <a:latin typeface="+mn-lt"/>
                      </a:endParaRPr>
                    </a:p>
                  </a:txBody>
                  <a:tcPr/>
                </a:tc>
                <a:tc>
                  <a:txBody>
                    <a:bodyPr/>
                    <a:lstStyle/>
                    <a:p>
                      <a:endParaRPr lang="en-US" sz="1000" u="none" dirty="0">
                        <a:solidFill>
                          <a:schemeClr val="tx1"/>
                        </a:solidFill>
                        <a:latin typeface="+mn-lt"/>
                      </a:endParaRPr>
                    </a:p>
                  </a:txBody>
                  <a:tcPr/>
                </a:tc>
              </a:tr>
              <a:tr h="344561">
                <a:tc>
                  <a:txBody>
                    <a:bodyPr/>
                    <a:lstStyle/>
                    <a:p>
                      <a:pPr marL="0" marR="0">
                        <a:spcBef>
                          <a:spcPts val="0"/>
                        </a:spcBef>
                        <a:spcAft>
                          <a:spcPts val="0"/>
                        </a:spcAft>
                      </a:pPr>
                      <a:r>
                        <a:rPr lang="en-US" sz="1000" dirty="0" smtClean="0">
                          <a:effectLst/>
                          <a:latin typeface="+mn-lt"/>
                        </a:rPr>
                        <a:t>Directive #4 -- Outage coordination</a:t>
                      </a:r>
                      <a:endParaRPr lang="en-US" sz="1000" dirty="0" smtClean="0">
                        <a:effectLst/>
                        <a:latin typeface="+mn-lt"/>
                        <a:ea typeface="Times New Roman" panose="02020603050405020304" pitchFamily="18" charset="0"/>
                      </a:endParaRPr>
                    </a:p>
                  </a:txBody>
                  <a:tcPr/>
                </a:tc>
                <a:tc>
                  <a:txBody>
                    <a:bodyPr/>
                    <a:lstStyle/>
                    <a:p>
                      <a:r>
                        <a:rPr lang="en-US" sz="1000" kern="1200" dirty="0" smtClean="0">
                          <a:solidFill>
                            <a:schemeClr val="dk1"/>
                          </a:solidFill>
                          <a:effectLst/>
                          <a:latin typeface="+mn-lt"/>
                          <a:ea typeface="+mn-ea"/>
                          <a:cs typeface="+mn-cs"/>
                        </a:rPr>
                        <a:t>ERCOT shall develop and implement a methodology to reliably and cost-effectively coordinate outages following the interconnection of the Southern Cross DC tie and shall certify to the Commission when it has completed these actions.</a:t>
                      </a:r>
                      <a:endParaRPr lang="en-US" sz="1000" u="none" dirty="0">
                        <a:solidFill>
                          <a:schemeClr val="tx1"/>
                        </a:solidFill>
                        <a:latin typeface="+mn-lt"/>
                      </a:endParaRPr>
                    </a:p>
                  </a:txBody>
                  <a:tcPr/>
                </a:tc>
                <a:tc>
                  <a:txBody>
                    <a:bodyPr/>
                    <a:lstStyle/>
                    <a:p>
                      <a:endParaRPr lang="en-US" sz="1000" u="none" dirty="0">
                        <a:solidFill>
                          <a:schemeClr val="tx1"/>
                        </a:solidFill>
                        <a:latin typeface="+mn-lt"/>
                      </a:endParaRPr>
                    </a:p>
                  </a:txBody>
                  <a:tcPr/>
                </a:tc>
              </a:tr>
              <a:tr h="344561">
                <a:tc>
                  <a:txBody>
                    <a:bodyPr/>
                    <a:lstStyle/>
                    <a:p>
                      <a:r>
                        <a:rPr lang="en-US" sz="1000" dirty="0">
                          <a:solidFill>
                            <a:schemeClr val="tx1"/>
                          </a:solidFill>
                          <a:latin typeface="+mn-lt"/>
                        </a:rPr>
                        <a:t>Directive #</a:t>
                      </a:r>
                      <a:r>
                        <a:rPr lang="en-US" sz="1000" dirty="0" smtClean="0">
                          <a:solidFill>
                            <a:schemeClr val="tx1"/>
                          </a:solidFill>
                          <a:latin typeface="+mn-lt"/>
                        </a:rPr>
                        <a:t>5 - </a:t>
                      </a:r>
                      <a:r>
                        <a:rPr lang="en-US" sz="1000" dirty="0">
                          <a:solidFill>
                            <a:schemeClr val="tx1"/>
                          </a:solidFill>
                          <a:latin typeface="+mn-lt"/>
                        </a:rPr>
                        <a:t>Planning model considerations</a:t>
                      </a:r>
                    </a:p>
                  </a:txBody>
                  <a:tcPr/>
                </a:tc>
                <a:tc>
                  <a:txBody>
                    <a:bodyPr/>
                    <a:lstStyle/>
                    <a:p>
                      <a:pPr marL="0" marR="0"/>
                      <a:r>
                        <a:rPr lang="en-US" sz="1000" dirty="0">
                          <a:effectLst/>
                          <a:latin typeface="+mn-lt"/>
                          <a:ea typeface="Times New Roman" panose="02020603050405020304" pitchFamily="18" charset="0"/>
                        </a:rPr>
                        <a:t>ERCOT shall study and determine how best to model the Southern Cross DC tie in its transmission planning cases, make any necessary revisions to its standards, guides, systems, and protocols as appropriate, and certify to the Commission when it has completed these actions. </a:t>
                      </a:r>
                    </a:p>
                  </a:txBody>
                  <a:tcPr marL="47625" marR="47625" marT="47625" marB="47625" anchor="ctr"/>
                </a:tc>
                <a:tc>
                  <a:txBody>
                    <a:bodyPr/>
                    <a:lstStyle/>
                    <a:p>
                      <a:pPr marL="0" marR="0"/>
                      <a:endParaRPr lang="en-US" sz="1000" dirty="0">
                        <a:effectLst/>
                        <a:latin typeface="+mn-lt"/>
                        <a:ea typeface="Times New Roman" panose="02020603050405020304" pitchFamily="18" charset="0"/>
                      </a:endParaRPr>
                    </a:p>
                  </a:txBody>
                  <a:tcPr marL="47625" marR="47625" marT="47625" marB="47625" anchor="ctr"/>
                </a:tc>
                <a:extLst>
                  <a:ext uri="{0D108BD9-81ED-4DB2-BD59-A6C34878D82A}">
                    <a16:rowId xmlns="" xmlns:a16="http://schemas.microsoft.com/office/drawing/2014/main" val="10001"/>
                  </a:ext>
                </a:extLst>
              </a:tr>
              <a:tr h="441757">
                <a:tc>
                  <a:txBody>
                    <a:bodyPr/>
                    <a:lstStyle/>
                    <a:p>
                      <a:r>
                        <a:rPr lang="en-US" sz="1000" dirty="0">
                          <a:solidFill>
                            <a:schemeClr val="tx1"/>
                          </a:solidFill>
                          <a:latin typeface="+mn-lt"/>
                        </a:rPr>
                        <a:t>Directive #</a:t>
                      </a:r>
                      <a:r>
                        <a:rPr lang="en-US" sz="1000" dirty="0" smtClean="0">
                          <a:solidFill>
                            <a:schemeClr val="tx1"/>
                          </a:solidFill>
                          <a:latin typeface="+mn-lt"/>
                        </a:rPr>
                        <a:t>6 - </a:t>
                      </a:r>
                      <a:r>
                        <a:rPr lang="en-US" sz="1000" dirty="0">
                          <a:solidFill>
                            <a:schemeClr val="tx1"/>
                          </a:solidFill>
                          <a:latin typeface="+mn-lt"/>
                        </a:rPr>
                        <a:t>Planning studies</a:t>
                      </a:r>
                      <a:r>
                        <a:rPr lang="en-US" sz="1000" baseline="0" dirty="0">
                          <a:solidFill>
                            <a:schemeClr val="tx1"/>
                          </a:solidFill>
                          <a:latin typeface="+mn-lt"/>
                        </a:rPr>
                        <a:t> for transmission upgrades</a:t>
                      </a:r>
                      <a:endParaRPr lang="en-US" sz="1000" dirty="0">
                        <a:solidFill>
                          <a:schemeClr val="tx1"/>
                        </a:solidFill>
                        <a:latin typeface="+mn-lt"/>
                      </a:endParaRPr>
                    </a:p>
                  </a:txBody>
                  <a:tcPr/>
                </a:tc>
                <a:tc>
                  <a:txBody>
                    <a:bodyPr/>
                    <a:lstStyle/>
                    <a:p>
                      <a:pPr marL="0" marR="0"/>
                      <a:r>
                        <a:rPr lang="en-US" sz="1000" dirty="0">
                          <a:effectLst/>
                          <a:latin typeface="+mn-lt"/>
                          <a:ea typeface="Times New Roman" panose="02020603050405020304" pitchFamily="18" charset="0"/>
                        </a:rPr>
                        <a:t>ERCOT shall study and determine what transmission upgrades, if any, are necessary to manage congestion resulting from power flows over the Southern Cross DC tie, make any necessary revisions to its standards, guides, systems, and protocols as appropriate, and certify to the Commission when it has completed these actions. </a:t>
                      </a:r>
                    </a:p>
                  </a:txBody>
                  <a:tcPr marL="47625" marR="47625" marT="47625" marB="47625" anchor="ctr"/>
                </a:tc>
                <a:tc>
                  <a:txBody>
                    <a:bodyPr/>
                    <a:lstStyle/>
                    <a:p>
                      <a:pPr marL="0" marR="0"/>
                      <a:endParaRPr lang="en-US" sz="1000" dirty="0">
                        <a:effectLst/>
                        <a:latin typeface="+mn-lt"/>
                        <a:ea typeface="Times New Roman" panose="02020603050405020304" pitchFamily="18" charset="0"/>
                      </a:endParaRPr>
                    </a:p>
                  </a:txBody>
                  <a:tcPr marL="47625" marR="47625" marT="47625" marB="47625" anchor="ctr"/>
                </a:tc>
                <a:extLst>
                  <a:ext uri="{0D108BD9-81ED-4DB2-BD59-A6C34878D82A}">
                    <a16:rowId xmlns="" xmlns:a16="http://schemas.microsoft.com/office/drawing/2014/main" val="10002"/>
                  </a:ext>
                </a:extLst>
              </a:tr>
              <a:tr h="441757">
                <a:tc>
                  <a:txBody>
                    <a:bodyPr/>
                    <a:lstStyle/>
                    <a:p>
                      <a:r>
                        <a:rPr lang="en-US" sz="1000" dirty="0">
                          <a:solidFill>
                            <a:schemeClr val="tx1"/>
                          </a:solidFill>
                          <a:latin typeface="+mn-lt"/>
                        </a:rPr>
                        <a:t>Directive </a:t>
                      </a:r>
                      <a:r>
                        <a:rPr lang="en-US" sz="1000" dirty="0" smtClean="0">
                          <a:solidFill>
                            <a:schemeClr val="tx1"/>
                          </a:solidFill>
                          <a:latin typeface="+mn-lt"/>
                        </a:rPr>
                        <a:t>#7</a:t>
                      </a:r>
                      <a:r>
                        <a:rPr lang="en-US" sz="1000" baseline="0" dirty="0" smtClean="0">
                          <a:solidFill>
                            <a:schemeClr val="tx1"/>
                          </a:solidFill>
                          <a:latin typeface="+mn-lt"/>
                        </a:rPr>
                        <a:t> </a:t>
                      </a:r>
                      <a:r>
                        <a:rPr lang="en-US" sz="1000" dirty="0" smtClean="0">
                          <a:solidFill>
                            <a:schemeClr val="tx1"/>
                          </a:solidFill>
                          <a:latin typeface="+mn-lt"/>
                        </a:rPr>
                        <a:t>– Congestion management</a:t>
                      </a:r>
                      <a:endParaRPr lang="en-US" sz="1000" dirty="0">
                        <a:solidFill>
                          <a:schemeClr val="tx1"/>
                        </a:solidFill>
                        <a:latin typeface="+mn-lt"/>
                      </a:endParaRPr>
                    </a:p>
                  </a:txBody>
                  <a:tcPr/>
                </a:tc>
                <a:tc>
                  <a:txBody>
                    <a:bodyPr/>
                    <a:lstStyle/>
                    <a:p>
                      <a:pPr marL="0" marR="0"/>
                      <a:r>
                        <a:rPr lang="en-US" sz="1000" dirty="0">
                          <a:effectLst/>
                          <a:latin typeface="+mn-lt"/>
                          <a:ea typeface="Times New Roman" panose="02020603050405020304" pitchFamily="18" charset="0"/>
                        </a:rPr>
                        <a:t>ERCOT shall (a) study and determine whether some or all DC ties should be economically dispatched or whether implementing a congestion-management plan or special protection scheme would more reliably and cost-effectively manage congestion caused by DC tie flows, (b) implement any necessary revisions to its protocols, guides, standards, and systems as appropriate, and (c) certify to the Commission when it has completed these actions. </a:t>
                      </a:r>
                    </a:p>
                  </a:txBody>
                  <a:tcPr marL="47625" marR="47625" marT="47625" marB="47625" anchor="ctr"/>
                </a:tc>
                <a:tc>
                  <a:txBody>
                    <a:bodyPr/>
                    <a:lstStyle/>
                    <a:p>
                      <a:pPr marL="0" marR="0"/>
                      <a:endParaRPr lang="en-US" sz="1000" dirty="0">
                        <a:effectLst/>
                        <a:latin typeface="+mn-lt"/>
                        <a:ea typeface="Times New Roman" panose="02020603050405020304" pitchFamily="18" charset="0"/>
                      </a:endParaRPr>
                    </a:p>
                  </a:txBody>
                  <a:tcPr marL="47625" marR="47625" marT="47625" marB="47625" anchor="ctr"/>
                </a:tc>
                <a:extLst>
                  <a:ext uri="{0D108BD9-81ED-4DB2-BD59-A6C34878D82A}">
                    <a16:rowId xmlns="" xmlns:a16="http://schemas.microsoft.com/office/drawing/2014/main" val="10003"/>
                  </a:ext>
                </a:extLst>
              </a:tr>
            </a:tbl>
          </a:graphicData>
        </a:graphic>
      </p:graphicFrame>
      <p:sp>
        <p:nvSpPr>
          <p:cNvPr id="5" name="Flowchart: Terminator 4"/>
          <p:cNvSpPr/>
          <p:nvPr/>
        </p:nvSpPr>
        <p:spPr>
          <a:xfrm>
            <a:off x="7787269" y="1527048"/>
            <a:ext cx="823331" cy="301752"/>
          </a:xfrm>
          <a:prstGeom prst="flowChartTerminator">
            <a:avLst/>
          </a:prstGeom>
          <a:solidFill>
            <a:schemeClr val="accent3">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smtClean="0"/>
              <a:t>Started</a:t>
            </a:r>
            <a:endParaRPr lang="en-US" sz="1100" dirty="0"/>
          </a:p>
        </p:txBody>
      </p:sp>
      <p:sp>
        <p:nvSpPr>
          <p:cNvPr id="6" name="Flowchart: Terminator 5"/>
          <p:cNvSpPr/>
          <p:nvPr/>
        </p:nvSpPr>
        <p:spPr>
          <a:xfrm>
            <a:off x="7787268" y="2547747"/>
            <a:ext cx="823331" cy="301752"/>
          </a:xfrm>
          <a:prstGeom prst="flowChartTerminator">
            <a:avLst/>
          </a:prstGeom>
          <a:solidFill>
            <a:schemeClr val="bg1">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smtClean="0"/>
              <a:t>Q2-2020</a:t>
            </a:r>
            <a:endParaRPr lang="en-US" sz="1100" dirty="0"/>
          </a:p>
        </p:txBody>
      </p:sp>
      <p:sp>
        <p:nvSpPr>
          <p:cNvPr id="7" name="Flowchart: Terminator 6"/>
          <p:cNvSpPr/>
          <p:nvPr/>
        </p:nvSpPr>
        <p:spPr>
          <a:xfrm>
            <a:off x="7770205" y="5730558"/>
            <a:ext cx="823331" cy="301752"/>
          </a:xfrm>
          <a:prstGeom prst="flowChartTerminator">
            <a:avLst/>
          </a:prstGeom>
          <a:solidFill>
            <a:schemeClr val="bg1">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smtClean="0"/>
              <a:t>Initiating</a:t>
            </a:r>
            <a:endParaRPr lang="en-US" sz="1100" dirty="0"/>
          </a:p>
        </p:txBody>
      </p:sp>
      <p:sp>
        <p:nvSpPr>
          <p:cNvPr id="9" name="Flowchart: Terminator 8"/>
          <p:cNvSpPr/>
          <p:nvPr/>
        </p:nvSpPr>
        <p:spPr>
          <a:xfrm>
            <a:off x="7787268" y="4320319"/>
            <a:ext cx="823331" cy="301752"/>
          </a:xfrm>
          <a:prstGeom prst="flowChartTerminator">
            <a:avLst/>
          </a:prstGeom>
          <a:solidFill>
            <a:schemeClr val="accent3">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smtClean="0"/>
              <a:t>Started</a:t>
            </a:r>
            <a:endParaRPr lang="en-US" sz="1100" dirty="0"/>
          </a:p>
        </p:txBody>
      </p:sp>
      <p:sp>
        <p:nvSpPr>
          <p:cNvPr id="13" name="Flowchart: Terminator 12"/>
          <p:cNvSpPr/>
          <p:nvPr/>
        </p:nvSpPr>
        <p:spPr>
          <a:xfrm>
            <a:off x="7787265" y="4905060"/>
            <a:ext cx="823331" cy="301752"/>
          </a:xfrm>
          <a:prstGeom prst="flowChartTerminator">
            <a:avLst/>
          </a:prstGeom>
          <a:solidFill>
            <a:schemeClr val="accent3">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smtClean="0"/>
              <a:t>Started</a:t>
            </a:r>
            <a:endParaRPr lang="en-US" sz="1100" dirty="0"/>
          </a:p>
        </p:txBody>
      </p:sp>
      <p:sp>
        <p:nvSpPr>
          <p:cNvPr id="12" name="Flowchart: Terminator 11"/>
          <p:cNvSpPr/>
          <p:nvPr/>
        </p:nvSpPr>
        <p:spPr>
          <a:xfrm>
            <a:off x="7769068" y="3733800"/>
            <a:ext cx="823331" cy="301752"/>
          </a:xfrm>
          <a:prstGeom prst="flowChartTerminator">
            <a:avLst/>
          </a:prstGeom>
          <a:solidFill>
            <a:schemeClr val="accent3">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smtClean="0"/>
              <a:t>Started</a:t>
            </a:r>
            <a:endParaRPr lang="en-US" sz="1100" dirty="0"/>
          </a:p>
        </p:txBody>
      </p:sp>
      <p:sp>
        <p:nvSpPr>
          <p:cNvPr id="14" name="TextBox 13"/>
          <p:cNvSpPr txBox="1"/>
          <p:nvPr/>
        </p:nvSpPr>
        <p:spPr>
          <a:xfrm>
            <a:off x="4267200" y="6561138"/>
            <a:ext cx="857927" cy="276999"/>
          </a:xfrm>
          <a:prstGeom prst="rect">
            <a:avLst/>
          </a:prstGeom>
          <a:noFill/>
        </p:spPr>
        <p:txBody>
          <a:bodyPr wrap="none" rtlCol="0">
            <a:spAutoFit/>
          </a:bodyPr>
          <a:lstStyle/>
          <a:p>
            <a:r>
              <a:rPr lang="en-US" sz="1200" dirty="0" smtClean="0">
                <a:solidFill>
                  <a:schemeClr val="tx1">
                    <a:lumMod val="50000"/>
                    <a:lumOff val="50000"/>
                  </a:schemeClr>
                </a:solidFill>
              </a:rPr>
              <a:t>May 2019</a:t>
            </a:r>
            <a:endParaRPr lang="en-US" sz="1200" dirty="0">
              <a:solidFill>
                <a:schemeClr val="tx1">
                  <a:lumMod val="50000"/>
                  <a:lumOff val="50000"/>
                </a:schemeClr>
              </a:solidFill>
            </a:endParaRPr>
          </a:p>
        </p:txBody>
      </p:sp>
      <p:sp>
        <p:nvSpPr>
          <p:cNvPr id="15" name="Flowchart: Terminator 14"/>
          <p:cNvSpPr/>
          <p:nvPr/>
        </p:nvSpPr>
        <p:spPr>
          <a:xfrm>
            <a:off x="7787265" y="3208941"/>
            <a:ext cx="823331" cy="301752"/>
          </a:xfrm>
          <a:prstGeom prst="flowChartTerminator">
            <a:avLst/>
          </a:prstGeom>
          <a:solidFill>
            <a:schemeClr val="accent3">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smtClean="0"/>
              <a:t>Started</a:t>
            </a:r>
            <a:endParaRPr lang="en-US" sz="1100" dirty="0"/>
          </a:p>
        </p:txBody>
      </p:sp>
    </p:spTree>
    <p:extLst>
      <p:ext uri="{BB962C8B-B14F-4D97-AF65-F5344CB8AC3E}">
        <p14:creationId xmlns:p14="http://schemas.microsoft.com/office/powerpoint/2010/main" val="160426724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000" dirty="0" smtClean="0"/>
              <a:t>PUC Order 46304 Directives</a:t>
            </a:r>
            <a:endParaRPr lang="en-US" sz="2000"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7</a:t>
            </a:fld>
            <a:endParaRPr lang="en-US" dirty="0"/>
          </a:p>
        </p:txBody>
      </p:sp>
      <p:graphicFrame>
        <p:nvGraphicFramePr>
          <p:cNvPr id="3" name="Content Placeholder 2"/>
          <p:cNvGraphicFramePr>
            <a:graphicFrameLocks noGrp="1"/>
          </p:cNvGraphicFramePr>
          <p:nvPr>
            <p:ph idx="1"/>
            <p:extLst/>
          </p:nvPr>
        </p:nvGraphicFramePr>
        <p:xfrm>
          <a:off x="304800" y="838200"/>
          <a:ext cx="8415454" cy="5108804"/>
        </p:xfrm>
        <a:graphic>
          <a:graphicData uri="http://schemas.openxmlformats.org/drawingml/2006/table">
            <a:tbl>
              <a:tblPr firstRow="1" bandRow="1">
                <a:tableStyleId>{5C22544A-7EE6-4342-B048-85BDC9FD1C3A}</a:tableStyleId>
              </a:tblPr>
              <a:tblGrid>
                <a:gridCol w="1328854">
                  <a:extLst>
                    <a:ext uri="{9D8B030D-6E8A-4147-A177-3AD203B41FA5}">
                      <a16:colId xmlns="" xmlns:a16="http://schemas.microsoft.com/office/drawing/2014/main" val="20000"/>
                    </a:ext>
                  </a:extLst>
                </a:gridCol>
                <a:gridCol w="6096000">
                  <a:extLst>
                    <a:ext uri="{9D8B030D-6E8A-4147-A177-3AD203B41FA5}">
                      <a16:colId xmlns="" xmlns:a16="http://schemas.microsoft.com/office/drawing/2014/main" val="20001"/>
                    </a:ext>
                  </a:extLst>
                </a:gridCol>
                <a:gridCol w="990600"/>
              </a:tblGrid>
              <a:tr h="152400">
                <a:tc>
                  <a:txBody>
                    <a:bodyPr/>
                    <a:lstStyle/>
                    <a:p>
                      <a:pPr algn="ctr"/>
                      <a:endParaRPr lang="en-US" sz="1300" dirty="0"/>
                    </a:p>
                  </a:txBody>
                  <a:tcPr/>
                </a:tc>
                <a:tc>
                  <a:txBody>
                    <a:bodyPr/>
                    <a:lstStyle/>
                    <a:p>
                      <a:pPr algn="ctr"/>
                      <a:endParaRPr lang="en-US" sz="1300" dirty="0"/>
                    </a:p>
                  </a:txBody>
                  <a:tcPr/>
                </a:tc>
                <a:tc>
                  <a:txBody>
                    <a:bodyPr/>
                    <a:lstStyle/>
                    <a:p>
                      <a:pPr algn="ctr"/>
                      <a:r>
                        <a:rPr lang="en-US" sz="1000" dirty="0" smtClean="0"/>
                        <a:t>Anticipated Start</a:t>
                      </a:r>
                      <a:endParaRPr lang="en-US" sz="1000" dirty="0"/>
                    </a:p>
                  </a:txBody>
                  <a:tcPr/>
                </a:tc>
                <a:extLst>
                  <a:ext uri="{0D108BD9-81ED-4DB2-BD59-A6C34878D82A}">
                    <a16:rowId xmlns="" xmlns:a16="http://schemas.microsoft.com/office/drawing/2014/main" val="10000"/>
                  </a:ext>
                </a:extLst>
              </a:tr>
              <a:tr h="344561">
                <a:tc>
                  <a:txBody>
                    <a:bodyPr/>
                    <a:lstStyle/>
                    <a:p>
                      <a:r>
                        <a:rPr lang="en-US" sz="1000" dirty="0" smtClean="0">
                          <a:solidFill>
                            <a:schemeClr val="tx1"/>
                          </a:solidFill>
                          <a:latin typeface="+mn-lt"/>
                        </a:rPr>
                        <a:t>Directive #8 -</a:t>
                      </a:r>
                      <a:r>
                        <a:rPr lang="en-US" sz="1000" baseline="0" dirty="0" smtClean="0">
                          <a:solidFill>
                            <a:schemeClr val="tx1"/>
                          </a:solidFill>
                          <a:latin typeface="+mn-lt"/>
                        </a:rPr>
                        <a:t> Frequency response and voltage support</a:t>
                      </a:r>
                      <a:endParaRPr lang="en-US" sz="1000" dirty="0">
                        <a:solidFill>
                          <a:schemeClr val="tx1"/>
                        </a:solidFill>
                        <a:latin typeface="+mn-lt"/>
                      </a:endParaRPr>
                    </a:p>
                  </a:txBody>
                  <a:tcPr>
                    <a:solidFill>
                      <a:srgbClr val="CBE3EB"/>
                    </a:solidFill>
                  </a:tcPr>
                </a:tc>
                <a:tc>
                  <a:txBody>
                    <a:bodyPr/>
                    <a:lstStyle/>
                    <a:p>
                      <a:pPr marL="0" marR="0"/>
                      <a:r>
                        <a:rPr lang="en-US" sz="1000" dirty="0">
                          <a:effectLst/>
                          <a:latin typeface="+mn-lt"/>
                          <a:ea typeface="Times New Roman" panose="02020603050405020304" pitchFamily="18" charset="0"/>
                        </a:rPr>
                        <a:t>ERCOT shall (a) study and determine whether Southern Cross Transmission or any other entity scheduling flows across the Southern Cross DC tie should be required to provide or procure voltage support service or primary frequency response, or their technical equivalents, (b) implement any necessary revisions to its standards, guides, systems, and protocols, as appropriate, and (c) certify to the Commission when it has completed these actions.</a:t>
                      </a:r>
                    </a:p>
                  </a:txBody>
                  <a:tcPr marL="47625" marR="47625" marT="47625" marB="47625" anchor="ctr">
                    <a:solidFill>
                      <a:srgbClr val="CBE3EB"/>
                    </a:solidFill>
                  </a:tcPr>
                </a:tc>
                <a:tc>
                  <a:txBody>
                    <a:bodyPr/>
                    <a:lstStyle/>
                    <a:p>
                      <a:pPr marL="0" marR="0">
                        <a:spcBef>
                          <a:spcPts val="0"/>
                        </a:spcBef>
                        <a:spcAft>
                          <a:spcPts val="0"/>
                        </a:spcAft>
                      </a:pPr>
                      <a:endParaRPr lang="en-US" sz="1000" dirty="0">
                        <a:effectLst/>
                        <a:latin typeface="+mn-lt"/>
                        <a:ea typeface="Times New Roman" panose="02020603050405020304" pitchFamily="18" charset="0"/>
                      </a:endParaRPr>
                    </a:p>
                  </a:txBody>
                  <a:tcPr>
                    <a:solidFill>
                      <a:srgbClr val="CBE3EB"/>
                    </a:solidFill>
                  </a:tcPr>
                </a:tc>
                <a:extLst>
                  <a:ext uri="{0D108BD9-81ED-4DB2-BD59-A6C34878D82A}">
                    <a16:rowId xmlns="" xmlns:a16="http://schemas.microsoft.com/office/drawing/2014/main" val="4164978374"/>
                  </a:ext>
                </a:extLst>
              </a:tr>
              <a:tr h="344561">
                <a:tc>
                  <a:txBody>
                    <a:bodyPr/>
                    <a:lstStyle/>
                    <a:p>
                      <a:r>
                        <a:rPr lang="en-US" sz="1000" dirty="0" smtClean="0">
                          <a:solidFill>
                            <a:schemeClr val="tx1"/>
                          </a:solidFill>
                          <a:latin typeface="+mn-lt"/>
                        </a:rPr>
                        <a:t>Directive #9 -</a:t>
                      </a:r>
                      <a:r>
                        <a:rPr lang="en-US" sz="1000" baseline="0" dirty="0" smtClean="0">
                          <a:solidFill>
                            <a:schemeClr val="tx1"/>
                          </a:solidFill>
                          <a:latin typeface="+mn-lt"/>
                        </a:rPr>
                        <a:t> Ancillary services</a:t>
                      </a:r>
                      <a:endParaRPr lang="en-US" sz="1000" dirty="0">
                        <a:solidFill>
                          <a:schemeClr val="tx1"/>
                        </a:solidFill>
                        <a:latin typeface="+mn-lt"/>
                      </a:endParaRPr>
                    </a:p>
                  </a:txBody>
                  <a:tcPr/>
                </a:tc>
                <a:tc>
                  <a:txBody>
                    <a:bodyPr/>
                    <a:lstStyle/>
                    <a:p>
                      <a:pPr marL="0" marR="0"/>
                      <a:r>
                        <a:rPr lang="en-US" sz="1000" dirty="0">
                          <a:effectLst/>
                          <a:latin typeface="+mn-lt"/>
                          <a:ea typeface="Times New Roman" panose="02020603050405020304" pitchFamily="18" charset="0"/>
                        </a:rPr>
                        <a:t>ERCOT shall (a) evaluate what modifications to existing and additional ancillary services, if any, are necessary for the reliable interconnection of the Southern Cross DC tie, (b) implement any needed modifications to ancillary-services procurement, (c) recommend how the costs of such required ancillary services are to be allocated, and (d) certify to the Commission when it has completed these actions. </a:t>
                      </a:r>
                    </a:p>
                  </a:txBody>
                  <a:tcPr marL="47625" marR="47625" marT="47625" marB="47625" anchor="ctr"/>
                </a:tc>
                <a:tc>
                  <a:txBody>
                    <a:bodyPr/>
                    <a:lstStyle/>
                    <a:p>
                      <a:pPr marL="0" marR="0">
                        <a:spcBef>
                          <a:spcPts val="0"/>
                        </a:spcBef>
                        <a:spcAft>
                          <a:spcPts val="0"/>
                        </a:spcAft>
                      </a:pPr>
                      <a:endParaRPr lang="en-US" sz="1000" dirty="0">
                        <a:effectLst/>
                        <a:latin typeface="+mn-lt"/>
                        <a:ea typeface="Times New Roman" panose="02020603050405020304" pitchFamily="18" charset="0"/>
                      </a:endParaRPr>
                    </a:p>
                  </a:txBody>
                  <a:tcPr/>
                </a:tc>
              </a:tr>
              <a:tr h="344561">
                <a:tc>
                  <a:txBody>
                    <a:bodyPr/>
                    <a:lstStyle/>
                    <a:p>
                      <a:r>
                        <a:rPr lang="en-US" sz="1000" b="0" dirty="0" smtClean="0">
                          <a:solidFill>
                            <a:schemeClr val="tx1"/>
                          </a:solidFill>
                          <a:latin typeface="+mn-lt"/>
                        </a:rPr>
                        <a:t>Directive #10 – Price formation under emergency conditions</a:t>
                      </a:r>
                      <a:endParaRPr lang="en-US" sz="1000" b="0" dirty="0">
                        <a:solidFill>
                          <a:schemeClr val="tx1"/>
                        </a:solidFill>
                        <a:latin typeface="+mn-lt"/>
                      </a:endParaRPr>
                    </a:p>
                  </a:txBody>
                  <a:tcPr/>
                </a:tc>
                <a:tc>
                  <a:txBody>
                    <a:bodyPr/>
                    <a:lstStyle/>
                    <a:p>
                      <a:pPr marL="0" marR="0">
                        <a:spcBef>
                          <a:spcPts val="0"/>
                        </a:spcBef>
                        <a:spcAft>
                          <a:spcPts val="0"/>
                        </a:spcAft>
                      </a:pPr>
                      <a:r>
                        <a:rPr lang="en-US" sz="1000" dirty="0">
                          <a:effectLst/>
                          <a:latin typeface="+mn-lt"/>
                          <a:ea typeface="Times New Roman" panose="02020603050405020304" pitchFamily="18" charset="0"/>
                        </a:rPr>
                        <a:t>ERCOT shall study price formation issues to determine whether, to avoid the flows over the DC ties adversely affecting price formation in the ERCOT wholesale market or otherwise causing outcomes inconsistent with a properly functioning energy market, any changes to pricing within the ERCOT market during emergencies are necessary.  ERCOT shall certify to the Commission when it has completed these actions. </a:t>
                      </a:r>
                    </a:p>
                  </a:txBody>
                  <a:tcPr marL="47625" marR="47625" marT="47625" marB="47625" anchor="ctr"/>
                </a:tc>
                <a:tc>
                  <a:txBody>
                    <a:bodyPr/>
                    <a:lstStyle/>
                    <a:p>
                      <a:endParaRPr lang="en-US" sz="1000" u="none" dirty="0">
                        <a:solidFill>
                          <a:schemeClr val="tx1"/>
                        </a:solidFill>
                        <a:latin typeface="+mn-lt"/>
                      </a:endParaRPr>
                    </a:p>
                  </a:txBody>
                  <a:tcPr/>
                </a:tc>
              </a:tr>
              <a:tr h="344561">
                <a:tc>
                  <a:txBody>
                    <a:bodyPr/>
                    <a:lstStyle/>
                    <a:p>
                      <a:pPr marL="0" marR="0">
                        <a:spcBef>
                          <a:spcPts val="0"/>
                        </a:spcBef>
                        <a:spcAft>
                          <a:spcPts val="0"/>
                        </a:spcAft>
                      </a:pPr>
                      <a:r>
                        <a:rPr lang="en-US" sz="1000" dirty="0" smtClean="0">
                          <a:effectLst/>
                          <a:latin typeface="+mn-lt"/>
                        </a:rPr>
                        <a:t>Directive #11</a:t>
                      </a:r>
                      <a:endParaRPr lang="en-US" sz="1000" dirty="0" smtClean="0">
                        <a:effectLst/>
                        <a:latin typeface="+mn-lt"/>
                        <a:ea typeface="Times New Roman" panose="02020603050405020304" pitchFamily="18" charset="0"/>
                      </a:endParaRPr>
                    </a:p>
                  </a:txBody>
                  <a:tcPr/>
                </a:tc>
                <a:tc>
                  <a:txBody>
                    <a:bodyPr/>
                    <a:lstStyle/>
                    <a:p>
                      <a:pPr marL="0" marR="0">
                        <a:spcBef>
                          <a:spcPts val="0"/>
                        </a:spcBef>
                        <a:spcAft>
                          <a:spcPts val="0"/>
                        </a:spcAft>
                      </a:pPr>
                      <a:r>
                        <a:rPr lang="en-US" sz="1000" dirty="0">
                          <a:effectLst/>
                          <a:latin typeface="+mn-lt"/>
                          <a:ea typeface="Times New Roman" panose="02020603050405020304" pitchFamily="18" charset="0"/>
                        </a:rPr>
                        <a:t>ERCOT shall study and recommend appropriate responsibility for, and allocation of, the costs identified in the Commission's final order in Docket No. 45624, including costs common to the ERCOT system and special costs that are specific to the Garland line and Southern Cross DC tie, and shall identify any existing protocols that need to be modified or new protocols that need to be created, or (if appropriate) any existing Commission rules that need to be modified or new rules that need to be enacted, to appropriately address those costs.</a:t>
                      </a:r>
                    </a:p>
                  </a:txBody>
                  <a:tcPr marL="47625" marR="47625" marT="47625" marB="47625" anchor="ctr"/>
                </a:tc>
                <a:tc>
                  <a:txBody>
                    <a:bodyPr/>
                    <a:lstStyle/>
                    <a:p>
                      <a:endParaRPr lang="en-US" sz="1000" u="none" dirty="0">
                        <a:solidFill>
                          <a:schemeClr val="tx1"/>
                        </a:solidFill>
                        <a:latin typeface="+mn-lt"/>
                      </a:endParaRPr>
                    </a:p>
                  </a:txBody>
                  <a:tcPr/>
                </a:tc>
              </a:tr>
              <a:tr h="344561">
                <a:tc>
                  <a:txBody>
                    <a:bodyPr/>
                    <a:lstStyle/>
                    <a:p>
                      <a:r>
                        <a:rPr lang="en-US" sz="1000" dirty="0">
                          <a:solidFill>
                            <a:schemeClr val="tx1"/>
                          </a:solidFill>
                          <a:latin typeface="+mn-lt"/>
                        </a:rPr>
                        <a:t>Directive </a:t>
                      </a:r>
                      <a:r>
                        <a:rPr lang="en-US" sz="1000" dirty="0" smtClean="0">
                          <a:solidFill>
                            <a:schemeClr val="tx1"/>
                          </a:solidFill>
                          <a:latin typeface="+mn-lt"/>
                        </a:rPr>
                        <a:t>#12</a:t>
                      </a:r>
                      <a:endParaRPr lang="en-US" sz="1000" dirty="0">
                        <a:solidFill>
                          <a:schemeClr val="tx1"/>
                        </a:solidFill>
                        <a:latin typeface="+mn-lt"/>
                      </a:endParaRPr>
                    </a:p>
                  </a:txBody>
                  <a:tcPr/>
                </a:tc>
                <a:tc>
                  <a:txBody>
                    <a:bodyPr/>
                    <a:lstStyle/>
                    <a:p>
                      <a:pPr marL="0" marR="0">
                        <a:spcBef>
                          <a:spcPts val="0"/>
                        </a:spcBef>
                        <a:spcAft>
                          <a:spcPts val="0"/>
                        </a:spcAft>
                      </a:pPr>
                      <a:r>
                        <a:rPr lang="en-US" sz="1000" dirty="0">
                          <a:effectLst/>
                          <a:latin typeface="+mn-lt"/>
                          <a:ea typeface="Times New Roman" panose="02020603050405020304" pitchFamily="18" charset="0"/>
                        </a:rPr>
                        <a:t>ERCOT shall study and determine for export-related costs whether the qualified scheduling entity should be assigned costs that ordinarily would ultimately be paid by the end-use customer. </a:t>
                      </a:r>
                    </a:p>
                  </a:txBody>
                  <a:tcPr marL="47625" marR="47625" marT="47625" marB="47625" anchor="ctr"/>
                </a:tc>
                <a:tc>
                  <a:txBody>
                    <a:bodyPr/>
                    <a:lstStyle/>
                    <a:p>
                      <a:pPr marL="0" marR="0"/>
                      <a:endParaRPr lang="en-US" sz="1000" dirty="0">
                        <a:effectLst/>
                        <a:latin typeface="+mn-lt"/>
                        <a:ea typeface="Times New Roman" panose="02020603050405020304" pitchFamily="18" charset="0"/>
                      </a:endParaRPr>
                    </a:p>
                  </a:txBody>
                  <a:tcPr marL="47625" marR="47625" marT="47625" marB="47625" anchor="ctr"/>
                </a:tc>
                <a:extLst>
                  <a:ext uri="{0D108BD9-81ED-4DB2-BD59-A6C34878D82A}">
                    <a16:rowId xmlns="" xmlns:a16="http://schemas.microsoft.com/office/drawing/2014/main" val="10001"/>
                  </a:ext>
                </a:extLst>
              </a:tr>
              <a:tr h="441757">
                <a:tc>
                  <a:txBody>
                    <a:bodyPr/>
                    <a:lstStyle/>
                    <a:p>
                      <a:r>
                        <a:rPr lang="en-US" sz="1000" dirty="0" smtClean="0">
                          <a:solidFill>
                            <a:schemeClr val="tx1"/>
                          </a:solidFill>
                          <a:latin typeface="+mn-lt"/>
                        </a:rPr>
                        <a:t>Directive #13 – Status</a:t>
                      </a:r>
                      <a:r>
                        <a:rPr lang="en-US" sz="1000" baseline="0" dirty="0" smtClean="0">
                          <a:solidFill>
                            <a:schemeClr val="tx1"/>
                          </a:solidFill>
                          <a:latin typeface="+mn-lt"/>
                        </a:rPr>
                        <a:t> Reporting</a:t>
                      </a:r>
                      <a:endParaRPr lang="en-US" sz="1000" dirty="0">
                        <a:solidFill>
                          <a:schemeClr val="tx1"/>
                        </a:solidFill>
                        <a:latin typeface="+mn-lt"/>
                      </a:endParaRPr>
                    </a:p>
                  </a:txBody>
                  <a:tcPr/>
                </a:tc>
                <a:tc>
                  <a:txBody>
                    <a:bodyPr/>
                    <a:lstStyle/>
                    <a:p>
                      <a:pPr marL="0" marR="0">
                        <a:spcBef>
                          <a:spcPts val="0"/>
                        </a:spcBef>
                        <a:spcAft>
                          <a:spcPts val="0"/>
                        </a:spcAft>
                      </a:pPr>
                      <a:r>
                        <a:rPr lang="en-US" sz="1000" dirty="0">
                          <a:effectLst/>
                          <a:latin typeface="+mn-lt"/>
                          <a:ea typeface="Times New Roman" panose="02020603050405020304" pitchFamily="18" charset="0"/>
                        </a:rPr>
                        <a:t>ERCOT shall periodically update the Commission regarding its progress in completing the above tasks. </a:t>
                      </a:r>
                    </a:p>
                  </a:txBody>
                  <a:tcPr marL="47625" marR="47625" marT="47625" marB="47625" anchor="ctr"/>
                </a:tc>
                <a:tc>
                  <a:txBody>
                    <a:bodyPr/>
                    <a:lstStyle/>
                    <a:p>
                      <a:pPr marL="0" marR="0"/>
                      <a:endParaRPr lang="en-US" sz="1000" dirty="0">
                        <a:effectLst/>
                        <a:latin typeface="+mn-lt"/>
                        <a:ea typeface="Times New Roman" panose="02020603050405020304" pitchFamily="18" charset="0"/>
                      </a:endParaRPr>
                    </a:p>
                  </a:txBody>
                  <a:tcPr marL="47625" marR="47625" marT="47625" marB="47625" anchor="ctr"/>
                </a:tc>
                <a:extLst>
                  <a:ext uri="{0D108BD9-81ED-4DB2-BD59-A6C34878D82A}">
                    <a16:rowId xmlns="" xmlns:a16="http://schemas.microsoft.com/office/drawing/2014/main" val="10002"/>
                  </a:ext>
                </a:extLst>
              </a:tr>
              <a:tr h="441757">
                <a:tc>
                  <a:txBody>
                    <a:bodyPr/>
                    <a:lstStyle/>
                    <a:p>
                      <a:r>
                        <a:rPr lang="en-US" sz="1000" dirty="0" smtClean="0">
                          <a:solidFill>
                            <a:schemeClr val="tx1"/>
                          </a:solidFill>
                          <a:latin typeface="+mn-lt"/>
                        </a:rPr>
                        <a:t>Directive #14 – Status</a:t>
                      </a:r>
                      <a:r>
                        <a:rPr lang="en-US" sz="1000" baseline="0" dirty="0" smtClean="0">
                          <a:solidFill>
                            <a:schemeClr val="tx1"/>
                          </a:solidFill>
                          <a:latin typeface="+mn-lt"/>
                        </a:rPr>
                        <a:t> Reporting</a:t>
                      </a:r>
                      <a:endParaRPr lang="en-US" sz="1000" dirty="0">
                        <a:solidFill>
                          <a:schemeClr val="tx1"/>
                        </a:solidFill>
                        <a:latin typeface="+mn-lt"/>
                      </a:endParaRPr>
                    </a:p>
                  </a:txBody>
                  <a:tcPr/>
                </a:tc>
                <a:tc>
                  <a:txBody>
                    <a:bodyPr/>
                    <a:lstStyle/>
                    <a:p>
                      <a:pPr marL="0" marR="0">
                        <a:spcBef>
                          <a:spcPts val="0"/>
                        </a:spcBef>
                        <a:spcAft>
                          <a:spcPts val="0"/>
                        </a:spcAft>
                      </a:pPr>
                      <a:r>
                        <a:rPr lang="en-US" sz="1000" dirty="0">
                          <a:effectLst/>
                          <a:latin typeface="+mn-lt"/>
                          <a:ea typeface="Times New Roman" panose="02020603050405020304" pitchFamily="18" charset="0"/>
                        </a:rPr>
                        <a:t>ERCOT shall, as soon as practicable, notify the Commission of reasonable completion dates for the above tasks and shall report any changes to those completion dates as changes become known.</a:t>
                      </a:r>
                    </a:p>
                  </a:txBody>
                  <a:tcPr marL="47625" marR="47625" marT="47625" marB="47625" anchor="ctr"/>
                </a:tc>
                <a:tc>
                  <a:txBody>
                    <a:bodyPr/>
                    <a:lstStyle/>
                    <a:p>
                      <a:pPr marL="0" marR="0"/>
                      <a:endParaRPr lang="en-US" sz="1000" dirty="0">
                        <a:effectLst/>
                        <a:latin typeface="+mn-lt"/>
                        <a:ea typeface="Times New Roman" panose="02020603050405020304" pitchFamily="18" charset="0"/>
                      </a:endParaRPr>
                    </a:p>
                  </a:txBody>
                  <a:tcPr marL="47625" marR="47625" marT="47625" marB="47625" anchor="ctr"/>
                </a:tc>
                <a:extLst>
                  <a:ext uri="{0D108BD9-81ED-4DB2-BD59-A6C34878D82A}">
                    <a16:rowId xmlns="" xmlns:a16="http://schemas.microsoft.com/office/drawing/2014/main" val="10003"/>
                  </a:ext>
                </a:extLst>
              </a:tr>
            </a:tbl>
          </a:graphicData>
        </a:graphic>
      </p:graphicFrame>
      <p:sp>
        <p:nvSpPr>
          <p:cNvPr id="5" name="Flowchart: Terminator 4"/>
          <p:cNvSpPr/>
          <p:nvPr/>
        </p:nvSpPr>
        <p:spPr>
          <a:xfrm>
            <a:off x="7787269" y="1527048"/>
            <a:ext cx="823331" cy="301752"/>
          </a:xfrm>
          <a:prstGeom prst="flowChartTerminator">
            <a:avLst/>
          </a:prstGeom>
          <a:solidFill>
            <a:schemeClr val="accent3">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smtClean="0"/>
              <a:t>Started</a:t>
            </a:r>
          </a:p>
        </p:txBody>
      </p:sp>
      <p:sp>
        <p:nvSpPr>
          <p:cNvPr id="8" name="Flowchart: Terminator 7"/>
          <p:cNvSpPr/>
          <p:nvPr/>
        </p:nvSpPr>
        <p:spPr>
          <a:xfrm>
            <a:off x="7787265" y="4019121"/>
            <a:ext cx="823331" cy="301752"/>
          </a:xfrm>
          <a:prstGeom prst="flowChartTerminator">
            <a:avLst/>
          </a:prstGeom>
          <a:solidFill>
            <a:schemeClr val="bg1">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smtClean="0"/>
              <a:t>TBD</a:t>
            </a:r>
            <a:endParaRPr lang="en-US" sz="1100" dirty="0"/>
          </a:p>
        </p:txBody>
      </p:sp>
      <p:sp>
        <p:nvSpPr>
          <p:cNvPr id="11" name="Flowchart: Terminator 10"/>
          <p:cNvSpPr/>
          <p:nvPr/>
        </p:nvSpPr>
        <p:spPr>
          <a:xfrm>
            <a:off x="7787264" y="5158885"/>
            <a:ext cx="823331" cy="301752"/>
          </a:xfrm>
          <a:prstGeom prst="flowChartTerminator">
            <a:avLst/>
          </a:prstGeom>
          <a:solidFill>
            <a:schemeClr val="accent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smtClean="0"/>
              <a:t>Ongoing</a:t>
            </a:r>
            <a:endParaRPr lang="en-US" sz="1100" dirty="0"/>
          </a:p>
        </p:txBody>
      </p:sp>
      <p:sp>
        <p:nvSpPr>
          <p:cNvPr id="12" name="Flowchart: Terminator 11"/>
          <p:cNvSpPr/>
          <p:nvPr/>
        </p:nvSpPr>
        <p:spPr>
          <a:xfrm>
            <a:off x="7787266" y="2315593"/>
            <a:ext cx="823331" cy="301752"/>
          </a:xfrm>
          <a:prstGeom prst="flowChartTerminator">
            <a:avLst/>
          </a:prstGeom>
          <a:solidFill>
            <a:schemeClr val="accent3">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smtClean="0"/>
              <a:t>Started</a:t>
            </a:r>
            <a:endParaRPr lang="en-US" sz="1100" dirty="0"/>
          </a:p>
        </p:txBody>
      </p:sp>
      <p:sp>
        <p:nvSpPr>
          <p:cNvPr id="13" name="Flowchart: Terminator 12"/>
          <p:cNvSpPr/>
          <p:nvPr/>
        </p:nvSpPr>
        <p:spPr>
          <a:xfrm>
            <a:off x="7787266" y="3074181"/>
            <a:ext cx="823331" cy="301752"/>
          </a:xfrm>
          <a:prstGeom prst="flowChartTerminator">
            <a:avLst/>
          </a:prstGeom>
          <a:solidFill>
            <a:schemeClr val="accent4">
              <a:lumMod val="75000"/>
              <a:lumOff val="2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smtClean="0"/>
              <a:t>Complete</a:t>
            </a:r>
            <a:endParaRPr lang="en-US" sz="1000" dirty="0"/>
          </a:p>
        </p:txBody>
      </p:sp>
      <p:sp>
        <p:nvSpPr>
          <p:cNvPr id="14" name="Flowchart: Terminator 13"/>
          <p:cNvSpPr/>
          <p:nvPr/>
        </p:nvSpPr>
        <p:spPr>
          <a:xfrm>
            <a:off x="7787264" y="4705681"/>
            <a:ext cx="823331" cy="301752"/>
          </a:xfrm>
          <a:prstGeom prst="flowChartTerminator">
            <a:avLst/>
          </a:prstGeom>
          <a:solidFill>
            <a:schemeClr val="bg1">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smtClean="0"/>
              <a:t>TBD</a:t>
            </a:r>
            <a:endParaRPr lang="en-US" sz="1100" dirty="0"/>
          </a:p>
        </p:txBody>
      </p:sp>
      <p:sp>
        <p:nvSpPr>
          <p:cNvPr id="16" name="Flowchart: Terminator 15"/>
          <p:cNvSpPr/>
          <p:nvPr/>
        </p:nvSpPr>
        <p:spPr>
          <a:xfrm>
            <a:off x="7787263" y="5572057"/>
            <a:ext cx="823331" cy="301752"/>
          </a:xfrm>
          <a:prstGeom prst="flowChartTerminator">
            <a:avLst/>
          </a:prstGeom>
          <a:solidFill>
            <a:schemeClr val="accent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smtClean="0"/>
              <a:t>Ongoing</a:t>
            </a:r>
            <a:endParaRPr lang="en-US" sz="1100" dirty="0"/>
          </a:p>
        </p:txBody>
      </p:sp>
      <p:sp>
        <p:nvSpPr>
          <p:cNvPr id="17" name="TextBox 16"/>
          <p:cNvSpPr txBox="1"/>
          <p:nvPr/>
        </p:nvSpPr>
        <p:spPr>
          <a:xfrm>
            <a:off x="4267200" y="6561138"/>
            <a:ext cx="857927" cy="276999"/>
          </a:xfrm>
          <a:prstGeom prst="rect">
            <a:avLst/>
          </a:prstGeom>
          <a:noFill/>
        </p:spPr>
        <p:txBody>
          <a:bodyPr wrap="none" rtlCol="0">
            <a:spAutoFit/>
          </a:bodyPr>
          <a:lstStyle/>
          <a:p>
            <a:r>
              <a:rPr lang="en-US" sz="1200" dirty="0" smtClean="0">
                <a:solidFill>
                  <a:schemeClr val="tx1">
                    <a:lumMod val="50000"/>
                    <a:lumOff val="50000"/>
                  </a:schemeClr>
                </a:solidFill>
              </a:rPr>
              <a:t>May 2019</a:t>
            </a:r>
            <a:endParaRPr lang="en-US" sz="1200" dirty="0">
              <a:solidFill>
                <a:schemeClr val="tx1">
                  <a:lumMod val="50000"/>
                  <a:lumOff val="50000"/>
                </a:schemeClr>
              </a:solidFill>
            </a:endParaRPr>
          </a:p>
        </p:txBody>
      </p:sp>
    </p:spTree>
    <p:extLst>
      <p:ext uri="{BB962C8B-B14F-4D97-AF65-F5344CB8AC3E}">
        <p14:creationId xmlns:p14="http://schemas.microsoft.com/office/powerpoint/2010/main" val="529850315"/>
      </p:ext>
    </p:extLst>
  </p:cSld>
  <p:clrMapOvr>
    <a:masterClrMapping/>
  </p:clrMapOvr>
  <p:timing>
    <p:tnLst>
      <p:par>
        <p:cTn id="1" dur="indefinite" restart="never" nodeType="tmRoot"/>
      </p:par>
    </p:tnLst>
  </p:timing>
</p:sld>
</file>

<file path=ppt/theme/theme1.xml><?xml version="1.0" encoding="utf-8"?>
<a:theme xmlns:a="http://schemas.openxmlformats.org/drawingml/2006/main" name="1_Custom Design">
  <a:themeElements>
    <a:clrScheme name="ERCOT Identity v.2">
      <a:dk1>
        <a:sysClr val="windowText" lastClr="000000"/>
      </a:dk1>
      <a:lt1>
        <a:srgbClr val="FFFFFF"/>
      </a:lt1>
      <a:dk2>
        <a:srgbClr val="5B6770"/>
      </a:dk2>
      <a:lt2>
        <a:srgbClr val="FFFFFF"/>
      </a:lt2>
      <a:accent1>
        <a:srgbClr val="00AEC7"/>
      </a:accent1>
      <a:accent2>
        <a:srgbClr val="5B6770"/>
      </a:accent2>
      <a:accent3>
        <a:srgbClr val="26D07C"/>
      </a:accent3>
      <a:accent4>
        <a:srgbClr val="003865"/>
      </a:accent4>
      <a:accent5>
        <a:srgbClr val="685BC7"/>
      </a:accent5>
      <a:accent6>
        <a:srgbClr val="890C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ERCOT Identity v.2">
      <a:dk1>
        <a:sysClr val="windowText" lastClr="000000"/>
      </a:dk1>
      <a:lt1>
        <a:srgbClr val="FFFFFF"/>
      </a:lt1>
      <a:dk2>
        <a:srgbClr val="5B6770"/>
      </a:dk2>
      <a:lt2>
        <a:srgbClr val="FFFFFF"/>
      </a:lt2>
      <a:accent1>
        <a:srgbClr val="00AEC7"/>
      </a:accent1>
      <a:accent2>
        <a:srgbClr val="5B6770"/>
      </a:accent2>
      <a:accent3>
        <a:srgbClr val="26D07C"/>
      </a:accent3>
      <a:accent4>
        <a:srgbClr val="003865"/>
      </a:accent4>
      <a:accent5>
        <a:srgbClr val="685BC7"/>
      </a:accent5>
      <a:accent6>
        <a:srgbClr val="890C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E63A2377AB110F42B7B372FB8EF4570B" ma:contentTypeVersion="0" ma:contentTypeDescription="Create a new document." ma:contentTypeScope="" ma:versionID="673c3b80bdd78f53d029ffa560b18dd8">
  <xsd:schema xmlns:xsd="http://www.w3.org/2001/XMLSchema" xmlns:xs="http://www.w3.org/2001/XMLSchema" xmlns:p="http://schemas.microsoft.com/office/2006/metadata/properties" xmlns:ns2="c34af464-7aa1-4edd-9be4-83dffc1cb926" targetNamespace="http://schemas.microsoft.com/office/2006/metadata/properties" ma:root="true" ma:fieldsID="3a653c66fd0ce9b40621f227f901e684" ns2:_="">
    <xsd:import namespace="c34af464-7aa1-4edd-9be4-83dffc1cb926"/>
    <xsd:element name="properties">
      <xsd:complexType>
        <xsd:sequence>
          <xsd:element name="documentManagement">
            <xsd:complexType>
              <xsd:all>
                <xsd:element ref="ns2:Information_x0020_Classification"/>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34af464-7aa1-4edd-9be4-83dffc1cb926" elementFormDefault="qualified">
    <xsd:import namespace="http://schemas.microsoft.com/office/2006/documentManagement/types"/>
    <xsd:import namespace="http://schemas.microsoft.com/office/infopath/2007/PartnerControls"/>
    <xsd:element name="Information_x0020_Classification" ma:index="8" ma:displayName="Information Classification" ma:default="ERCOT Limited" ma:description="ERCOT Information Classification" ma:format="Dropdown" ma:internalName="Information_x0020_Classification">
      <xsd:simpleType>
        <xsd:restriction base="dms:Choice">
          <xsd:enumeration value="Public"/>
          <xsd:enumeration value="ERCOT Limited"/>
          <xsd:enumeration value="ERCOT Confidential"/>
          <xsd:enumeration value="ERCOT Restricted"/>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Information_x0020_Classification xmlns="c34af464-7aa1-4edd-9be4-83dffc1cb926">ERCOT Limited</Information_x0020_Classification>
  </documentManagement>
</p:properties>
</file>

<file path=customXml/itemProps1.xml><?xml version="1.0" encoding="utf-8"?>
<ds:datastoreItem xmlns:ds="http://schemas.openxmlformats.org/officeDocument/2006/customXml" ds:itemID="{B64CD9AA-98CE-4B6E-AD86-2607929730EA}">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34af464-7aa1-4edd-9be4-83dffc1cb92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E4A68982-DD5D-44FD-B77F-4C531465FE54}">
  <ds:schemaRefs>
    <ds:schemaRef ds:uri="http://schemas.microsoft.com/sharepoint/v3/contenttype/forms"/>
  </ds:schemaRefs>
</ds:datastoreItem>
</file>

<file path=customXml/itemProps3.xml><?xml version="1.0" encoding="utf-8"?>
<ds:datastoreItem xmlns:ds="http://schemas.openxmlformats.org/officeDocument/2006/customXml" ds:itemID="{C0E9AA12-8AF9-4AA6-90FE-24669859CDF3}">
  <ds:schemaRefs>
    <ds:schemaRef ds:uri="http://schemas.openxmlformats.org/package/2006/metadata/core-properties"/>
    <ds:schemaRef ds:uri="http://purl.org/dc/elements/1.1/"/>
    <ds:schemaRef ds:uri="http://schemas.microsoft.com/office/2006/metadata/properties"/>
    <ds:schemaRef ds:uri="http://schemas.microsoft.com/office/2006/documentManagement/types"/>
    <ds:schemaRef ds:uri="http://purl.org/dc/terms/"/>
    <ds:schemaRef ds:uri="http://purl.org/dc/dcmitype/"/>
    <ds:schemaRef ds:uri="http://www.w3.org/XML/1998/namespace"/>
    <ds:schemaRef ds:uri="http://schemas.microsoft.com/office/infopath/2007/PartnerControls"/>
    <ds:schemaRef ds:uri="c34af464-7aa1-4edd-9be4-83dffc1cb926"/>
  </ds:schemaRefs>
</ds:datastoreItem>
</file>

<file path=docProps/app.xml><?xml version="1.0" encoding="utf-8"?>
<Properties xmlns="http://schemas.openxmlformats.org/officeDocument/2006/extended-properties" xmlns:vt="http://schemas.openxmlformats.org/officeDocument/2006/docPropsVTypes">
  <Template/>
  <TotalTime>5549</TotalTime>
  <Words>1398</Words>
  <Application>Microsoft Office PowerPoint</Application>
  <PresentationFormat>On-screen Show (4:3)</PresentationFormat>
  <Paragraphs>117</Paragraphs>
  <Slides>7</Slides>
  <Notes>1</Notes>
  <HiddenSlides>0</HiddenSlides>
  <MMClips>0</MMClips>
  <ScaleCrop>false</ScaleCrop>
  <HeadingPairs>
    <vt:vector size="6" baseType="variant">
      <vt:variant>
        <vt:lpstr>Fonts Used</vt:lpstr>
      </vt:variant>
      <vt:variant>
        <vt:i4>3</vt:i4>
      </vt:variant>
      <vt:variant>
        <vt:lpstr>Theme</vt:lpstr>
      </vt:variant>
      <vt:variant>
        <vt:i4>2</vt:i4>
      </vt:variant>
      <vt:variant>
        <vt:lpstr>Slide Titles</vt:lpstr>
      </vt:variant>
      <vt:variant>
        <vt:i4>7</vt:i4>
      </vt:variant>
    </vt:vector>
  </HeadingPairs>
  <TitlesOfParts>
    <vt:vector size="12" baseType="lpstr">
      <vt:lpstr>Arial</vt:lpstr>
      <vt:lpstr>Calibri</vt:lpstr>
      <vt:lpstr>Times New Roman</vt:lpstr>
      <vt:lpstr>1_Custom Design</vt:lpstr>
      <vt:lpstr>Office Theme</vt:lpstr>
      <vt:lpstr>PowerPoint Presentation</vt:lpstr>
      <vt:lpstr>ERCOT – Southern Cross Transmission Working Group Assignments</vt:lpstr>
      <vt:lpstr>Directive #7</vt:lpstr>
      <vt:lpstr>ERCOT – Southern Cross Transmission Working Group Assignments Status Dashboard</vt:lpstr>
      <vt:lpstr>Appendix</vt:lpstr>
      <vt:lpstr>PUC Order 46304 Directives</vt:lpstr>
      <vt:lpstr>PUC Order 46304 Directives</vt:lpstr>
    </vt:vector>
  </TitlesOfParts>
  <Company>The Electric Reliability Council of Texas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Pysh, Danya</dc:creator>
  <cp:lastModifiedBy>Ayson, Janice</cp:lastModifiedBy>
  <cp:revision>139</cp:revision>
  <cp:lastPrinted>2018-12-20T17:29:53Z</cp:lastPrinted>
  <dcterms:created xsi:type="dcterms:W3CDTF">2016-01-21T15:20:31Z</dcterms:created>
  <dcterms:modified xsi:type="dcterms:W3CDTF">2019-04-24T15:23:50Z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0x010100E63A2377AB110F42B7B372FB8EF4570B</vt:lpwstr>
  </property>
</Properties>
</file>