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9" d="100"/>
          <a:sy n="89" d="100"/>
        </p:scale>
        <p:origin x="10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ECE92F-BE98-4041-BBEE-17B12828D568}" type="datetimeFigureOut">
              <a:rPr lang="en-US" smtClean="0"/>
              <a:t>4/30/2019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98EC90-09A9-411B-8231-42E6DF6BA308}" type="slidenum">
              <a:rPr lang="en-US" smtClean="0"/>
              <a:t>‹#›</a:t>
            </a:fld>
            <a:endParaRPr lang="en-US" dirty="0"/>
          </a:p>
        </p:txBody>
      </p:sp>
    </p:spTree>
    <p:extLst>
      <p:ext uri="{BB962C8B-B14F-4D97-AF65-F5344CB8AC3E}">
        <p14:creationId xmlns:p14="http://schemas.microsoft.com/office/powerpoint/2010/main" val="821384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F2E64F2-9AD2-48DE-BE56-7FE103914067}" type="datetime1">
              <a:rPr lang="en-US" smtClean="0"/>
              <a:t>4/30/2019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DF7AEC05-EE3B-43DB-9BF0-6BF33D61ED3D}" type="datetime1">
              <a:rPr lang="en-US" smtClean="0"/>
              <a:t>4/30/2019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15562C7-595D-4339-A3E8-F675B909767C}" type="datetime1">
              <a:rPr lang="en-US" smtClean="0"/>
              <a:t>4/30/2019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FB4CD83-4D48-47D3-86E1-514EAF7E7D41}" type="datetime1">
              <a:rPr lang="en-US" smtClean="0"/>
              <a:t>4/30/2019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5B0EBAE-C01D-4ABD-9824-A49AB2CB8FC9}" type="datetime1">
              <a:rPr lang="en-US" smtClean="0"/>
              <a:t>4/30/2019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58A62AE-98C0-4BE3-8EA8-9348C6765459}" type="datetime1">
              <a:rPr lang="en-US" smtClean="0"/>
              <a:t>4/30/2019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5EC365-87ED-4F98-9D27-E0BC4F257182}" type="datetime1">
              <a:rPr lang="en-US" smtClean="0"/>
              <a:t>4/30/2019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D033E7-A802-47D0-A93D-45011D6BBA8E}" type="datetime1">
              <a:rPr lang="en-US" smtClean="0"/>
              <a:t>4/30/2019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CBA883-E6F1-4CA6-A0FD-49147FE93789}" type="datetime1">
              <a:rPr lang="en-US" smtClean="0"/>
              <a:t>4/30/2019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9E24AF-8193-4647-AC75-0228D4BEF988}" type="datetime1">
              <a:rPr lang="en-US" smtClean="0"/>
              <a:t>4/30/2019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BDD6156-3420-4565-8786-17D98FB7EDC8}" type="datetime1">
              <a:rPr lang="en-US" smtClean="0"/>
              <a:t>4/30/2019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2126E21-7BBC-441B-BA13-47A7A0AD7877}" type="datetime1">
              <a:rPr lang="en-US" smtClean="0"/>
              <a:t>4/30/2019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1B9CFD8-D5B6-4F4B-96A7-20E51E12D553}" type="datetime1">
              <a:rPr lang="en-US" smtClean="0"/>
              <a:t>4/30/2019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CC5EDCB-3CA5-4167-A063-AC16BAFEA2B2}" type="datetime1">
              <a:rPr lang="en-US" smtClean="0"/>
              <a:t>4/30/2019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93A76-871B-4613-A897-DE7FC707C3A4}" type="datetime1">
              <a:rPr lang="en-US" smtClean="0"/>
              <a:t>4/30/2019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56FA2B7-AEBC-4CCD-8581-8F4FD2683B5F}" type="datetime1">
              <a:rPr lang="en-US" smtClean="0"/>
              <a:t>4/30/2019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B1A0C38-A6AD-4918-AEE0-94047DD60ADA}" type="datetime1">
              <a:rPr lang="en-US" smtClean="0"/>
              <a:t>4/30/2019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C0FB04DF-4865-4A55-A9FC-366847F5B6BB}" type="datetime1">
              <a:rPr lang="en-US" smtClean="0"/>
              <a:t>4/30/2019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hf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mjgwrites.wordpress.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71553-B145-4B6A-87D2-3D95B797712A}"/>
              </a:ext>
            </a:extLst>
          </p:cNvPr>
          <p:cNvSpPr>
            <a:spLocks noGrp="1"/>
          </p:cNvSpPr>
          <p:nvPr>
            <p:ph type="ctrTitle"/>
          </p:nvPr>
        </p:nvSpPr>
        <p:spPr/>
        <p:txBody>
          <a:bodyPr>
            <a:normAutofit fontScale="90000"/>
          </a:bodyPr>
          <a:lstStyle/>
          <a:p>
            <a:r>
              <a:rPr lang="en-US" dirty="0"/>
              <a:t>CenterPoint Energy’s</a:t>
            </a:r>
            <a:br>
              <a:rPr lang="en-US" dirty="0"/>
            </a:br>
            <a:r>
              <a:rPr lang="en-US" dirty="0"/>
              <a:t>Market Test Flight Exemption Update to RMS</a:t>
            </a:r>
          </a:p>
        </p:txBody>
      </p:sp>
      <p:sp>
        <p:nvSpPr>
          <p:cNvPr id="3" name="Subtitle 2">
            <a:extLst>
              <a:ext uri="{FF2B5EF4-FFF2-40B4-BE49-F238E27FC236}">
                <a16:creationId xmlns:a16="http://schemas.microsoft.com/office/drawing/2014/main" id="{8EA64CD8-57D2-4753-B752-D5E0BB981995}"/>
              </a:ext>
            </a:extLst>
          </p:cNvPr>
          <p:cNvSpPr>
            <a:spLocks noGrp="1"/>
          </p:cNvSpPr>
          <p:nvPr>
            <p:ph type="subTitle" idx="1"/>
          </p:nvPr>
        </p:nvSpPr>
        <p:spPr/>
        <p:txBody>
          <a:bodyPr/>
          <a:lstStyle/>
          <a:p>
            <a:r>
              <a:rPr lang="en-US" b="1" dirty="0"/>
              <a:t>Retail Market Subcommittee Meeting </a:t>
            </a:r>
          </a:p>
          <a:p>
            <a:r>
              <a:rPr lang="en-US" b="1" dirty="0">
                <a:solidFill>
                  <a:schemeClr val="tx1"/>
                </a:solidFill>
              </a:rPr>
              <a:t>May 7, 2019</a:t>
            </a:r>
          </a:p>
        </p:txBody>
      </p:sp>
      <p:sp>
        <p:nvSpPr>
          <p:cNvPr id="4" name="Slide Number Placeholder 3">
            <a:extLst>
              <a:ext uri="{FF2B5EF4-FFF2-40B4-BE49-F238E27FC236}">
                <a16:creationId xmlns:a16="http://schemas.microsoft.com/office/drawing/2014/main" id="{DDF822D7-9917-4744-84C5-E2151F918671}"/>
              </a:ext>
            </a:extLst>
          </p:cNvPr>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3979676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B1DA7-DCAD-433C-AD8E-3492E926E4F7}"/>
              </a:ext>
            </a:extLst>
          </p:cNvPr>
          <p:cNvSpPr>
            <a:spLocks noGrp="1"/>
          </p:cNvSpPr>
          <p:nvPr>
            <p:ph type="title"/>
          </p:nvPr>
        </p:nvSpPr>
        <p:spPr/>
        <p:txBody>
          <a:bodyPr/>
          <a:lstStyle/>
          <a:p>
            <a:r>
              <a:rPr lang="en-US" dirty="0"/>
              <a:t>Which Market Test Flights?</a:t>
            </a:r>
          </a:p>
        </p:txBody>
      </p:sp>
      <p:graphicFrame>
        <p:nvGraphicFramePr>
          <p:cNvPr id="8" name="Content Placeholder 7">
            <a:extLst>
              <a:ext uri="{FF2B5EF4-FFF2-40B4-BE49-F238E27FC236}">
                <a16:creationId xmlns:a16="http://schemas.microsoft.com/office/drawing/2014/main" id="{C3B3D30A-DC99-4121-BFDA-73157F55F1B1}"/>
              </a:ext>
            </a:extLst>
          </p:cNvPr>
          <p:cNvGraphicFramePr>
            <a:graphicFrameLocks noGrp="1"/>
          </p:cNvGraphicFramePr>
          <p:nvPr>
            <p:ph idx="1"/>
            <p:extLst>
              <p:ext uri="{D42A27DB-BD31-4B8C-83A1-F6EECF244321}">
                <p14:modId xmlns:p14="http://schemas.microsoft.com/office/powerpoint/2010/main" val="1186140686"/>
              </p:ext>
            </p:extLst>
          </p:nvPr>
        </p:nvGraphicFramePr>
        <p:xfrm>
          <a:off x="684212" y="685800"/>
          <a:ext cx="10479976" cy="2929270"/>
        </p:xfrm>
        <a:graphic>
          <a:graphicData uri="http://schemas.openxmlformats.org/drawingml/2006/table">
            <a:tbl>
              <a:tblPr firstRow="1" bandRow="1">
                <a:tableStyleId>{5C22544A-7EE6-4342-B048-85BDC9FD1C3A}</a:tableStyleId>
              </a:tblPr>
              <a:tblGrid>
                <a:gridCol w="2619994">
                  <a:extLst>
                    <a:ext uri="{9D8B030D-6E8A-4147-A177-3AD203B41FA5}">
                      <a16:colId xmlns:a16="http://schemas.microsoft.com/office/drawing/2014/main" val="1324562175"/>
                    </a:ext>
                  </a:extLst>
                </a:gridCol>
                <a:gridCol w="2619994">
                  <a:extLst>
                    <a:ext uri="{9D8B030D-6E8A-4147-A177-3AD203B41FA5}">
                      <a16:colId xmlns:a16="http://schemas.microsoft.com/office/drawing/2014/main" val="4098878826"/>
                    </a:ext>
                  </a:extLst>
                </a:gridCol>
                <a:gridCol w="2619994">
                  <a:extLst>
                    <a:ext uri="{9D8B030D-6E8A-4147-A177-3AD203B41FA5}">
                      <a16:colId xmlns:a16="http://schemas.microsoft.com/office/drawing/2014/main" val="733587915"/>
                    </a:ext>
                  </a:extLst>
                </a:gridCol>
                <a:gridCol w="2619994">
                  <a:extLst>
                    <a:ext uri="{9D8B030D-6E8A-4147-A177-3AD203B41FA5}">
                      <a16:colId xmlns:a16="http://schemas.microsoft.com/office/drawing/2014/main" val="349540854"/>
                    </a:ext>
                  </a:extLst>
                </a:gridCol>
              </a:tblGrid>
              <a:tr h="1464635">
                <a:tc>
                  <a:txBody>
                    <a:bodyPr/>
                    <a:lstStyle/>
                    <a:p>
                      <a:pPr algn="ctr"/>
                      <a:endParaRPr lang="en-US" dirty="0"/>
                    </a:p>
                    <a:p>
                      <a:pPr algn="ctr"/>
                      <a:endParaRPr lang="en-US" dirty="0"/>
                    </a:p>
                    <a:p>
                      <a:pPr algn="ctr"/>
                      <a:r>
                        <a:rPr lang="en-US" dirty="0"/>
                        <a:t>TDSP</a:t>
                      </a:r>
                    </a:p>
                  </a:txBody>
                  <a:tcPr/>
                </a:tc>
                <a:tc>
                  <a:txBody>
                    <a:bodyPr/>
                    <a:lstStyle/>
                    <a:p>
                      <a:pPr algn="ctr"/>
                      <a:endParaRPr lang="en-US" dirty="0"/>
                    </a:p>
                    <a:p>
                      <a:pPr algn="ctr"/>
                      <a:endParaRPr lang="en-US" dirty="0"/>
                    </a:p>
                    <a:p>
                      <a:pPr algn="ctr"/>
                      <a:r>
                        <a:rPr lang="en-US" dirty="0"/>
                        <a:t>Market Test</a:t>
                      </a:r>
                    </a:p>
                    <a:p>
                      <a:pPr algn="ctr"/>
                      <a:r>
                        <a:rPr lang="en-US" dirty="0"/>
                        <a:t>Flight 0619</a:t>
                      </a:r>
                    </a:p>
                  </a:txBody>
                  <a:tcPr/>
                </a:tc>
                <a:tc>
                  <a:txBody>
                    <a:bodyPr/>
                    <a:lstStyle/>
                    <a:p>
                      <a:pPr algn="ctr"/>
                      <a:endParaRPr lang="en-US" dirty="0"/>
                    </a:p>
                    <a:p>
                      <a:pPr algn="ctr"/>
                      <a:endParaRPr lang="en-US" dirty="0"/>
                    </a:p>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Market Test</a:t>
                      </a:r>
                    </a:p>
                    <a:p>
                      <a:pPr algn="ctr"/>
                      <a:r>
                        <a:rPr lang="en-US" dirty="0"/>
                        <a:t>Flight 1019</a:t>
                      </a:r>
                    </a:p>
                  </a:txBody>
                  <a:tcPr/>
                </a:tc>
                <a:tc>
                  <a:txBody>
                    <a:bodyPr/>
                    <a:lstStyle/>
                    <a:p>
                      <a:pPr algn="ctr"/>
                      <a:endParaRPr lang="en-US" dirty="0"/>
                    </a:p>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Market Test</a:t>
                      </a:r>
                    </a:p>
                    <a:p>
                      <a:pPr algn="ctr"/>
                      <a:r>
                        <a:rPr lang="en-US" dirty="0"/>
                        <a:t>Flight 0220</a:t>
                      </a:r>
                    </a:p>
                    <a:p>
                      <a:pPr algn="ctr"/>
                      <a:r>
                        <a:rPr lang="en-US" dirty="0"/>
                        <a:t>(First Flight of 2020)</a:t>
                      </a:r>
                    </a:p>
                  </a:txBody>
                  <a:tcPr/>
                </a:tc>
                <a:extLst>
                  <a:ext uri="{0D108BD9-81ED-4DB2-BD59-A6C34878D82A}">
                    <a16:rowId xmlns:a16="http://schemas.microsoft.com/office/drawing/2014/main" val="1359046235"/>
                  </a:ext>
                </a:extLst>
              </a:tr>
              <a:tr h="1464635">
                <a:tc>
                  <a:txBody>
                    <a:bodyPr/>
                    <a:lstStyle/>
                    <a:p>
                      <a:pPr algn="ctr"/>
                      <a:endParaRPr lang="en-US" sz="2400" dirty="0"/>
                    </a:p>
                    <a:p>
                      <a:pPr algn="ctr"/>
                      <a:r>
                        <a:rPr lang="en-US" sz="2400" b="1" dirty="0"/>
                        <a:t>CenterPoint </a:t>
                      </a:r>
                    </a:p>
                    <a:p>
                      <a:pPr algn="ctr"/>
                      <a:r>
                        <a:rPr lang="en-US" sz="2400" b="1" dirty="0"/>
                        <a:t>Energy</a:t>
                      </a:r>
                    </a:p>
                  </a:txBody>
                  <a:tcPr/>
                </a:tc>
                <a:tc>
                  <a:txBody>
                    <a:bodyPr/>
                    <a:lstStyle/>
                    <a:p>
                      <a:pPr algn="ctr"/>
                      <a:endParaRPr lang="en-US" sz="2400" b="1" dirty="0"/>
                    </a:p>
                    <a:p>
                      <a:pPr algn="ctr"/>
                      <a:r>
                        <a:rPr lang="en-US" sz="2400" b="1" dirty="0"/>
                        <a:t>Exempt</a:t>
                      </a:r>
                    </a:p>
                  </a:txBody>
                  <a:tcPr/>
                </a:tc>
                <a:tc>
                  <a:txBody>
                    <a:bodyPr/>
                    <a:lstStyle/>
                    <a:p>
                      <a:pPr algn="ctr"/>
                      <a:endParaRPr lang="en-US" sz="2400" b="1" dirty="0"/>
                    </a:p>
                    <a:p>
                      <a:pPr algn="ctr"/>
                      <a:r>
                        <a:rPr lang="en-US" sz="2400" b="1" dirty="0"/>
                        <a:t>Exempt</a:t>
                      </a:r>
                    </a:p>
                  </a:txBody>
                  <a:tcPr/>
                </a:tc>
                <a:tc>
                  <a:txBody>
                    <a:bodyPr/>
                    <a:lstStyle/>
                    <a:p>
                      <a:pPr algn="ctr"/>
                      <a:endParaRPr lang="en-US" sz="2400" b="1" dirty="0"/>
                    </a:p>
                    <a:p>
                      <a:pPr algn="ctr"/>
                      <a:r>
                        <a:rPr lang="en-US" sz="2400" b="1" dirty="0"/>
                        <a:t>Exempt</a:t>
                      </a:r>
                    </a:p>
                  </a:txBody>
                  <a:tcPr/>
                </a:tc>
                <a:extLst>
                  <a:ext uri="{0D108BD9-81ED-4DB2-BD59-A6C34878D82A}">
                    <a16:rowId xmlns:a16="http://schemas.microsoft.com/office/drawing/2014/main" val="4033905474"/>
                  </a:ext>
                </a:extLst>
              </a:tr>
            </a:tbl>
          </a:graphicData>
        </a:graphic>
      </p:graphicFrame>
      <p:sp>
        <p:nvSpPr>
          <p:cNvPr id="3" name="Slide Number Placeholder 2">
            <a:extLst>
              <a:ext uri="{FF2B5EF4-FFF2-40B4-BE49-F238E27FC236}">
                <a16:creationId xmlns:a16="http://schemas.microsoft.com/office/drawing/2014/main" id="{8FF29E60-AB09-4D7A-ADD3-ECE38E2A54AD}"/>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805514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197E4-8692-417E-87EC-F3823274FEC5}"/>
              </a:ext>
            </a:extLst>
          </p:cNvPr>
          <p:cNvSpPr>
            <a:spLocks noGrp="1"/>
          </p:cNvSpPr>
          <p:nvPr>
            <p:ph type="title"/>
          </p:nvPr>
        </p:nvSpPr>
        <p:spPr>
          <a:xfrm>
            <a:off x="684212" y="4880741"/>
            <a:ext cx="8534400" cy="1507067"/>
          </a:xfrm>
        </p:spPr>
        <p:txBody>
          <a:bodyPr/>
          <a:lstStyle/>
          <a:p>
            <a:r>
              <a:rPr lang="en-US" dirty="0"/>
              <a:t>Why? </a:t>
            </a:r>
          </a:p>
        </p:txBody>
      </p:sp>
      <p:sp>
        <p:nvSpPr>
          <p:cNvPr id="3" name="Content Placeholder 2">
            <a:extLst>
              <a:ext uri="{FF2B5EF4-FFF2-40B4-BE49-F238E27FC236}">
                <a16:creationId xmlns:a16="http://schemas.microsoft.com/office/drawing/2014/main" id="{747D939B-7961-49E7-B27D-C71EE2028037}"/>
              </a:ext>
            </a:extLst>
          </p:cNvPr>
          <p:cNvSpPr>
            <a:spLocks noGrp="1"/>
          </p:cNvSpPr>
          <p:nvPr>
            <p:ph idx="1"/>
          </p:nvPr>
        </p:nvSpPr>
        <p:spPr>
          <a:xfrm>
            <a:off x="684211" y="244549"/>
            <a:ext cx="10974389" cy="4540101"/>
          </a:xfrm>
        </p:spPr>
        <p:txBody>
          <a:bodyPr>
            <a:normAutofit fontScale="92500" lnSpcReduction="10000"/>
          </a:bodyPr>
          <a:lstStyle/>
          <a:p>
            <a:r>
              <a:rPr lang="en-US" sz="2400" dirty="0">
                <a:solidFill>
                  <a:schemeClr val="tx1"/>
                </a:solidFill>
              </a:rPr>
              <a:t>Later this year, CenterPoint Energy (CNP) will implement a conversion to a new CIS system.  The primary cutover and conversion activities will begin in the 4</a:t>
            </a:r>
            <a:r>
              <a:rPr lang="en-US" sz="2400" baseline="30000" dirty="0">
                <a:solidFill>
                  <a:schemeClr val="tx1"/>
                </a:solidFill>
              </a:rPr>
              <a:t>th</a:t>
            </a:r>
            <a:r>
              <a:rPr lang="en-US" sz="2400" dirty="0">
                <a:solidFill>
                  <a:schemeClr val="tx1"/>
                </a:solidFill>
              </a:rPr>
              <a:t> quarter of 2019 and continue into the 1</a:t>
            </a:r>
            <a:r>
              <a:rPr lang="en-US" sz="2400" baseline="30000" dirty="0">
                <a:solidFill>
                  <a:schemeClr val="tx1"/>
                </a:solidFill>
              </a:rPr>
              <a:t>st</a:t>
            </a:r>
            <a:r>
              <a:rPr lang="en-US" sz="2400" dirty="0">
                <a:solidFill>
                  <a:schemeClr val="tx1"/>
                </a:solidFill>
              </a:rPr>
              <a:t> quarter of 2020. </a:t>
            </a:r>
            <a:r>
              <a:rPr lang="en-US" sz="2400" b="1" dirty="0"/>
              <a:t> In addition, testing and other preparations are taking place now, and will continue throughout the summer</a:t>
            </a:r>
            <a:r>
              <a:rPr lang="en-US" sz="2400" dirty="0">
                <a:solidFill>
                  <a:schemeClr val="tx1"/>
                </a:solidFill>
              </a:rPr>
              <a:t>.  </a:t>
            </a:r>
          </a:p>
          <a:p>
            <a:endParaRPr lang="en-US" sz="2400" dirty="0">
              <a:solidFill>
                <a:schemeClr val="tx1"/>
              </a:solidFill>
            </a:endParaRPr>
          </a:p>
          <a:p>
            <a:r>
              <a:rPr lang="en-US" sz="2400" dirty="0">
                <a:solidFill>
                  <a:schemeClr val="tx1"/>
                </a:solidFill>
              </a:rPr>
              <a:t>Due to the significant time and resources (systems and personnel) being devoted to our CIS conversion during this period, CNP requested the ERCOT exempt CNP from the next three Market Test Flights:  </a:t>
            </a:r>
          </a:p>
          <a:p>
            <a:pPr lvl="1"/>
            <a:r>
              <a:rPr lang="en-US" sz="2000" b="1" dirty="0"/>
              <a:t>Flight 0619, </a:t>
            </a:r>
          </a:p>
          <a:p>
            <a:pPr lvl="1"/>
            <a:r>
              <a:rPr lang="en-US" sz="2000" b="1" dirty="0"/>
              <a:t>Flight 1019 and; </a:t>
            </a:r>
          </a:p>
          <a:p>
            <a:pPr lvl="1"/>
            <a:r>
              <a:rPr lang="en-US" sz="2000" b="1" dirty="0"/>
              <a:t>Flight 0220 (First Flight of Year 2020).</a:t>
            </a:r>
          </a:p>
        </p:txBody>
      </p:sp>
      <p:sp>
        <p:nvSpPr>
          <p:cNvPr id="4" name="Slide Number Placeholder 3">
            <a:extLst>
              <a:ext uri="{FF2B5EF4-FFF2-40B4-BE49-F238E27FC236}">
                <a16:creationId xmlns:a16="http://schemas.microsoft.com/office/drawing/2014/main" id="{80A95D82-6240-4235-A56C-A4FC23AF7507}"/>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92556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644A9-38E8-4936-BE8C-487117AE32EA}"/>
              </a:ext>
            </a:extLst>
          </p:cNvPr>
          <p:cNvSpPr>
            <a:spLocks noGrp="1"/>
          </p:cNvSpPr>
          <p:nvPr>
            <p:ph type="title"/>
          </p:nvPr>
        </p:nvSpPr>
        <p:spPr>
          <a:xfrm>
            <a:off x="545982" y="4487332"/>
            <a:ext cx="9512412" cy="1507067"/>
          </a:xfrm>
        </p:spPr>
        <p:txBody>
          <a:bodyPr>
            <a:normAutofit fontScale="90000"/>
          </a:bodyPr>
          <a:lstStyle/>
          <a:p>
            <a:r>
              <a:rPr lang="en-US" dirty="0"/>
              <a:t>What if New CR(s) or 3</a:t>
            </a:r>
            <a:r>
              <a:rPr lang="en-US" baseline="30000" dirty="0"/>
              <a:t>rd</a:t>
            </a:r>
            <a:r>
              <a:rPr lang="en-US" dirty="0"/>
              <a:t> Party require Certification for CNP’s Service Territory?  </a:t>
            </a:r>
          </a:p>
        </p:txBody>
      </p:sp>
      <p:sp>
        <p:nvSpPr>
          <p:cNvPr id="3" name="Content Placeholder 2">
            <a:extLst>
              <a:ext uri="{FF2B5EF4-FFF2-40B4-BE49-F238E27FC236}">
                <a16:creationId xmlns:a16="http://schemas.microsoft.com/office/drawing/2014/main" id="{CFBC35C9-8CBA-4409-AC0F-0E3E9D39CC94}"/>
              </a:ext>
            </a:extLst>
          </p:cNvPr>
          <p:cNvSpPr>
            <a:spLocks noGrp="1"/>
          </p:cNvSpPr>
          <p:nvPr>
            <p:ph idx="1"/>
          </p:nvPr>
        </p:nvSpPr>
        <p:spPr>
          <a:xfrm>
            <a:off x="170121" y="0"/>
            <a:ext cx="11551979" cy="4622800"/>
          </a:xfrm>
        </p:spPr>
        <p:txBody>
          <a:bodyPr/>
          <a:lstStyle/>
          <a:p>
            <a:endParaRPr lang="en-US" sz="2400" dirty="0">
              <a:solidFill>
                <a:schemeClr val="tx1"/>
              </a:solidFill>
            </a:endParaRPr>
          </a:p>
          <a:p>
            <a:r>
              <a:rPr lang="en-US" sz="2400" dirty="0">
                <a:solidFill>
                  <a:schemeClr val="tx1"/>
                </a:solidFill>
              </a:rPr>
              <a:t>For these three flights, </a:t>
            </a:r>
            <a:r>
              <a:rPr lang="en-US" sz="2400" b="1" dirty="0"/>
              <a:t>CNP will accept Market Participants’ successful test results and certifications based upon their testing completed with other TDSPs.  This is the same Round Robin testing process that is performed by all TDSPs during TX SET Release(s) or any Market wide system upgrades such as a new version of NAESB EDM</a:t>
            </a:r>
            <a:r>
              <a:rPr lang="en-US" sz="2400" b="1" dirty="0">
                <a:solidFill>
                  <a:schemeClr val="tx1"/>
                </a:solidFill>
              </a:rPr>
              <a:t>. </a:t>
            </a:r>
          </a:p>
          <a:p>
            <a:endParaRPr lang="en-US" sz="2400" b="1" dirty="0"/>
          </a:p>
          <a:p>
            <a:r>
              <a:rPr lang="en-US" sz="2400" b="1" dirty="0"/>
              <a:t>New Market Participant(s) in CNP’s territory will still be required to successfully complete connectivity and penny testing</a:t>
            </a:r>
            <a:r>
              <a:rPr lang="en-US" sz="2400" b="1" i="1" dirty="0"/>
              <a:t> </a:t>
            </a:r>
            <a:r>
              <a:rPr lang="en-US" sz="2400" b="1" dirty="0"/>
              <a:t>with CNP prior to CNP implementing their DUNs into our production environment</a:t>
            </a:r>
            <a:r>
              <a:rPr lang="en-US" sz="2400" dirty="0">
                <a:solidFill>
                  <a:schemeClr val="tx1"/>
                </a:solidFill>
              </a:rPr>
              <a:t>.</a:t>
            </a:r>
          </a:p>
          <a:p>
            <a:endParaRPr lang="en-US" dirty="0"/>
          </a:p>
        </p:txBody>
      </p:sp>
      <p:sp>
        <p:nvSpPr>
          <p:cNvPr id="4" name="Slide Number Placeholder 3">
            <a:extLst>
              <a:ext uri="{FF2B5EF4-FFF2-40B4-BE49-F238E27FC236}">
                <a16:creationId xmlns:a16="http://schemas.microsoft.com/office/drawing/2014/main" id="{4139DBD7-8733-4CBB-98A1-A6AFD029C7E6}"/>
              </a:ext>
            </a:extLst>
          </p:cNvPr>
          <p:cNvSpPr>
            <a:spLocks noGrp="1"/>
          </p:cNvSpPr>
          <p:nvPr>
            <p:ph type="sldNum" sz="quarter" idx="12"/>
          </p:nvPr>
        </p:nvSpPr>
        <p:spPr>
          <a:xfrm>
            <a:off x="10363200" y="5621005"/>
            <a:ext cx="1142245" cy="669925"/>
          </a:xfrm>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174090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2C2C2-253D-404F-B932-CBF1210F1157}"/>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AF067F09-CED1-4BEF-BD5B-104F3D861C46}"/>
              </a:ext>
            </a:extLst>
          </p:cNvPr>
          <p:cNvSpPr>
            <a:spLocks noGrp="1"/>
          </p:cNvSpPr>
          <p:nvPr>
            <p:ph idx="1"/>
          </p:nvPr>
        </p:nvSpPr>
        <p:spPr>
          <a:xfrm>
            <a:off x="684212" y="685800"/>
            <a:ext cx="10596932" cy="4120116"/>
          </a:xfrm>
        </p:spPr>
        <p:txBody>
          <a:bodyPr>
            <a:normAutofit fontScale="92500" lnSpcReduction="20000"/>
          </a:bodyPr>
          <a:lstStyle/>
          <a:p>
            <a:r>
              <a:rPr lang="en-US" sz="2400" b="1" dirty="0"/>
              <a:t>To Market Participants (MPs) for your patience, understanding and testing assistance that will be required during this critical phase of CNP’s CIS Conversion Project, </a:t>
            </a:r>
          </a:p>
          <a:p>
            <a:endParaRPr lang="en-US" sz="2400" b="1" dirty="0"/>
          </a:p>
          <a:p>
            <a:r>
              <a:rPr lang="en-US" sz="2400" b="1" dirty="0"/>
              <a:t>To ERCOT for always being willing to provide their expertise and assistance whenever and wherever necessary,  </a:t>
            </a:r>
            <a:endParaRPr lang="en-US" sz="2400" dirty="0"/>
          </a:p>
          <a:p>
            <a:endParaRPr lang="en-US" sz="2400" b="1" dirty="0"/>
          </a:p>
          <a:p>
            <a:r>
              <a:rPr lang="en-US" sz="2400" b="1" dirty="0"/>
              <a:t>To Joint TDSPs for their Continuous Support and Market Flight Testing Mutual Assistance and;   </a:t>
            </a:r>
          </a:p>
          <a:p>
            <a:endParaRPr lang="en-US" sz="2400" b="1" dirty="0"/>
          </a:p>
          <a:p>
            <a:r>
              <a:rPr lang="en-US" sz="2400" b="1" i="1" dirty="0">
                <a:solidFill>
                  <a:schemeClr val="tx1"/>
                </a:solidFill>
              </a:rPr>
              <a:t>For All the Above We Are Very Grateful</a:t>
            </a:r>
            <a:r>
              <a:rPr lang="en-US" sz="2400" b="1" i="1" dirty="0"/>
              <a:t>!  </a:t>
            </a:r>
          </a:p>
          <a:p>
            <a:endParaRPr lang="en-US" sz="2400" b="1" dirty="0"/>
          </a:p>
        </p:txBody>
      </p:sp>
      <p:sp>
        <p:nvSpPr>
          <p:cNvPr id="4" name="Slide Number Placeholder 3">
            <a:extLst>
              <a:ext uri="{FF2B5EF4-FFF2-40B4-BE49-F238E27FC236}">
                <a16:creationId xmlns:a16="http://schemas.microsoft.com/office/drawing/2014/main" id="{1E43C90F-D2CD-4B8F-A907-4A072B32CBFF}"/>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3477779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62" name="Straight Connector 61">
            <a:extLst>
              <a:ext uri="{FF2B5EF4-FFF2-40B4-BE49-F238E27FC236}">
                <a16:creationId xmlns:a16="http://schemas.microsoft.com/office/drawing/2014/main" id="{0512F9CB-A1A0-4043-A103-F6A4B94B695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4" name="Straight Connector 63">
            <a:extLst>
              <a:ext uri="{FF2B5EF4-FFF2-40B4-BE49-F238E27FC236}">
                <a16:creationId xmlns:a16="http://schemas.microsoft.com/office/drawing/2014/main" id="{ADBE6588-EE16-4389-857C-86A156D49E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6" name="Straight Connector 65">
            <a:extLst>
              <a:ext uri="{FF2B5EF4-FFF2-40B4-BE49-F238E27FC236}">
                <a16:creationId xmlns:a16="http://schemas.microsoft.com/office/drawing/2014/main" id="{17FD48D2-B0A7-413D-B947-AA55AC1296D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8" name="Straight Connector 67">
            <a:extLst>
              <a:ext uri="{FF2B5EF4-FFF2-40B4-BE49-F238E27FC236}">
                <a16:creationId xmlns:a16="http://schemas.microsoft.com/office/drawing/2014/main" id="{2BE668D0-D906-4EEE-B32F-8C028624B8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0" name="Straight Connector 69">
            <a:extLst>
              <a:ext uri="{FF2B5EF4-FFF2-40B4-BE49-F238E27FC236}">
                <a16:creationId xmlns:a16="http://schemas.microsoft.com/office/drawing/2014/main" id="{D1DE67A3-B8F6-4CFD-A8E0-D15200F231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p:nvSpPr>
          <p:cNvPr id="72" name="Rectangle 71">
            <a:extLst>
              <a:ext uri="{FF2B5EF4-FFF2-40B4-BE49-F238E27FC236}">
                <a16:creationId xmlns:a16="http://schemas.microsoft.com/office/drawing/2014/main" id="{991E317B-75E3-4171-A07A-B263C1D6DC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E72C2C2-253D-404F-B932-CBF1210F1157}"/>
              </a:ext>
            </a:extLst>
          </p:cNvPr>
          <p:cNvSpPr>
            <a:spLocks noGrp="1"/>
          </p:cNvSpPr>
          <p:nvPr>
            <p:ph type="title"/>
          </p:nvPr>
        </p:nvSpPr>
        <p:spPr>
          <a:xfrm>
            <a:off x="7532710" y="628617"/>
            <a:ext cx="3971902" cy="3028983"/>
          </a:xfrm>
        </p:spPr>
        <p:txBody>
          <a:bodyPr vert="horz" lIns="91440" tIns="45720" rIns="91440" bIns="45720" rtlCol="0" anchor="b">
            <a:normAutofit/>
          </a:bodyPr>
          <a:lstStyle/>
          <a:p>
            <a:r>
              <a:rPr lang="en-US" sz="4800" dirty="0">
                <a:solidFill>
                  <a:srgbClr val="FFFFFF"/>
                </a:solidFill>
              </a:rPr>
              <a:t>Questions? </a:t>
            </a:r>
          </a:p>
        </p:txBody>
      </p:sp>
      <p:sp useBgFill="1">
        <p:nvSpPr>
          <p:cNvPr id="74" name="Snip Diagonal Corner Rectangle 6">
            <a:extLst>
              <a:ext uri="{FF2B5EF4-FFF2-40B4-BE49-F238E27FC236}">
                <a16:creationId xmlns:a16="http://schemas.microsoft.com/office/drawing/2014/main" id="{4A9B19C2-B29A-4924-9E7E-6FBF17F585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000" y="620722"/>
            <a:ext cx="6418778" cy="5286838"/>
          </a:xfrm>
          <a:prstGeom prst="snip2DiagRect">
            <a:avLst>
              <a:gd name="adj1" fmla="val 10973"/>
              <a:gd name="adj2" fmla="val 0"/>
            </a:avLst>
          </a:prstGeom>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9" name="Content Placeholder 4">
            <a:extLst>
              <a:ext uri="{FF2B5EF4-FFF2-40B4-BE49-F238E27FC236}">
                <a16:creationId xmlns:a16="http://schemas.microsoft.com/office/drawing/2014/main" id="{E31E3B1A-F193-406E-95D4-56CBDA79B864}"/>
              </a:ext>
            </a:extLst>
          </p:cNvPr>
          <p:cNvPicPr>
            <a:picLocks noGrp="1" noChangeAspect="1"/>
          </p:cNvPicPr>
          <p:nvPr>
            <p:ph idx="1"/>
          </p:nvPr>
        </p:nvPicPr>
        <p:blipFill rotWithShape="1">
          <a:blip r:embed="rId2">
            <a:extLst>
              <a:ext uri="{837473B0-CC2E-450A-ABE3-18F120FF3D39}">
                <a1611:picAttrSrcUrl xmlns:a1611="http://schemas.microsoft.com/office/drawing/2016/11/main" r:id="rId3"/>
              </a:ext>
            </a:extLst>
          </a:blip>
          <a:srcRect t="8339" r="-3" b="18203"/>
          <a:stretch/>
        </p:blipFill>
        <p:spPr>
          <a:xfrm>
            <a:off x="1100143" y="1194099"/>
            <a:ext cx="5449128" cy="420624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3" name="Slide Number Placeholder 2">
            <a:extLst>
              <a:ext uri="{FF2B5EF4-FFF2-40B4-BE49-F238E27FC236}">
                <a16:creationId xmlns:a16="http://schemas.microsoft.com/office/drawing/2014/main" id="{04BDC576-9A90-4E33-A0B2-D50D4D44E382}"/>
              </a:ext>
            </a:extLst>
          </p:cNvPr>
          <p:cNvSpPr>
            <a:spLocks noGrp="1"/>
          </p:cNvSpPr>
          <p:nvPr>
            <p:ph type="sldNum" sz="quarter" idx="12"/>
          </p:nvPr>
        </p:nvSpPr>
        <p:spPr>
          <a:xfrm>
            <a:off x="10363200" y="5578475"/>
            <a:ext cx="1142245" cy="669925"/>
          </a:xfrm>
        </p:spPr>
        <p:txBody>
          <a:bodyPr vert="horz" lIns="91440" tIns="45720" rIns="91440" bIns="45720" rtlCol="0" anchor="b">
            <a:normAutofit/>
          </a:bodyPr>
          <a:lstStyle/>
          <a:p>
            <a:pPr defTabSz="914400">
              <a:spcAft>
                <a:spcPts val="600"/>
              </a:spcAft>
            </a:pPr>
            <a:fld id="{D57F1E4F-1CFF-5643-939E-217C01CDF565}" type="slidenum">
              <a:rPr lang="en-US">
                <a:solidFill>
                  <a:srgbClr val="0A304A"/>
                </a:solidFill>
              </a:rPr>
              <a:pPr defTabSz="914400">
                <a:spcAft>
                  <a:spcPts val="600"/>
                </a:spcAft>
              </a:pPr>
              <a:t>6</a:t>
            </a:fld>
            <a:endParaRPr lang="en-US" dirty="0">
              <a:solidFill>
                <a:srgbClr val="0A304A"/>
              </a:solidFill>
            </a:endParaRPr>
          </a:p>
        </p:txBody>
      </p:sp>
      <p:grpSp>
        <p:nvGrpSpPr>
          <p:cNvPr id="76" name="Group 75">
            <a:extLst>
              <a:ext uri="{FF2B5EF4-FFF2-40B4-BE49-F238E27FC236}">
                <a16:creationId xmlns:a16="http://schemas.microsoft.com/office/drawing/2014/main" id="{34C85634-D5F5-4047-8F35-F4B1F50AB1A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77" name="Straight Connector 76">
              <a:extLst>
                <a:ext uri="{FF2B5EF4-FFF2-40B4-BE49-F238E27FC236}">
                  <a16:creationId xmlns:a16="http://schemas.microsoft.com/office/drawing/2014/main" id="{1224BF71-948F-411D-AA79-8B231571519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78" name="Straight Connector 77">
              <a:extLst>
                <a:ext uri="{FF2B5EF4-FFF2-40B4-BE49-F238E27FC236}">
                  <a16:creationId xmlns:a16="http://schemas.microsoft.com/office/drawing/2014/main" id="{434B4526-E715-4199-A597-CD757CB4A02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79" name="Straight Connector 78">
              <a:extLst>
                <a:ext uri="{FF2B5EF4-FFF2-40B4-BE49-F238E27FC236}">
                  <a16:creationId xmlns:a16="http://schemas.microsoft.com/office/drawing/2014/main" id="{35E295A6-48D5-4F9E-A32C-5D87EAA5E7E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80" name="Straight Connector 79">
              <a:extLst>
                <a:ext uri="{FF2B5EF4-FFF2-40B4-BE49-F238E27FC236}">
                  <a16:creationId xmlns:a16="http://schemas.microsoft.com/office/drawing/2014/main" id="{E10BF5B3-9260-4D36-BB24-07BC414B9D4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81" name="Straight Connector 80">
              <a:extLst>
                <a:ext uri="{FF2B5EF4-FFF2-40B4-BE49-F238E27FC236}">
                  <a16:creationId xmlns:a16="http://schemas.microsoft.com/office/drawing/2014/main" id="{AAE0C886-FA2E-4E7C-BC00-8397AAEC865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07081263"/>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119</TotalTime>
  <Words>251</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Calibri</vt:lpstr>
      <vt:lpstr>Century Gothic</vt:lpstr>
      <vt:lpstr>Wingdings 3</vt:lpstr>
      <vt:lpstr>Slice</vt:lpstr>
      <vt:lpstr>CenterPoint Energy’s Market Test Flight Exemption Update to RMS</vt:lpstr>
      <vt:lpstr>Which Market Test Flights?</vt:lpstr>
      <vt:lpstr>Why? </vt:lpstr>
      <vt:lpstr>What if New CR(s) or 3rd Party require Certification for CNP’s Service Territory?  </vt:lpstr>
      <vt:lpstr>Thank YOU!</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CenterPoint Energy’s Market Test Flight Exemption </dc:title>
  <dc:creator>Scott, Kathy D.</dc:creator>
  <cp:lastModifiedBy>Scott, Kathy D.</cp:lastModifiedBy>
  <cp:revision>26</cp:revision>
  <dcterms:created xsi:type="dcterms:W3CDTF">2019-04-30T03:37:42Z</dcterms:created>
  <dcterms:modified xsi:type="dcterms:W3CDTF">2019-05-01T03:35:25Z</dcterms:modified>
</cp:coreProperties>
</file>