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2" r:id="rId4"/>
    <p:sldMasterId id="2147483668" r:id="rId5"/>
    <p:sldMasterId id="2147483670" r:id="rId6"/>
  </p:sldMasterIdLst>
  <p:notesMasterIdLst>
    <p:notesMasterId r:id="rId19"/>
  </p:notesMasterIdLst>
  <p:handoutMasterIdLst>
    <p:handoutMasterId r:id="rId20"/>
  </p:handoutMasterIdLst>
  <p:sldIdLst>
    <p:sldId id="260" r:id="rId7"/>
    <p:sldId id="267" r:id="rId8"/>
    <p:sldId id="291" r:id="rId9"/>
    <p:sldId id="292" r:id="rId10"/>
    <p:sldId id="278" r:id="rId11"/>
    <p:sldId id="289" r:id="rId12"/>
    <p:sldId id="288" r:id="rId13"/>
    <p:sldId id="290" r:id="rId14"/>
    <p:sldId id="281" r:id="rId15"/>
    <p:sldId id="283" r:id="rId16"/>
    <p:sldId id="293" r:id="rId17"/>
    <p:sldId id="282"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90C58"/>
    <a:srgbClr val="00AE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488" autoAdjust="0"/>
  </p:normalViewPr>
  <p:slideViewPr>
    <p:cSldViewPr showGuides="1">
      <p:cViewPr varScale="1">
        <p:scale>
          <a:sx n="106" d="100"/>
          <a:sy n="106" d="100"/>
        </p:scale>
        <p:origin x="1686" y="9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4/26/2019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4/26/2019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889343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24572302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29494487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Only 231 QSE-AS-hours</a:t>
            </a:r>
            <a:r>
              <a:rPr lang="en-US" baseline="0" dirty="0" smtClean="0"/>
              <a:t> where COP was short at the end of adjustment period; this is most often due to SASM timeline and inability to procure for closest hours.</a:t>
            </a:r>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10471971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27363299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29381776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35318946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37851334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Resource status codes</a:t>
            </a:r>
            <a:r>
              <a:rPr lang="en-US" baseline="0" dirty="0" smtClean="0"/>
              <a:t> are specified in implementation for providing AS in order to mitigate gross telemetry issues when the telemetered AS responsibility may not be correct.</a:t>
            </a:r>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12</a:t>
            </a:fld>
            <a:endParaRPr lang="en-US"/>
          </a:p>
        </p:txBody>
      </p:sp>
    </p:spTree>
    <p:extLst>
      <p:ext uri="{BB962C8B-B14F-4D97-AF65-F5344CB8AC3E}">
        <p14:creationId xmlns:p14="http://schemas.microsoft.com/office/powerpoint/2010/main" val="18368193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7" name="Slide Number Placeholder 5"/>
          <p:cNvSpPr>
            <a:spLocks noGrp="1"/>
          </p:cNvSpPr>
          <p:nvPr>
            <p:ph type="sldNum" sz="quarter" idx="4"/>
          </p:nvPr>
        </p:nvSpPr>
        <p:spPr>
          <a:xfrm>
            <a:off x="8229600" y="6569075"/>
            <a:ext cx="457200" cy="212725"/>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8" name="Straight Connector 7"/>
          <p:cNvCxnSpPr/>
          <p:nvPr userDrawn="1"/>
        </p:nvCxnSpPr>
        <p:spPr>
          <a:xfrm>
            <a:off x="1428750" y="2625326"/>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1428750" y="4232673"/>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Content Placeholder 2"/>
          <p:cNvSpPr>
            <a:spLocks noGrp="1"/>
          </p:cNvSpPr>
          <p:nvPr>
            <p:ph idx="16"/>
          </p:nvPr>
        </p:nvSpPr>
        <p:spPr>
          <a:xfrm>
            <a:off x="1428750" y="2895600"/>
            <a:ext cx="6286500" cy="990600"/>
          </a:xfrm>
          <a:prstGeom prst="rect">
            <a:avLst/>
          </a:prstGeom>
        </p:spPr>
        <p:txBody>
          <a:bodyPr/>
          <a:lstStyle>
            <a:lvl1pPr marL="0" indent="0" algn="ctr">
              <a:buNone/>
              <a:defRPr sz="3200" b="1" cap="small"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p:txBody>
      </p:sp>
    </p:spTree>
    <p:extLst>
      <p:ext uri="{BB962C8B-B14F-4D97-AF65-F5344CB8AC3E}">
        <p14:creationId xmlns:p14="http://schemas.microsoft.com/office/powerpoint/2010/main" val="32728929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855406"/>
            <a:ext cx="853440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219768" y="6553200"/>
            <a:ext cx="457200" cy="212725"/>
          </a:xfrm>
          <a:prstGeom prst="rect">
            <a:avLst/>
          </a:prstGeom>
        </p:spPr>
        <p:txBody>
          <a:bodyPr vert="horz" lIns="91440" tIns="45720" rIns="91440" bIns="45720" rtlCol="0" anchor="ctr"/>
          <a:lstStyle>
            <a:lvl1pPr algn="ctr">
              <a:defRPr sz="900">
                <a:solidFill>
                  <a:schemeClr val="bg1"/>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30918573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solidFill>
                  <a:schemeClr val="bg1"/>
                </a:solidFill>
              </a:defRPr>
            </a:lvl1pPr>
          </a:lstStyle>
          <a:p>
            <a:fld id="{CDB75BAC-74D7-43DA-9DE7-3912ED22B407}" type="slidenum">
              <a:rPr lang="en-US" smtClean="0"/>
              <a:pPr/>
              <a:t>‹#›</a:t>
            </a:fld>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idx="13"/>
          </p:nvPr>
        </p:nvSpPr>
        <p:spPr>
          <a:xfrm>
            <a:off x="4636008" y="86334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2"/>
          <p:cNvSpPr>
            <a:spLocks noGrp="1"/>
          </p:cNvSpPr>
          <p:nvPr>
            <p:ph idx="1"/>
          </p:nvPr>
        </p:nvSpPr>
        <p:spPr>
          <a:xfrm>
            <a:off x="304800" y="85540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smtClean="0"/>
              <a:t>Click to edit Master title style</a:t>
            </a:r>
            <a:endParaRPr lang="en-US" dirty="0"/>
          </a:p>
        </p:txBody>
      </p:sp>
      <p:sp>
        <p:nvSpPr>
          <p:cNvPr id="13" name="Footer Placeholder 4"/>
          <p:cNvSpPr>
            <a:spLocks noGrp="1"/>
          </p:cNvSpPr>
          <p:nvPr>
            <p:ph type="ftr" sz="quarter" idx="11"/>
          </p:nvPr>
        </p:nvSpPr>
        <p:spPr>
          <a:xfrm>
            <a:off x="2743200" y="6553200"/>
            <a:ext cx="4038600" cy="228600"/>
          </a:xfrm>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spTree>
    <p:extLst>
      <p:ext uri="{BB962C8B-B14F-4D97-AF65-F5344CB8AC3E}">
        <p14:creationId xmlns:p14="http://schemas.microsoft.com/office/powerpoint/2010/main" val="307145297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lvl1pPr>
              <a:defRPr>
                <a:solidFill>
                  <a:schemeClr val="bg1"/>
                </a:solidFill>
              </a:defRPr>
            </a:lvl1pPr>
          </a:lstStyle>
          <a:p>
            <a:fld id="{0E7085C4-D6A8-46D9-A1BA-F87C2DEFFCDB}" type="slidenum">
              <a:rPr lang="en-US" smtClean="0"/>
              <a:pPr/>
              <a:t>‹#›</a:t>
            </a:fld>
            <a:endParaRPr lang="en-US" dirty="0"/>
          </a:p>
        </p:txBody>
      </p:sp>
      <p:sp>
        <p:nvSpPr>
          <p:cNvPr id="10" name="Rectangle 9"/>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11" name="Straight Connector 10"/>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a:spLocks noGrp="1"/>
          </p:cNvSpPr>
          <p:nvPr>
            <p:ph idx="13"/>
          </p:nvPr>
        </p:nvSpPr>
        <p:spPr>
          <a:xfrm>
            <a:off x="4636008" y="1695200"/>
            <a:ext cx="4206240" cy="423277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Content Placeholder 2"/>
          <p:cNvSpPr>
            <a:spLocks noGrp="1"/>
          </p:cNvSpPr>
          <p:nvPr>
            <p:ph idx="14"/>
          </p:nvPr>
        </p:nvSpPr>
        <p:spPr>
          <a:xfrm>
            <a:off x="304800" y="1695200"/>
            <a:ext cx="4206240" cy="422483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5" name="Content Placeholder 2"/>
          <p:cNvSpPr>
            <a:spLocks noGrp="1"/>
          </p:cNvSpPr>
          <p:nvPr>
            <p:ph idx="15"/>
          </p:nvPr>
        </p:nvSpPr>
        <p:spPr>
          <a:xfrm>
            <a:off x="4636008" y="863347"/>
            <a:ext cx="4206240" cy="730506"/>
          </a:xfrm>
          <a:prstGeom prst="rect">
            <a:avLst/>
          </a:prstGeom>
        </p:spPr>
        <p:txBody>
          <a:bodyPr/>
          <a:lstStyle>
            <a:lvl1pPr marL="0" marR="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marL="0" marR="0" lvl="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Click to edit Master text styles</a:t>
            </a:r>
          </a:p>
        </p:txBody>
      </p:sp>
      <p:sp>
        <p:nvSpPr>
          <p:cNvPr id="16" name="Content Placeholder 2"/>
          <p:cNvSpPr>
            <a:spLocks noGrp="1"/>
          </p:cNvSpPr>
          <p:nvPr>
            <p:ph idx="16"/>
          </p:nvPr>
        </p:nvSpPr>
        <p:spPr>
          <a:xfrm>
            <a:off x="304800" y="855407"/>
            <a:ext cx="4206240" cy="730506"/>
          </a:xfrm>
          <a:prstGeom prst="rect">
            <a:avLst/>
          </a:prstGeom>
        </p:spPr>
        <p:txBody>
          <a:bodyPr/>
          <a:lstStyle>
            <a:lvl1pPr marL="0" indent="0">
              <a:buNone/>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p:txBody>
      </p:sp>
      <p:sp>
        <p:nvSpPr>
          <p:cNvPr id="17" name="Footer Placeholder 4"/>
          <p:cNvSpPr>
            <a:spLocks noGrp="1"/>
          </p:cNvSpPr>
          <p:nvPr>
            <p:ph type="ftr" sz="quarter" idx="11"/>
          </p:nvPr>
        </p:nvSpPr>
        <p:spPr>
          <a:xfrm>
            <a:off x="2743200" y="6553200"/>
            <a:ext cx="4038600" cy="228600"/>
          </a:xfrm>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18"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234398209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ullets">
    <p:spTree>
      <p:nvGrpSpPr>
        <p:cNvPr id="1" name=""/>
        <p:cNvGrpSpPr/>
        <p:nvPr/>
      </p:nvGrpSpPr>
      <p:grpSpPr>
        <a:xfrm>
          <a:off x="0" y="0"/>
          <a:ext cx="0" cy="0"/>
          <a:chOff x="0" y="0"/>
          <a:chExt cx="0" cy="0"/>
        </a:xfrm>
      </p:grpSpPr>
      <p:sp>
        <p:nvSpPr>
          <p:cNvPr id="5" name="Rectangle 4"/>
          <p:cNvSpPr/>
          <p:nvPr userDrawn="1"/>
        </p:nvSpPr>
        <p:spPr>
          <a:xfrm>
            <a:off x="2814561" y="266304"/>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6" name="Straight Connector 5"/>
          <p:cNvCxnSpPr/>
          <p:nvPr userDrawn="1"/>
        </p:nvCxnSpPr>
        <p:spPr>
          <a:xfrm>
            <a:off x="2814561" y="266304"/>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userDrawn="1"/>
        </p:nvSpPr>
        <p:spPr>
          <a:xfrm>
            <a:off x="2898648" y="243682"/>
            <a:ext cx="6016752" cy="518318"/>
          </a:xfrm>
          <a:prstGeom prst="rect">
            <a:avLst/>
          </a:prstGeom>
        </p:spPr>
        <p:txBody>
          <a:bodyPr/>
          <a:lstStyle>
            <a:lvl1pPr algn="l" defTabSz="685800" rtl="0" eaLnBrk="1" latinLnBrk="0" hangingPunct="1">
              <a:spcBef>
                <a:spcPct val="0"/>
              </a:spcBef>
              <a:buNone/>
              <a:defRPr sz="3200" b="1" kern="1200">
                <a:solidFill>
                  <a:schemeClr val="accent1"/>
                </a:solidFill>
                <a:latin typeface="+mj-lt"/>
                <a:ea typeface="+mj-ea"/>
                <a:cs typeface="+mj-cs"/>
              </a:defRPr>
            </a:lvl1pPr>
          </a:lstStyle>
          <a:p>
            <a:r>
              <a:rPr lang="en-US" dirty="0" smtClean="0"/>
              <a:t>Click to edit Master title style</a:t>
            </a:r>
            <a:endParaRPr lang="en-US" dirty="0"/>
          </a:p>
        </p:txBody>
      </p:sp>
      <p:sp>
        <p:nvSpPr>
          <p:cNvPr id="8" name="Content Placeholder 2"/>
          <p:cNvSpPr>
            <a:spLocks noGrp="1"/>
          </p:cNvSpPr>
          <p:nvPr>
            <p:ph idx="13"/>
          </p:nvPr>
        </p:nvSpPr>
        <p:spPr>
          <a:xfrm>
            <a:off x="301752" y="859536"/>
            <a:ext cx="8531352" cy="5065776"/>
          </a:xfrm>
          <a:prstGeom prst="rect">
            <a:avLst/>
          </a:prstGeom>
        </p:spPr>
        <p:txBody>
          <a:bodyPr/>
          <a:lstStyle>
            <a:lvl1pPr>
              <a:defRPr sz="1800" baseline="0">
                <a:solidFill>
                  <a:schemeClr val="tx2"/>
                </a:solidFill>
              </a:defRPr>
            </a:lvl1pPr>
            <a:lvl2pPr marL="557213" indent="-214313">
              <a:buClr>
                <a:schemeClr val="accent1"/>
              </a:buClr>
              <a:buFont typeface="Wingdings" panose="05000000000000000000" pitchFamily="2" charset="2"/>
              <a:buChar char="§"/>
              <a:defRPr sz="1800" baseline="0">
                <a:solidFill>
                  <a:schemeClr val="tx2"/>
                </a:solidFill>
              </a:defRPr>
            </a:lvl2pPr>
            <a:lvl3pPr marL="857250" indent="-171450">
              <a:buClr>
                <a:schemeClr val="tx2"/>
              </a:buClr>
              <a:buFont typeface="Courier New" panose="02070309020205020404" pitchFamily="49" charset="0"/>
              <a:buChar char="o"/>
              <a:defRPr sz="1600" baseline="0">
                <a:solidFill>
                  <a:schemeClr val="tx2"/>
                </a:solidFill>
              </a:defRPr>
            </a:lvl3pPr>
            <a:lvl4pPr>
              <a:buClr>
                <a:schemeClr val="accent1"/>
              </a:buCl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18388125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5923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a:xfrm>
            <a:off x="2743200" y="6553200"/>
            <a:ext cx="4038600" cy="228600"/>
          </a:xfrm>
          <a:prstGeom prst="rect">
            <a:avLst/>
          </a:prstGeom>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99572754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ext Placeholder 4"/>
          <p:cNvSpPr>
            <a:spLocks noGrp="1"/>
          </p:cNvSpPr>
          <p:nvPr>
            <p:ph type="body" sz="quarter" idx="3"/>
          </p:nvPr>
        </p:nvSpPr>
        <p:spPr>
          <a:xfrm>
            <a:off x="3550883" y="4837176"/>
            <a:ext cx="4465283" cy="649224"/>
          </a:xfrm>
          <a:prstGeom prst="rect">
            <a:avLst/>
          </a:prstGeom>
        </p:spPr>
        <p:txBody>
          <a:bodyPr anchor="t" anchorCtr="0">
            <a:noAutofit/>
          </a:bodyPr>
          <a:lstStyle>
            <a:lvl1pPr marL="0" indent="0">
              <a:lnSpc>
                <a:spcPct val="100000"/>
              </a:lnSpc>
              <a:spcBef>
                <a:spcPts val="0"/>
              </a:spcBef>
              <a:buNone/>
              <a:defRPr sz="18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Text Placeholder 4"/>
          <p:cNvSpPr>
            <a:spLocks noGrp="1"/>
          </p:cNvSpPr>
          <p:nvPr>
            <p:ph type="body" sz="quarter" idx="10"/>
          </p:nvPr>
        </p:nvSpPr>
        <p:spPr>
          <a:xfrm>
            <a:off x="3547872" y="3429000"/>
            <a:ext cx="4465283" cy="923544"/>
          </a:xfrm>
          <a:prstGeom prst="rect">
            <a:avLst/>
          </a:prstGeom>
        </p:spPr>
        <p:txBody>
          <a:bodyPr anchor="t" anchorCtr="0">
            <a:noAutofit/>
          </a:bodyPr>
          <a:lstStyle>
            <a:lvl1pPr marL="0" indent="0">
              <a:lnSpc>
                <a:spcPct val="100000"/>
              </a:lnSpc>
              <a:spcBef>
                <a:spcPts val="0"/>
              </a:spcBef>
              <a:buNone/>
              <a:defRPr sz="1800" b="0" cap="none"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8" name="Text Placeholder 4"/>
          <p:cNvSpPr>
            <a:spLocks noGrp="1"/>
          </p:cNvSpPr>
          <p:nvPr>
            <p:ph type="body" sz="quarter" idx="11"/>
          </p:nvPr>
        </p:nvSpPr>
        <p:spPr>
          <a:xfrm>
            <a:off x="3547872" y="1325880"/>
            <a:ext cx="5519928" cy="2304288"/>
          </a:xfrm>
          <a:prstGeom prst="rect">
            <a:avLst/>
          </a:prstGeom>
        </p:spPr>
        <p:txBody>
          <a:bodyPr anchor="t" anchorCtr="0">
            <a:noAutofit/>
          </a:bodyPr>
          <a:lstStyle>
            <a:lvl1pPr marL="0" indent="0">
              <a:lnSpc>
                <a:spcPct val="100000"/>
              </a:lnSpc>
              <a:spcBef>
                <a:spcPts val="0"/>
              </a:spcBef>
              <a:buNone/>
              <a:defRPr sz="36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Tree>
    <p:extLst>
      <p:ext uri="{BB962C8B-B14F-4D97-AF65-F5344CB8AC3E}">
        <p14:creationId xmlns:p14="http://schemas.microsoft.com/office/powerpoint/2010/main" val="1890097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lvl1pPr>
              <a:defRPr sz="1800">
                <a:solidFill>
                  <a:schemeClr val="tx2"/>
                </a:solidFill>
              </a:defRPr>
            </a:lvl1pPr>
            <a:lvl2pPr>
              <a:defRPr sz="1800">
                <a:solidFill>
                  <a:schemeClr val="tx2"/>
                </a:solidFill>
              </a:defRPr>
            </a:lvl2pPr>
            <a:lvl3pPr>
              <a:defRPr sz="1600">
                <a:solidFill>
                  <a:schemeClr val="tx2"/>
                </a:solidFill>
              </a:defRPr>
            </a:lvl3pPr>
            <a:lvl4pPr>
              <a:defRPr sz="1600">
                <a:solidFill>
                  <a:schemeClr val="tx2"/>
                </a:solidFill>
              </a:defRPr>
            </a:lvl4pPr>
            <a:lvl5pPr>
              <a:defRPr sz="14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85172176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207477" y="6561137"/>
            <a:ext cx="457200" cy="220663"/>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2"/>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6" y="6553201"/>
            <a:ext cx="707325" cy="207749"/>
          </a:xfrm>
          <a:prstGeom prst="rect">
            <a:avLst/>
          </a:prstGeom>
          <a:noFill/>
        </p:spPr>
        <p:txBody>
          <a:bodyPr wrap="square" rtlCol="0">
            <a:spAutoFit/>
          </a:bodyPr>
          <a:lstStyle/>
          <a:p>
            <a:r>
              <a:rPr lang="en-US" sz="750" b="1" dirty="0">
                <a:solidFill>
                  <a:srgbClr val="5B6770"/>
                </a:solidFill>
              </a:rPr>
              <a:t>PUBLIC</a:t>
            </a:r>
          </a:p>
        </p:txBody>
      </p:sp>
      <p:sp>
        <p:nvSpPr>
          <p:cNvPr id="11" name="Slide Number Placeholder 8"/>
          <p:cNvSpPr txBox="1">
            <a:spLocks/>
          </p:cNvSpPr>
          <p:nvPr userDrawn="1"/>
        </p:nvSpPr>
        <p:spPr>
          <a:xfrm>
            <a:off x="8664677" y="6561137"/>
            <a:ext cx="387883" cy="2127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E7085C4-D6A8-46D9-A1BA-F87C2DEFFCDB}" type="slidenum">
              <a:rPr lang="en-US" sz="900" smtClean="0">
                <a:solidFill>
                  <a:schemeClr val="bg1">
                    <a:lumMod val="75000"/>
                  </a:schemeClr>
                </a:solidFill>
              </a:rPr>
              <a:pPr/>
              <a:t>‹#›</a:t>
            </a:fld>
            <a:endParaRPr lang="en-US" sz="900" dirty="0">
              <a:solidFill>
                <a:schemeClr val="bg1">
                  <a:lumMod val="75000"/>
                </a:schemeClr>
              </a:solidFill>
            </a:endParaRPr>
          </a:p>
        </p:txBody>
      </p:sp>
    </p:spTree>
    <p:extLst>
      <p:ext uri="{BB962C8B-B14F-4D97-AF65-F5344CB8AC3E}">
        <p14:creationId xmlns:p14="http://schemas.microsoft.com/office/powerpoint/2010/main" val="1031865896"/>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74" r:id="rId6"/>
    <p:sldLayoutId id="2147483675" r:id="rId7"/>
  </p:sldLayoutIdLst>
  <p:timing>
    <p:tnLst>
      <p:par>
        <p:cTn id="1" dur="indefinite" restart="never" nodeType="tmRoot"/>
      </p:par>
    </p:tnLst>
  </p:timing>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753667295"/>
      </p:ext>
    </p:extLst>
  </p:cSld>
  <p:clrMap bg1="lt1" tx1="dk1" bg2="lt2" tx2="dk2" accent1="accent1" accent2="accent2" accent3="accent3" accent4="accent4" accent5="accent5" accent6="accent6" hlink="hlink" folHlink="folHlink"/>
  <p:sldLayoutIdLst>
    <p:sldLayoutId id="2147483669"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0170372"/>
      </p:ext>
    </p:extLst>
  </p:cSld>
  <p:clrMap bg1="lt1" tx1="dk1" bg2="lt2" tx2="dk2" accent1="accent1" accent2="accent2" accent3="accent3" accent4="accent4" accent5="accent5" accent6="accent6" hlink="hlink" folHlink="folHlink"/>
  <p:sldLayoutIdLst>
    <p:sldLayoutId id="2147483671" r:id="rId1"/>
  </p:sldLayoutIdLst>
  <p:timing>
    <p:tnLst>
      <p:par>
        <p:cTn id="1" dur="indefinite" restart="never" nodeType="tmRoot"/>
      </p:par>
    </p:tnLst>
  </p:timing>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3"/>
          </p:nvPr>
        </p:nvSpPr>
        <p:spPr>
          <a:xfrm>
            <a:off x="3550883" y="4267200"/>
            <a:ext cx="4983517" cy="1219200"/>
          </a:xfrm>
        </p:spPr>
        <p:txBody>
          <a:bodyPr/>
          <a:lstStyle/>
          <a:p>
            <a:r>
              <a:rPr lang="en-US" dirty="0"/>
              <a:t>Wholesale Markets Subcommittee</a:t>
            </a:r>
          </a:p>
          <a:p>
            <a:r>
              <a:rPr lang="en-US" dirty="0"/>
              <a:t>May 1, </a:t>
            </a:r>
            <a:r>
              <a:rPr lang="en-US" dirty="0" smtClean="0"/>
              <a:t>2019</a:t>
            </a:r>
          </a:p>
          <a:p>
            <a:endParaRPr lang="en-US" sz="800" dirty="0" smtClean="0"/>
          </a:p>
          <a:p>
            <a:r>
              <a:rPr lang="en-US" dirty="0"/>
              <a:t>Reliability and Operations Subcommittee</a:t>
            </a:r>
          </a:p>
          <a:p>
            <a:r>
              <a:rPr lang="en-US" dirty="0"/>
              <a:t>May 2, 2019</a:t>
            </a:r>
          </a:p>
          <a:p>
            <a:endParaRPr lang="en-US" dirty="0"/>
          </a:p>
          <a:p>
            <a:endParaRPr lang="en-US" dirty="0"/>
          </a:p>
        </p:txBody>
      </p:sp>
      <p:sp>
        <p:nvSpPr>
          <p:cNvPr id="3" name="Text Placeholder 2"/>
          <p:cNvSpPr>
            <a:spLocks noGrp="1"/>
          </p:cNvSpPr>
          <p:nvPr>
            <p:ph type="body" sz="quarter" idx="10"/>
          </p:nvPr>
        </p:nvSpPr>
        <p:spPr/>
        <p:txBody>
          <a:bodyPr/>
          <a:lstStyle/>
          <a:p>
            <a:r>
              <a:rPr lang="en-US" dirty="0"/>
              <a:t>Operations Analysis</a:t>
            </a:r>
          </a:p>
          <a:p>
            <a:endParaRPr lang="en-US" dirty="0"/>
          </a:p>
        </p:txBody>
      </p:sp>
      <p:sp>
        <p:nvSpPr>
          <p:cNvPr id="4" name="Text Placeholder 3"/>
          <p:cNvSpPr>
            <a:spLocks noGrp="1"/>
          </p:cNvSpPr>
          <p:nvPr>
            <p:ph type="body" sz="quarter" idx="11"/>
          </p:nvPr>
        </p:nvSpPr>
        <p:spPr/>
        <p:txBody>
          <a:bodyPr/>
          <a:lstStyle/>
          <a:p>
            <a:r>
              <a:rPr lang="en-US" dirty="0"/>
              <a:t>Real-Time Ancillary Service </a:t>
            </a:r>
            <a:r>
              <a:rPr lang="en-US" dirty="0" smtClean="0"/>
              <a:t>Shortages</a:t>
            </a:r>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sz="2000" dirty="0" smtClean="0"/>
              <a:t>QSEs should ensure Resource Real-Time AS Responsibility and correct Resource Status Codes are telemetered according to Nodal Protocols Section 6.3.2 Activities for Real-Time Operations</a:t>
            </a:r>
          </a:p>
          <a:p>
            <a:pPr lvl="1"/>
            <a:r>
              <a:rPr lang="en-US" sz="2000" dirty="0"/>
              <a:t>Communicate to ERCOT Resource changes to Ancillary Service Resource Responsibility via telemetry in the time window beginning 30 seconds prior to the five-minute clock interval and ending ten seconds prior to that five minute clock </a:t>
            </a:r>
            <a:r>
              <a:rPr lang="en-US" sz="2000" dirty="0" smtClean="0"/>
              <a:t>interval</a:t>
            </a:r>
          </a:p>
          <a:p>
            <a:pPr lvl="1"/>
            <a:endParaRPr lang="en-US" sz="1800" dirty="0" smtClean="0"/>
          </a:p>
          <a:p>
            <a:r>
              <a:rPr lang="en-US" sz="2000" dirty="0" smtClean="0"/>
              <a:t>QSEs should ensure AS trades are properly submitted, even when moving AS between two </a:t>
            </a:r>
            <a:r>
              <a:rPr lang="en-US" sz="2000" dirty="0" smtClean="0"/>
              <a:t>QSEs </a:t>
            </a:r>
            <a:r>
              <a:rPr lang="en-US" sz="2000" dirty="0" smtClean="0"/>
              <a:t>related to the same </a:t>
            </a:r>
            <a:r>
              <a:rPr lang="en-US" sz="2000" dirty="0" smtClean="0"/>
              <a:t>Counterparty</a:t>
            </a:r>
          </a:p>
          <a:p>
            <a:endParaRPr lang="en-US" sz="2000" dirty="0"/>
          </a:p>
          <a:p>
            <a:r>
              <a:rPr lang="en-US" sz="2000" dirty="0" smtClean="0"/>
              <a:t>ERCOT </a:t>
            </a:r>
            <a:r>
              <a:rPr lang="en-US" sz="2000" dirty="0"/>
              <a:t>will continue </a:t>
            </a:r>
            <a:r>
              <a:rPr lang="en-US" sz="2000" dirty="0" smtClean="0"/>
              <a:t>monitor Real-Time AS Shortages and will send </a:t>
            </a:r>
            <a:r>
              <a:rPr lang="en-US" sz="2000" dirty="0"/>
              <a:t>out RFIs each </a:t>
            </a:r>
            <a:r>
              <a:rPr lang="en-US" sz="2000" dirty="0" smtClean="0"/>
              <a:t>month on an as needed basis</a:t>
            </a:r>
            <a:endParaRPr lang="en-US" sz="2000" dirty="0" smtClean="0"/>
          </a:p>
          <a:p>
            <a:pPr lvl="1"/>
            <a:endParaRPr lang="en-US" sz="1800" dirty="0" smtClean="0"/>
          </a:p>
          <a:p>
            <a:pPr lvl="1"/>
            <a:endParaRPr lang="en-US" sz="1800" dirty="0"/>
          </a:p>
          <a:p>
            <a:pPr lvl="1"/>
            <a:endParaRPr lang="en-US" sz="2200" dirty="0" smtClean="0"/>
          </a:p>
          <a:p>
            <a:endParaRPr lang="en-US" sz="1800" i="1" dirty="0"/>
          </a:p>
          <a:p>
            <a:pPr lvl="1"/>
            <a:endParaRPr lang="en-US" dirty="0" smtClean="0"/>
          </a:p>
          <a:p>
            <a:pPr lvl="1"/>
            <a:endParaRPr lang="en-US" b="1" dirty="0" smtClean="0"/>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a:p>
        </p:txBody>
      </p:sp>
    </p:spTree>
    <p:extLst>
      <p:ext uri="{BB962C8B-B14F-4D97-AF65-F5344CB8AC3E}">
        <p14:creationId xmlns:p14="http://schemas.microsoft.com/office/powerpoint/2010/main" val="4564819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a:p>
        </p:txBody>
      </p:sp>
      <p:sp>
        <p:nvSpPr>
          <p:cNvPr id="7" name="Content Placeholder 6"/>
          <p:cNvSpPr>
            <a:spLocks noGrp="1"/>
          </p:cNvSpPr>
          <p:nvPr>
            <p:ph idx="16"/>
          </p:nvPr>
        </p:nvSpPr>
        <p:spPr/>
        <p:txBody>
          <a:bodyPr/>
          <a:lstStyle/>
          <a:p>
            <a:r>
              <a:rPr lang="en-US" dirty="0" smtClean="0"/>
              <a:t>Appendix</a:t>
            </a:r>
            <a:endParaRPr lang="en-US" dirty="0"/>
          </a:p>
        </p:txBody>
      </p:sp>
    </p:spTree>
    <p:extLst>
      <p:ext uri="{BB962C8B-B14F-4D97-AF65-F5344CB8AC3E}">
        <p14:creationId xmlns:p14="http://schemas.microsoft.com/office/powerpoint/2010/main" val="15568276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 Status Codes for Providing AS</a:t>
            </a:r>
            <a:endParaRPr lang="en-US" dirty="0"/>
          </a:p>
        </p:txBody>
      </p:sp>
      <p:sp>
        <p:nvSpPr>
          <p:cNvPr id="3" name="Content Placeholder 2"/>
          <p:cNvSpPr>
            <a:spLocks noGrp="1"/>
          </p:cNvSpPr>
          <p:nvPr>
            <p:ph idx="1"/>
          </p:nvPr>
        </p:nvSpPr>
        <p:spPr/>
        <p:txBody>
          <a:bodyPr/>
          <a:lstStyle/>
          <a:p>
            <a:r>
              <a:rPr lang="en-US" sz="2400" dirty="0" smtClean="0"/>
              <a:t>ERCOT EMS and SCED require both correct telemetered responsibilities and resource status code to properly deploy AS in Real-Time</a:t>
            </a:r>
          </a:p>
          <a:p>
            <a:r>
              <a:rPr lang="en-US" dirty="0" smtClean="0"/>
              <a:t>Resource status codes per AS type:</a:t>
            </a:r>
          </a:p>
          <a:p>
            <a:pPr lvl="1"/>
            <a:r>
              <a:rPr lang="en-US" sz="1800" b="1" dirty="0" smtClean="0"/>
              <a:t>Regulation Up: </a:t>
            </a:r>
            <a:r>
              <a:rPr lang="en-US" sz="1800" dirty="0" smtClean="0"/>
              <a:t>ONREG, ONOSREG, ONDSRREG, </a:t>
            </a:r>
            <a:r>
              <a:rPr lang="en-US" sz="1800" dirty="0"/>
              <a:t>ONOPTOUT, </a:t>
            </a:r>
            <a:r>
              <a:rPr lang="en-US" sz="1800" dirty="0" smtClean="0"/>
              <a:t>ONRGL</a:t>
            </a:r>
            <a:r>
              <a:rPr lang="en-US" sz="1800" dirty="0"/>
              <a:t>, FRRSUP</a:t>
            </a:r>
            <a:endParaRPr lang="en-US" sz="1800" dirty="0" smtClean="0"/>
          </a:p>
          <a:p>
            <a:pPr lvl="1"/>
            <a:r>
              <a:rPr lang="en-US" sz="1800" b="1" dirty="0" smtClean="0"/>
              <a:t>Regulation Down:</a:t>
            </a:r>
            <a:r>
              <a:rPr lang="en-US" sz="1800" dirty="0" smtClean="0"/>
              <a:t> </a:t>
            </a:r>
            <a:r>
              <a:rPr lang="en-US" sz="1800" dirty="0"/>
              <a:t>ONREG, ONOSREG, ONDSRREG, ONOPTOUT, ONRGL, </a:t>
            </a:r>
            <a:r>
              <a:rPr lang="en-US" sz="1800" dirty="0" smtClean="0"/>
              <a:t>FRRSDN</a:t>
            </a:r>
          </a:p>
          <a:p>
            <a:pPr lvl="1"/>
            <a:r>
              <a:rPr lang="en-US" sz="1800" b="1" dirty="0" smtClean="0"/>
              <a:t>Responsive Reserve Service: </a:t>
            </a:r>
            <a:r>
              <a:rPr lang="en-US" sz="1800" dirty="0" smtClean="0"/>
              <a:t>ONRUC, ONREG, ON, ONDSR, ONOSREG, ONDSRREG, ONEMR, ONRR, ONOPTOUT, ONRGL, ONCLR, ONRL</a:t>
            </a:r>
          </a:p>
          <a:p>
            <a:pPr lvl="1"/>
            <a:r>
              <a:rPr lang="en-US" sz="1800" b="1" dirty="0" smtClean="0"/>
              <a:t>Non-Spin Reserve Service:</a:t>
            </a:r>
            <a:r>
              <a:rPr lang="en-US" sz="1800" dirty="0" smtClean="0"/>
              <a:t> ONRUC, ONREG, ON, ONDSR, ONOS, ONOSREG, ONDSRREG, ONEMR, OFFNS, OFFQS, ONOPTOUT, ONRGL, ONCLR</a:t>
            </a:r>
          </a:p>
          <a:p>
            <a:pPr marL="457200" lvl="1" indent="0">
              <a:buNone/>
            </a:pPr>
            <a:r>
              <a:rPr lang="en-US" sz="1800" i="1" dirty="0" smtClean="0"/>
              <a:t>Note: Non-Spin can be in STARTUP or SHUTDOWN when being deployed</a:t>
            </a:r>
            <a:endParaRPr lang="en-US" sz="1800" i="1" dirty="0"/>
          </a:p>
          <a:p>
            <a:pPr lvl="1"/>
            <a:endParaRPr lang="en-US" dirty="0" smtClean="0"/>
          </a:p>
          <a:p>
            <a:pPr lvl="1"/>
            <a:endParaRPr lang="en-US" b="1" dirty="0" smtClean="0"/>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a:p>
        </p:txBody>
      </p:sp>
    </p:spTree>
    <p:extLst>
      <p:ext uri="{BB962C8B-B14F-4D97-AF65-F5344CB8AC3E}">
        <p14:creationId xmlns:p14="http://schemas.microsoft.com/office/powerpoint/2010/main" val="30612036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solidFill>
              </a:rPr>
              <a:t>Introduction</a:t>
            </a:r>
            <a:endParaRPr lang="en-US" b="1" dirty="0">
              <a:solidFill>
                <a:schemeClr val="accent1"/>
              </a:solidFill>
            </a:endParaRPr>
          </a:p>
        </p:txBody>
      </p:sp>
      <p:sp>
        <p:nvSpPr>
          <p:cNvPr id="3" name="Content Placeholder 2"/>
          <p:cNvSpPr>
            <a:spLocks noGrp="1"/>
          </p:cNvSpPr>
          <p:nvPr>
            <p:ph idx="1"/>
          </p:nvPr>
        </p:nvSpPr>
        <p:spPr/>
        <p:txBody>
          <a:bodyPr/>
          <a:lstStyle/>
          <a:p>
            <a:r>
              <a:rPr lang="en-US" sz="2000" dirty="0" smtClean="0">
                <a:solidFill>
                  <a:schemeClr val="tx2"/>
                </a:solidFill>
              </a:rPr>
              <a:t>ERCOT and the Independent Market Monitor (IMM) have noticed a </a:t>
            </a:r>
            <a:r>
              <a:rPr lang="en-US" sz="2000" dirty="0" smtClean="0">
                <a:solidFill>
                  <a:schemeClr val="tx2"/>
                </a:solidFill>
              </a:rPr>
              <a:t>consistent pattern </a:t>
            </a:r>
            <a:r>
              <a:rPr lang="en-US" sz="2000" dirty="0" smtClean="0">
                <a:solidFill>
                  <a:schemeClr val="tx2"/>
                </a:solidFill>
              </a:rPr>
              <a:t>of Ancillary Service (AS) shortages in </a:t>
            </a:r>
            <a:r>
              <a:rPr lang="en-US" sz="2000" dirty="0" smtClean="0">
                <a:solidFill>
                  <a:schemeClr val="tx2"/>
                </a:solidFill>
              </a:rPr>
              <a:t>Real-Time </a:t>
            </a:r>
            <a:endParaRPr lang="en-US" sz="2000" dirty="0" smtClean="0">
              <a:solidFill>
                <a:schemeClr val="tx2"/>
              </a:solidFill>
            </a:endParaRPr>
          </a:p>
          <a:p>
            <a:pPr lvl="1"/>
            <a:r>
              <a:rPr lang="en-US" sz="2000" dirty="0" smtClean="0"/>
              <a:t>ERCOT has improved its internal process to better track these Real-Time AS shortages for post hoc analysis</a:t>
            </a:r>
          </a:p>
          <a:p>
            <a:endParaRPr lang="en-US" sz="2000" dirty="0" smtClean="0">
              <a:solidFill>
                <a:schemeClr val="tx2"/>
              </a:solidFill>
            </a:endParaRPr>
          </a:p>
          <a:p>
            <a:r>
              <a:rPr lang="en-US" sz="2000" dirty="0" smtClean="0">
                <a:solidFill>
                  <a:schemeClr val="tx2"/>
                </a:solidFill>
              </a:rPr>
              <a:t>ERCOT can address </a:t>
            </a:r>
            <a:r>
              <a:rPr lang="en-US" sz="2000" dirty="0" smtClean="0">
                <a:solidFill>
                  <a:schemeClr val="tx2"/>
                </a:solidFill>
              </a:rPr>
              <a:t>AS shortages prior to the end of adjustment period with the </a:t>
            </a:r>
            <a:r>
              <a:rPr lang="en-US" sz="2000" dirty="0" smtClean="0">
                <a:solidFill>
                  <a:schemeClr val="tx2"/>
                </a:solidFill>
              </a:rPr>
              <a:t>Supplemental </a:t>
            </a:r>
            <a:r>
              <a:rPr lang="en-US" sz="2000" dirty="0" smtClean="0">
                <a:solidFill>
                  <a:schemeClr val="tx2"/>
                </a:solidFill>
              </a:rPr>
              <a:t>Ancillary Service Market (SASM) mechanism</a:t>
            </a:r>
          </a:p>
          <a:p>
            <a:endParaRPr lang="en-US" sz="2000" dirty="0" smtClean="0"/>
          </a:p>
          <a:p>
            <a:r>
              <a:rPr lang="en-US" sz="2000" dirty="0" smtClean="0"/>
              <a:t>During </a:t>
            </a:r>
            <a:r>
              <a:rPr lang="en-US" sz="2000" dirty="0" smtClean="0"/>
              <a:t>the Operating Hour in Real-Time, Control Room Operators address AS shortages by manually contacting QSEs to resolve </a:t>
            </a:r>
            <a:r>
              <a:rPr lang="en-US" sz="2000" dirty="0" smtClean="0"/>
              <a:t>issues</a:t>
            </a:r>
            <a:endParaRPr lang="en-US" sz="2000" dirty="0" smtClean="0">
              <a:solidFill>
                <a:schemeClr val="tx2"/>
              </a:solidFill>
            </a:endParaRPr>
          </a:p>
          <a:p>
            <a:endParaRPr lang="en-US" sz="1800" dirty="0" smtClean="0"/>
          </a:p>
          <a:p>
            <a:pPr lvl="1"/>
            <a:endParaRPr lang="en-US" sz="1600" dirty="0" smtClean="0">
              <a:solidFill>
                <a:schemeClr val="tx2"/>
              </a:solidFill>
            </a:endParaRPr>
          </a:p>
          <a:p>
            <a:endParaRPr lang="en-US" sz="1800" dirty="0" smtClean="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31909273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solidFill>
              </a:rPr>
              <a:t>Protocol Language</a:t>
            </a:r>
            <a:endParaRPr lang="en-US" b="1" dirty="0">
              <a:solidFill>
                <a:schemeClr val="accent1"/>
              </a:solidFill>
            </a:endParaRP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
        <p:nvSpPr>
          <p:cNvPr id="6" name="TextBox 5"/>
          <p:cNvSpPr txBox="1"/>
          <p:nvPr/>
        </p:nvSpPr>
        <p:spPr>
          <a:xfrm>
            <a:off x="342900" y="914400"/>
            <a:ext cx="8534400" cy="2462213"/>
          </a:xfrm>
          <a:prstGeom prst="rect">
            <a:avLst/>
          </a:prstGeom>
          <a:solidFill>
            <a:srgbClr val="CCEFF4"/>
          </a:solidFill>
        </p:spPr>
        <p:txBody>
          <a:bodyPr wrap="square" rtlCol="0">
            <a:spAutoFit/>
          </a:bodyPr>
          <a:lstStyle/>
          <a:p>
            <a:pPr algn="just"/>
            <a:r>
              <a:rPr lang="en-US" sz="1400" b="1" dirty="0" smtClean="0">
                <a:solidFill>
                  <a:schemeClr val="tx2"/>
                </a:solidFill>
              </a:rPr>
              <a:t>6.5.7.5 Ancillary Services Capacity Monitor</a:t>
            </a:r>
          </a:p>
          <a:p>
            <a:pPr marL="342900" indent="-342900" algn="just">
              <a:buFont typeface="+mj-lt"/>
              <a:buAutoNum type="arabicParenR" startAt="2"/>
            </a:pPr>
            <a:r>
              <a:rPr lang="en-US" sz="1400" u="sng" dirty="0" smtClean="0">
                <a:solidFill>
                  <a:schemeClr val="tx2"/>
                </a:solidFill>
              </a:rPr>
              <a:t>Each QSE shall operate Resources providing Ancillary Service capacity to meet its obligations.</a:t>
            </a:r>
            <a:r>
              <a:rPr lang="en-US" sz="1400" dirty="0" smtClean="0">
                <a:solidFill>
                  <a:schemeClr val="tx2"/>
                </a:solidFill>
              </a:rPr>
              <a:t>  If a QSE experiences temporary conditions where its total obligation for providing Ancillary Service cannot be met on the QSE’s Resources, then the QSE may add additional capability from other Resources that it represents.  It adds that capability by changing the Resource Status and updating the Ancillary Service Schedules and Ancillary Services Resource Responsibility of the affected Resources and notifying ERCOT under Section 6.4.9.1, Evaluation and Maintenance of Ancillary Service Capacity Sufficiency.  If the QSE is unable to meet its total obligations to provide committed Ancillary Services capacity, the QSE shall notify ERCOT immediately of the expected duration of the QSE’s inability to meet its obligations.  ERCOT shall determine whether replacement Ancillary Services will be procured to account for the QSE’s shortfall according to Section 6.4.9.1.</a:t>
            </a:r>
          </a:p>
        </p:txBody>
      </p:sp>
    </p:spTree>
    <p:extLst>
      <p:ext uri="{BB962C8B-B14F-4D97-AF65-F5344CB8AC3E}">
        <p14:creationId xmlns:p14="http://schemas.microsoft.com/office/powerpoint/2010/main" val="5909689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solidFill>
              </a:rPr>
              <a:t>Protocol Language</a:t>
            </a:r>
            <a:endParaRPr lang="en-US" b="1" dirty="0">
              <a:solidFill>
                <a:schemeClr val="accent1"/>
              </a:solidFill>
            </a:endParaRPr>
          </a:p>
        </p:txBody>
      </p:sp>
      <p:sp>
        <p:nvSpPr>
          <p:cNvPr id="5" name="Content Placeholder 4"/>
          <p:cNvSpPr>
            <a:spLocks noGrp="1"/>
          </p:cNvSpPr>
          <p:nvPr>
            <p:ph idx="1"/>
          </p:nvPr>
        </p:nvSpPr>
        <p:spPr>
          <a:xfrm>
            <a:off x="152400" y="4520924"/>
            <a:ext cx="8839200" cy="1498876"/>
          </a:xfrm>
        </p:spPr>
        <p:txBody>
          <a:bodyPr/>
          <a:lstStyle/>
          <a:p>
            <a:r>
              <a:rPr lang="en-US" sz="2000" dirty="0" smtClean="0"/>
              <a:t>Note that, ERCOT </a:t>
            </a:r>
            <a:r>
              <a:rPr lang="en-US" sz="2000" dirty="0"/>
              <a:t>has identified a report timing issue with the QSE AS Capacity Monitor for the first interval of the hour when responsibilities are compared to the previous hour’s end of adjustment period responsibilities</a:t>
            </a:r>
          </a:p>
          <a:p>
            <a:pPr lvl="1"/>
            <a:r>
              <a:rPr lang="en-US" sz="1800" dirty="0"/>
              <a:t>The report timing will change from 10 seconds prior to each 5-minute clock interval to run at the top of each 5-minute clock interval</a:t>
            </a:r>
            <a:endParaRPr lang="en-US" sz="1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
        <p:nvSpPr>
          <p:cNvPr id="6" name="TextBox 5"/>
          <p:cNvSpPr txBox="1"/>
          <p:nvPr/>
        </p:nvSpPr>
        <p:spPr>
          <a:xfrm>
            <a:off x="304800" y="855406"/>
            <a:ext cx="8534400" cy="3539430"/>
          </a:xfrm>
          <a:prstGeom prst="rect">
            <a:avLst/>
          </a:prstGeom>
          <a:solidFill>
            <a:srgbClr val="CCEFF4"/>
          </a:solidFill>
        </p:spPr>
        <p:txBody>
          <a:bodyPr wrap="square" rtlCol="0">
            <a:spAutoFit/>
          </a:bodyPr>
          <a:lstStyle/>
          <a:p>
            <a:pPr algn="just"/>
            <a:r>
              <a:rPr lang="en-US" sz="1400" b="1" dirty="0" smtClean="0">
                <a:solidFill>
                  <a:schemeClr val="tx2"/>
                </a:solidFill>
              </a:rPr>
              <a:t>8.1.1.3 Ancillary Service Capacity Compliance Criteria</a:t>
            </a:r>
          </a:p>
          <a:p>
            <a:pPr marL="342900" indent="-342900" algn="just">
              <a:buFont typeface="+mj-lt"/>
              <a:buAutoNum type="arabicParenR"/>
            </a:pPr>
            <a:r>
              <a:rPr lang="en-US" sz="1400" dirty="0" smtClean="0">
                <a:solidFill>
                  <a:schemeClr val="tx2"/>
                </a:solidFill>
              </a:rPr>
              <a:t>ERCOT </a:t>
            </a:r>
            <a:r>
              <a:rPr lang="en-US" sz="1400" dirty="0">
                <a:solidFill>
                  <a:schemeClr val="tx2"/>
                </a:solidFill>
              </a:rPr>
              <a:t>shall provide each QSE representing Resources a capacity summary containing as a minimum the same general information required in Section 6.5.7.5, Ancillary Services Capacity Monitor, except specific to only the QSE.  The summary shall be updated with calculations every ten seconds by ERCOT and then provided to the QSE every five minutes using the MIS Certified Area. </a:t>
            </a:r>
            <a:endParaRPr lang="en-US" sz="1400" dirty="0" smtClean="0">
              <a:solidFill>
                <a:schemeClr val="tx2"/>
              </a:solidFill>
            </a:endParaRPr>
          </a:p>
          <a:p>
            <a:pPr marL="342900" indent="-342900" algn="just">
              <a:buFont typeface="+mj-lt"/>
              <a:buAutoNum type="arabicParenR"/>
            </a:pPr>
            <a:endParaRPr lang="en-US" sz="1400" dirty="0">
              <a:solidFill>
                <a:schemeClr val="tx2"/>
              </a:solidFill>
            </a:endParaRPr>
          </a:p>
          <a:p>
            <a:pPr marL="342900" indent="-342900" algn="just">
              <a:buFont typeface="+mj-lt"/>
              <a:buAutoNum type="arabicParenR" startAt="3"/>
            </a:pPr>
            <a:r>
              <a:rPr lang="en-US" sz="1400" dirty="0">
                <a:solidFill>
                  <a:schemeClr val="tx2"/>
                </a:solidFill>
              </a:rPr>
              <a:t>The QSE, within ten minutes of receiving the insufficient capacity notification from ERCOT, the QSE must</a:t>
            </a:r>
            <a:r>
              <a:rPr lang="en-US" sz="1400" dirty="0" smtClean="0">
                <a:solidFill>
                  <a:schemeClr val="tx2"/>
                </a:solidFill>
              </a:rPr>
              <a:t>:</a:t>
            </a:r>
          </a:p>
          <a:p>
            <a:pPr marL="342900" indent="-342900" algn="just">
              <a:buFont typeface="+mj-lt"/>
              <a:buAutoNum type="arabicParenR" startAt="3"/>
            </a:pPr>
            <a:endParaRPr lang="en-US" sz="1400" dirty="0">
              <a:solidFill>
                <a:schemeClr val="tx2"/>
              </a:solidFill>
            </a:endParaRPr>
          </a:p>
          <a:p>
            <a:pPr marL="800100" lvl="1" indent="-342900" algn="just">
              <a:buFont typeface="+mj-lt"/>
              <a:buAutoNum type="alphaLcParenR"/>
            </a:pPr>
            <a:r>
              <a:rPr lang="en-US" sz="1400" dirty="0">
                <a:solidFill>
                  <a:schemeClr val="tx2"/>
                </a:solidFill>
              </a:rPr>
              <a:t>If due to a telemetry issue, correct the telemetered Ancillary Services Resource Responsibility to provide sufficient capacity; </a:t>
            </a:r>
            <a:r>
              <a:rPr lang="en-US" sz="1400" dirty="0" smtClean="0">
                <a:solidFill>
                  <a:schemeClr val="tx2"/>
                </a:solidFill>
              </a:rPr>
              <a:t>or</a:t>
            </a:r>
          </a:p>
          <a:p>
            <a:pPr marL="800100" lvl="1" indent="-342900" algn="just">
              <a:buFont typeface="+mj-lt"/>
              <a:buAutoNum type="alphaLcParenR"/>
            </a:pPr>
            <a:endParaRPr lang="en-US" sz="1400" dirty="0">
              <a:solidFill>
                <a:schemeClr val="tx2"/>
              </a:solidFill>
            </a:endParaRPr>
          </a:p>
          <a:p>
            <a:pPr marL="800100" lvl="1" indent="-342900" algn="just">
              <a:buFont typeface="+mj-lt"/>
              <a:buAutoNum type="alphaLcParenR"/>
            </a:pPr>
            <a:r>
              <a:rPr lang="en-US" sz="1400" dirty="0">
                <a:solidFill>
                  <a:schemeClr val="tx2"/>
                </a:solidFill>
              </a:rPr>
              <a:t>Must provide both appropriate justification for not satisfying their Ancillary Service Obligation and a plan to correct the shortfall that is acceptable with the ERCOT operator.  ERCOT shall report non-compliance of Ancillary Service capacity requirements to the Reliability Monitor for review</a:t>
            </a:r>
            <a:r>
              <a:rPr lang="en-US" sz="1400" dirty="0" smtClean="0">
                <a:solidFill>
                  <a:schemeClr val="tx2"/>
                </a:solidFill>
              </a:rPr>
              <a:t>.</a:t>
            </a:r>
            <a:endParaRPr lang="en-US" sz="1400" dirty="0">
              <a:solidFill>
                <a:schemeClr val="tx2"/>
              </a:solidFill>
            </a:endParaRPr>
          </a:p>
        </p:txBody>
      </p:sp>
    </p:spTree>
    <p:extLst>
      <p:ext uri="{BB962C8B-B14F-4D97-AF65-F5344CB8AC3E}">
        <p14:creationId xmlns:p14="http://schemas.microsoft.com/office/powerpoint/2010/main" val="41913116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Real-Time AS Shortage</a:t>
            </a:r>
            <a:r>
              <a:rPr lang="en-US" dirty="0" smtClean="0"/>
              <a:t> </a:t>
            </a:r>
            <a:r>
              <a:rPr lang="en-US" dirty="0" smtClean="0"/>
              <a:t>Statistics</a:t>
            </a:r>
            <a:endParaRPr lang="en-US" dirty="0"/>
          </a:p>
        </p:txBody>
      </p:sp>
      <p:sp>
        <p:nvSpPr>
          <p:cNvPr id="3" name="Content Placeholder 2"/>
          <p:cNvSpPr>
            <a:spLocks noGrp="1"/>
          </p:cNvSpPr>
          <p:nvPr>
            <p:ph idx="1"/>
          </p:nvPr>
        </p:nvSpPr>
        <p:spPr/>
        <p:txBody>
          <a:bodyPr/>
          <a:lstStyle/>
          <a:p>
            <a:r>
              <a:rPr lang="en-US" sz="2000" dirty="0" smtClean="0"/>
              <a:t>Real-Time AS Shortages are calculated by averaging SCED telemetered responsibility with correct resource status codes compared to end of adjustment period AS Responsibility (which includes SASMs, AS Trades, etc</a:t>
            </a:r>
            <a:r>
              <a:rPr lang="en-US" sz="2000" dirty="0" smtClean="0"/>
              <a:t>.)</a:t>
            </a:r>
          </a:p>
          <a:p>
            <a:endParaRPr lang="en-US" sz="800" dirty="0" smtClean="0"/>
          </a:p>
          <a:p>
            <a:r>
              <a:rPr lang="en-US" sz="2000" dirty="0" smtClean="0"/>
              <a:t>Between </a:t>
            </a:r>
            <a:r>
              <a:rPr lang="en-US" sz="2000" b="1" dirty="0" smtClean="0"/>
              <a:t>April 1, 2018 and March 31, 2019:</a:t>
            </a:r>
          </a:p>
          <a:p>
            <a:pPr lvl="1"/>
            <a:r>
              <a:rPr lang="en-US" sz="2000" dirty="0"/>
              <a:t>A</a:t>
            </a:r>
            <a:r>
              <a:rPr lang="en-US" sz="2000" dirty="0" smtClean="0"/>
              <a:t>verage of </a:t>
            </a:r>
            <a:r>
              <a:rPr lang="en-US" sz="2000" b="1" dirty="0" smtClean="0"/>
              <a:t>8 MW</a:t>
            </a:r>
            <a:r>
              <a:rPr lang="en-US" sz="2000" dirty="0" smtClean="0"/>
              <a:t> of total AS shortage each hour (</a:t>
            </a:r>
            <a:r>
              <a:rPr lang="en-US" sz="2000" b="1" dirty="0" smtClean="0"/>
              <a:t>0.15%</a:t>
            </a:r>
            <a:r>
              <a:rPr lang="en-US" sz="2000" dirty="0" smtClean="0"/>
              <a:t> of total AS requirement)</a:t>
            </a:r>
          </a:p>
          <a:p>
            <a:pPr lvl="1"/>
            <a:r>
              <a:rPr lang="en-US" sz="2000" dirty="0"/>
              <a:t>T</a:t>
            </a:r>
            <a:r>
              <a:rPr lang="en-US" sz="2000" dirty="0" smtClean="0"/>
              <a:t>otal QSE-AS-hours short as a percentage of total QSE-AS-hours:</a:t>
            </a:r>
          </a:p>
          <a:p>
            <a:pPr lvl="2"/>
            <a:r>
              <a:rPr lang="en-US" sz="1800" dirty="0"/>
              <a:t>If </a:t>
            </a:r>
            <a:r>
              <a:rPr lang="en-US" sz="1800" b="1" dirty="0"/>
              <a:t>2</a:t>
            </a:r>
            <a:r>
              <a:rPr lang="en-US" sz="1800" dirty="0"/>
              <a:t> QSEs have </a:t>
            </a:r>
            <a:r>
              <a:rPr lang="en-US" sz="1800" b="1" dirty="0"/>
              <a:t>2</a:t>
            </a:r>
            <a:r>
              <a:rPr lang="en-US" sz="1800" dirty="0"/>
              <a:t> MW of REGUP and REGDN short for </a:t>
            </a:r>
            <a:r>
              <a:rPr lang="en-US" sz="1800" b="1" dirty="0"/>
              <a:t>2</a:t>
            </a:r>
            <a:r>
              <a:rPr lang="en-US" sz="1800" dirty="0"/>
              <a:t> hours, that is </a:t>
            </a:r>
            <a:r>
              <a:rPr lang="en-US" sz="1800" b="1" dirty="0"/>
              <a:t>8</a:t>
            </a:r>
            <a:r>
              <a:rPr lang="en-US" sz="1800" dirty="0"/>
              <a:t> </a:t>
            </a:r>
            <a:r>
              <a:rPr lang="en-US" sz="1800" dirty="0" smtClean="0"/>
              <a:t>QSE-AS-hours (total of ~964,000 QSE-AS-hours)</a:t>
            </a:r>
            <a:endParaRPr lang="en-US" sz="1800" dirty="0"/>
          </a:p>
          <a:p>
            <a:pPr lvl="2"/>
            <a:r>
              <a:rPr lang="en-US" sz="1800" b="1" dirty="0" smtClean="0"/>
              <a:t>29,372 </a:t>
            </a:r>
            <a:r>
              <a:rPr lang="en-US" sz="1800" dirty="0" smtClean="0"/>
              <a:t>QSE-AS-hours short by 0.1 MW or more (</a:t>
            </a:r>
            <a:r>
              <a:rPr lang="en-US" sz="1800" b="1" dirty="0" smtClean="0"/>
              <a:t>3%</a:t>
            </a:r>
            <a:r>
              <a:rPr lang="en-US" sz="1800" dirty="0" smtClean="0"/>
              <a:t>)</a:t>
            </a:r>
          </a:p>
          <a:p>
            <a:pPr lvl="2"/>
            <a:r>
              <a:rPr lang="en-US" sz="1800" b="1" dirty="0" smtClean="0"/>
              <a:t>10,175</a:t>
            </a:r>
            <a:r>
              <a:rPr lang="en-US" sz="1800" dirty="0" smtClean="0"/>
              <a:t> QSE-AS-hours short by  1 MW or more (</a:t>
            </a:r>
            <a:r>
              <a:rPr lang="en-US" sz="1800" b="1" dirty="0" smtClean="0"/>
              <a:t>1%</a:t>
            </a:r>
            <a:r>
              <a:rPr lang="en-US" sz="1800" dirty="0" smtClean="0"/>
              <a:t>)</a:t>
            </a:r>
          </a:p>
          <a:p>
            <a:pPr lvl="2"/>
            <a:r>
              <a:rPr lang="en-US" sz="1800" b="1" dirty="0" smtClean="0"/>
              <a:t>1,192</a:t>
            </a:r>
            <a:r>
              <a:rPr lang="en-US" sz="1800" dirty="0" smtClean="0"/>
              <a:t> QSE-AS-hours short by 10 MW or more (</a:t>
            </a:r>
            <a:r>
              <a:rPr lang="en-US" sz="1800" b="1" dirty="0" smtClean="0"/>
              <a:t>0.1%</a:t>
            </a:r>
            <a:r>
              <a:rPr lang="en-US" sz="1800" dirty="0" smtClean="0"/>
              <a:t>)</a:t>
            </a:r>
          </a:p>
          <a:p>
            <a:pPr lvl="1"/>
            <a:r>
              <a:rPr lang="en-US" sz="2000" b="1" dirty="0" smtClean="0"/>
              <a:t>1,243</a:t>
            </a:r>
            <a:r>
              <a:rPr lang="en-US" sz="2000" dirty="0" smtClean="0"/>
              <a:t> reported Operator Log entries related to Ancillary Service shortages by the Resource, Real-Time, and Reliability Risk Desks</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22623802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Real-Time </a:t>
            </a:r>
            <a:r>
              <a:rPr lang="en-US" dirty="0" smtClean="0">
                <a:solidFill>
                  <a:srgbClr val="890C58"/>
                </a:solidFill>
              </a:rPr>
              <a:t>Max </a:t>
            </a:r>
            <a:r>
              <a:rPr lang="en-US" dirty="0" smtClean="0"/>
              <a:t>Hourly AS Shortage</a:t>
            </a:r>
            <a:endParaRPr lang="en-US" dirty="0"/>
          </a:p>
        </p:txBody>
      </p:sp>
      <p:sp>
        <p:nvSpPr>
          <p:cNvPr id="13" name="Content Placeholder 2"/>
          <p:cNvSpPr>
            <a:spLocks noGrp="1"/>
          </p:cNvSpPr>
          <p:nvPr>
            <p:ph idx="1"/>
          </p:nvPr>
        </p:nvSpPr>
        <p:spPr>
          <a:xfrm>
            <a:off x="304800" y="5029200"/>
            <a:ext cx="8534400" cy="1578830"/>
          </a:xfrm>
        </p:spPr>
        <p:txBody>
          <a:bodyPr/>
          <a:lstStyle/>
          <a:p>
            <a:pPr marL="0" indent="0">
              <a:buNone/>
            </a:pPr>
            <a:r>
              <a:rPr lang="en-US" sz="1600" i="1" dirty="0" smtClean="0"/>
              <a:t>How to read graph: </a:t>
            </a:r>
          </a:p>
          <a:p>
            <a:r>
              <a:rPr lang="en-US" sz="1600" i="1" dirty="0" smtClean="0"/>
              <a:t>Each bar is a single day, where the max shortage per AS type is stacked</a:t>
            </a:r>
          </a:p>
          <a:p>
            <a:r>
              <a:rPr lang="en-US" sz="1600" i="1" dirty="0" smtClean="0"/>
              <a:t>Each AS type max shortage could come from a different hour in the day </a:t>
            </a:r>
          </a:p>
          <a:p>
            <a:r>
              <a:rPr lang="en-US" sz="1600" i="1" dirty="0" smtClean="0"/>
              <a:t>Surpluses within the same AS hour </a:t>
            </a:r>
            <a:r>
              <a:rPr lang="en-US" sz="1600" b="1" i="1" dirty="0" smtClean="0"/>
              <a:t>are </a:t>
            </a:r>
            <a:r>
              <a:rPr lang="en-US" sz="1600" b="1" i="1" dirty="0" smtClean="0">
                <a:solidFill>
                  <a:srgbClr val="FF0000"/>
                </a:solidFill>
              </a:rPr>
              <a:t>not</a:t>
            </a:r>
            <a:r>
              <a:rPr lang="en-US" sz="1600" b="1" i="1" dirty="0" smtClean="0"/>
              <a:t> included</a:t>
            </a:r>
            <a:endParaRPr lang="en-US" sz="1600" b="1" i="1"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pic>
        <p:nvPicPr>
          <p:cNvPr id="5" name="Picture 4"/>
          <p:cNvPicPr>
            <a:picLocks noChangeAspect="1"/>
          </p:cNvPicPr>
          <p:nvPr/>
        </p:nvPicPr>
        <p:blipFill>
          <a:blip r:embed="rId3"/>
          <a:stretch>
            <a:fillRect/>
          </a:stretch>
        </p:blipFill>
        <p:spPr>
          <a:xfrm>
            <a:off x="0" y="762000"/>
            <a:ext cx="9144000" cy="4220308"/>
          </a:xfrm>
          <a:prstGeom prst="rect">
            <a:avLst/>
          </a:prstGeom>
        </p:spPr>
      </p:pic>
    </p:spTree>
    <p:extLst>
      <p:ext uri="{BB962C8B-B14F-4D97-AF65-F5344CB8AC3E}">
        <p14:creationId xmlns:p14="http://schemas.microsoft.com/office/powerpoint/2010/main" val="42268884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Real-Time </a:t>
            </a:r>
            <a:r>
              <a:rPr lang="en-US" dirty="0" smtClean="0">
                <a:solidFill>
                  <a:srgbClr val="890C58"/>
                </a:solidFill>
              </a:rPr>
              <a:t>Max </a:t>
            </a:r>
            <a:r>
              <a:rPr lang="en-US" dirty="0" smtClean="0"/>
              <a:t>Hourly </a:t>
            </a:r>
            <a:r>
              <a:rPr lang="en-US" dirty="0" smtClean="0">
                <a:solidFill>
                  <a:srgbClr val="890C58"/>
                </a:solidFill>
              </a:rPr>
              <a:t>Net</a:t>
            </a:r>
            <a:r>
              <a:rPr lang="en-US" dirty="0" smtClean="0"/>
              <a:t> AS Shortage</a:t>
            </a:r>
            <a:endParaRPr lang="en-US" dirty="0"/>
          </a:p>
        </p:txBody>
      </p:sp>
      <p:sp>
        <p:nvSpPr>
          <p:cNvPr id="13" name="Content Placeholder 2"/>
          <p:cNvSpPr>
            <a:spLocks noGrp="1"/>
          </p:cNvSpPr>
          <p:nvPr>
            <p:ph idx="1"/>
          </p:nvPr>
        </p:nvSpPr>
        <p:spPr>
          <a:xfrm>
            <a:off x="304800" y="5029200"/>
            <a:ext cx="8534400" cy="1578830"/>
          </a:xfrm>
        </p:spPr>
        <p:txBody>
          <a:bodyPr/>
          <a:lstStyle/>
          <a:p>
            <a:pPr marL="0" indent="0">
              <a:buNone/>
            </a:pPr>
            <a:r>
              <a:rPr lang="en-US" sz="1600" i="1" dirty="0" smtClean="0"/>
              <a:t>How to read graph: </a:t>
            </a:r>
          </a:p>
          <a:p>
            <a:r>
              <a:rPr lang="en-US" sz="1600" i="1" dirty="0" smtClean="0"/>
              <a:t>Each bar is a single day, where the max shortage per AS type is stacked</a:t>
            </a:r>
          </a:p>
          <a:p>
            <a:r>
              <a:rPr lang="en-US" sz="1600" i="1" dirty="0" smtClean="0"/>
              <a:t>Each AS type max shortage could come from a different hour in the day </a:t>
            </a:r>
          </a:p>
          <a:p>
            <a:r>
              <a:rPr lang="en-US" sz="1600" i="1" dirty="0" smtClean="0"/>
              <a:t>Surpluses within the same AS hour </a:t>
            </a:r>
            <a:r>
              <a:rPr lang="en-US" sz="1600" b="1" i="1" dirty="0" smtClean="0"/>
              <a:t>are included</a:t>
            </a:r>
            <a:endParaRPr lang="en-US" sz="1600" b="1" i="1"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pic>
        <p:nvPicPr>
          <p:cNvPr id="14" name="Picture 13"/>
          <p:cNvPicPr>
            <a:picLocks noChangeAspect="1"/>
          </p:cNvPicPr>
          <p:nvPr/>
        </p:nvPicPr>
        <p:blipFill>
          <a:blip r:embed="rId3"/>
          <a:stretch>
            <a:fillRect/>
          </a:stretch>
        </p:blipFill>
        <p:spPr>
          <a:xfrm>
            <a:off x="0" y="808892"/>
            <a:ext cx="9144000" cy="4220308"/>
          </a:xfrm>
          <a:prstGeom prst="rect">
            <a:avLst/>
          </a:prstGeom>
        </p:spPr>
      </p:pic>
    </p:spTree>
    <p:extLst>
      <p:ext uri="{BB962C8B-B14F-4D97-AF65-F5344CB8AC3E}">
        <p14:creationId xmlns:p14="http://schemas.microsoft.com/office/powerpoint/2010/main" val="16046126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Real-Time </a:t>
            </a:r>
            <a:r>
              <a:rPr lang="en-US" dirty="0" smtClean="0">
                <a:solidFill>
                  <a:srgbClr val="890C58"/>
                </a:solidFill>
              </a:rPr>
              <a:t>Average</a:t>
            </a:r>
            <a:r>
              <a:rPr lang="en-US" dirty="0" smtClean="0"/>
              <a:t> Hourly AS Shortage</a:t>
            </a:r>
            <a:endParaRPr lang="en-US" dirty="0"/>
          </a:p>
        </p:txBody>
      </p:sp>
      <p:sp>
        <p:nvSpPr>
          <p:cNvPr id="13" name="Content Placeholder 2"/>
          <p:cNvSpPr>
            <a:spLocks noGrp="1"/>
          </p:cNvSpPr>
          <p:nvPr>
            <p:ph idx="1"/>
          </p:nvPr>
        </p:nvSpPr>
        <p:spPr>
          <a:xfrm>
            <a:off x="304800" y="5029200"/>
            <a:ext cx="8534400" cy="1578830"/>
          </a:xfrm>
        </p:spPr>
        <p:txBody>
          <a:bodyPr/>
          <a:lstStyle/>
          <a:p>
            <a:pPr marL="0" indent="0">
              <a:buNone/>
            </a:pPr>
            <a:r>
              <a:rPr lang="en-US" sz="1600" i="1" dirty="0" smtClean="0"/>
              <a:t>How to read graph: </a:t>
            </a:r>
          </a:p>
          <a:p>
            <a:r>
              <a:rPr lang="en-US" sz="1600" i="1" dirty="0" smtClean="0"/>
              <a:t>Each bar is a single day, where the average shortage/surplus per AS type is stacked</a:t>
            </a:r>
          </a:p>
          <a:p>
            <a:r>
              <a:rPr lang="en-US" sz="1600" i="1" dirty="0" smtClean="0"/>
              <a:t>Surpluses within the same AS hour </a:t>
            </a:r>
            <a:r>
              <a:rPr lang="en-US" sz="1600" b="1" i="1" dirty="0" smtClean="0"/>
              <a:t>are included</a:t>
            </a:r>
            <a:endParaRPr lang="en-US" sz="1600" b="1" i="1"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pic>
        <p:nvPicPr>
          <p:cNvPr id="3" name="Picture 2"/>
          <p:cNvPicPr>
            <a:picLocks noChangeAspect="1"/>
          </p:cNvPicPr>
          <p:nvPr/>
        </p:nvPicPr>
        <p:blipFill>
          <a:blip r:embed="rId3"/>
          <a:stretch>
            <a:fillRect/>
          </a:stretch>
        </p:blipFill>
        <p:spPr>
          <a:xfrm>
            <a:off x="0" y="762000"/>
            <a:ext cx="9144000" cy="4220308"/>
          </a:xfrm>
          <a:prstGeom prst="rect">
            <a:avLst/>
          </a:prstGeom>
        </p:spPr>
      </p:pic>
    </p:spTree>
    <p:extLst>
      <p:ext uri="{BB962C8B-B14F-4D97-AF65-F5344CB8AC3E}">
        <p14:creationId xmlns:p14="http://schemas.microsoft.com/office/powerpoint/2010/main" val="11392635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Common Reasons for Real-Time AS Shortages</a:t>
            </a:r>
            <a:endParaRPr lang="en-US" sz="2800" dirty="0"/>
          </a:p>
        </p:txBody>
      </p:sp>
      <p:sp>
        <p:nvSpPr>
          <p:cNvPr id="3" name="Content Placeholder 2"/>
          <p:cNvSpPr>
            <a:spLocks noGrp="1"/>
          </p:cNvSpPr>
          <p:nvPr>
            <p:ph idx="1"/>
          </p:nvPr>
        </p:nvSpPr>
        <p:spPr/>
        <p:txBody>
          <a:bodyPr/>
          <a:lstStyle/>
          <a:p>
            <a:r>
              <a:rPr lang="en-US" sz="2000" dirty="0" smtClean="0"/>
              <a:t>Some common reasons for the AS Shortages we noticed were</a:t>
            </a:r>
          </a:p>
          <a:p>
            <a:pPr lvl="1"/>
            <a:r>
              <a:rPr lang="en-US" sz="2000" dirty="0" smtClean="0"/>
              <a:t>QSE </a:t>
            </a:r>
            <a:r>
              <a:rPr lang="en-US" sz="2000" dirty="0" smtClean="0"/>
              <a:t>to QSE AS trade not submitted</a:t>
            </a:r>
          </a:p>
          <a:p>
            <a:pPr lvl="1"/>
            <a:r>
              <a:rPr lang="en-US" sz="2000" dirty="0" smtClean="0"/>
              <a:t>Telemetry errors such as incorrect responsibilities </a:t>
            </a:r>
          </a:p>
          <a:p>
            <a:pPr lvl="1"/>
            <a:r>
              <a:rPr lang="en-US" sz="2000" dirty="0" smtClean="0"/>
              <a:t>Incorrectly moving AS over the top of the hour or intra-hour</a:t>
            </a:r>
          </a:p>
          <a:p>
            <a:pPr lvl="1"/>
            <a:r>
              <a:rPr lang="en-US" sz="2000" dirty="0" smtClean="0"/>
              <a:t>Outage in which QSE is unable to move AS in time</a:t>
            </a:r>
          </a:p>
          <a:p>
            <a:pPr lvl="1"/>
            <a:r>
              <a:rPr lang="en-US" sz="2000" dirty="0" smtClean="0"/>
              <a:t>SASM executed but AS can’t be procured for first couple of hours</a:t>
            </a:r>
            <a:endParaRPr lang="en-US" sz="2000" dirty="0"/>
          </a:p>
          <a:p>
            <a:pPr lvl="1"/>
            <a:r>
              <a:rPr lang="en-US" sz="2000" dirty="0"/>
              <a:t>Incorrect resource status </a:t>
            </a:r>
            <a:r>
              <a:rPr lang="en-US" sz="2000" dirty="0" smtClean="0"/>
              <a:t>codes</a:t>
            </a:r>
          </a:p>
          <a:p>
            <a:pPr lvl="1"/>
            <a:endParaRPr lang="en-US" sz="2000" dirty="0"/>
          </a:p>
          <a:p>
            <a:r>
              <a:rPr lang="en-US" sz="2000" dirty="0"/>
              <a:t>As a follow up ERCOT has sent 20+ Request For Information (RFIs) on April 4</a:t>
            </a:r>
            <a:r>
              <a:rPr lang="en-US" sz="2000" baseline="30000" dirty="0"/>
              <a:t>th</a:t>
            </a:r>
            <a:r>
              <a:rPr lang="en-US" sz="2000" dirty="0"/>
              <a:t> to QSEs with Real-Time AS shortages greater than 10 MW for 3 consecutive SCED intervals</a:t>
            </a:r>
          </a:p>
          <a:p>
            <a:endParaRPr lang="en-US" sz="2000" dirty="0"/>
          </a:p>
          <a:p>
            <a:pPr lvl="1"/>
            <a:endParaRPr lang="en-US" b="1" dirty="0" smtClean="0"/>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a:p>
        </p:txBody>
      </p:sp>
    </p:spTree>
    <p:extLst>
      <p:ext uri="{BB962C8B-B14F-4D97-AF65-F5344CB8AC3E}">
        <p14:creationId xmlns:p14="http://schemas.microsoft.com/office/powerpoint/2010/main" val="139664342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0E9AA12-8AF9-4AA6-90FE-24669859CDF3}">
  <ds:schemaRefs>
    <ds:schemaRef ds:uri="http://purl.org/dc/terms/"/>
    <ds:schemaRef ds:uri="http://schemas.openxmlformats.org/package/2006/metadata/core-properties"/>
    <ds:schemaRef ds:uri="http://purl.org/dc/dcmitype/"/>
    <ds:schemaRef ds:uri="c34af464-7aa1-4edd-9be4-83dffc1cb926"/>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3669</TotalTime>
  <Words>1164</Words>
  <Application>Microsoft Office PowerPoint</Application>
  <PresentationFormat>On-screen Show (4:3)</PresentationFormat>
  <Paragraphs>109</Paragraphs>
  <Slides>12</Slides>
  <Notes>9</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12</vt:i4>
      </vt:variant>
    </vt:vector>
  </HeadingPairs>
  <TitlesOfParts>
    <vt:vector size="19" baseType="lpstr">
      <vt:lpstr>Arial</vt:lpstr>
      <vt:lpstr>Calibri</vt:lpstr>
      <vt:lpstr>Courier New</vt:lpstr>
      <vt:lpstr>Wingdings</vt:lpstr>
      <vt:lpstr>1_Office Theme</vt:lpstr>
      <vt:lpstr>2_Custom Design</vt:lpstr>
      <vt:lpstr>3_Custom Design</vt:lpstr>
      <vt:lpstr>PowerPoint Presentation</vt:lpstr>
      <vt:lpstr>Introduction</vt:lpstr>
      <vt:lpstr>Protocol Language</vt:lpstr>
      <vt:lpstr>Protocol Language</vt:lpstr>
      <vt:lpstr>Real-Time AS Shortage Statistics</vt:lpstr>
      <vt:lpstr>Real-Time Max Hourly AS Shortage</vt:lpstr>
      <vt:lpstr>Real-Time Max Hourly Net AS Shortage</vt:lpstr>
      <vt:lpstr>Real-Time Average Hourly AS Shortage</vt:lpstr>
      <vt:lpstr>Common Reasons for Real-Time AS Shortages</vt:lpstr>
      <vt:lpstr>Summary</vt:lpstr>
      <vt:lpstr>PowerPoint Presentation</vt:lpstr>
      <vt:lpstr>Resource Status Codes for Providing AS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Mago, Nitika</cp:lastModifiedBy>
  <cp:revision>83</cp:revision>
  <cp:lastPrinted>2016-01-21T20:53:15Z</cp:lastPrinted>
  <dcterms:created xsi:type="dcterms:W3CDTF">2016-01-21T15:20:31Z</dcterms:created>
  <dcterms:modified xsi:type="dcterms:W3CDTF">2019-04-26T15:42:36Z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