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63" r:id="rId6"/>
  </p:sldMasterIdLst>
  <p:notesMasterIdLst>
    <p:notesMasterId r:id="rId31"/>
  </p:notesMasterIdLst>
  <p:handoutMasterIdLst>
    <p:handoutMasterId r:id="rId32"/>
  </p:handoutMasterIdLst>
  <p:sldIdLst>
    <p:sldId id="260" r:id="rId7"/>
    <p:sldId id="458" r:id="rId8"/>
    <p:sldId id="467" r:id="rId9"/>
    <p:sldId id="508" r:id="rId10"/>
    <p:sldId id="464" r:id="rId11"/>
    <p:sldId id="459" r:id="rId12"/>
    <p:sldId id="407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377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erson, Woody" initials="RW" lastIdx="1" clrIdx="0">
    <p:extLst>
      <p:ext uri="{19B8F6BF-5375-455C-9EA6-DF929625EA0E}">
        <p15:presenceInfo xmlns:p15="http://schemas.microsoft.com/office/powerpoint/2012/main" userId="S-1-5-21-639947351-343809578-3807592339-4404" providerId="AD"/>
      </p:ext>
    </p:extLst>
  </p:cmAuthor>
  <p:cmAuthor id="2" name="Teixeira, Jay" initials="TJ" lastIdx="4" clrIdx="1">
    <p:extLst>
      <p:ext uri="{19B8F6BF-5375-455C-9EA6-DF929625EA0E}">
        <p15:presenceInfo xmlns:p15="http://schemas.microsoft.com/office/powerpoint/2012/main" userId="S-1-5-21-639947351-343809578-3807592339-4441" providerId="AD"/>
      </p:ext>
    </p:extLst>
  </p:cmAuthor>
  <p:cmAuthor id="3" name="Jay Teixeira" initials="JT" lastIdx="2" clrIdx="2">
    <p:extLst>
      <p:ext uri="{19B8F6BF-5375-455C-9EA6-DF929625EA0E}">
        <p15:presenceInfo xmlns:p15="http://schemas.microsoft.com/office/powerpoint/2012/main" userId="e3c21acb614741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 showGuides="1">
      <p:cViewPr>
        <p:scale>
          <a:sx n="80" d="100"/>
          <a:sy n="80" d="100"/>
        </p:scale>
        <p:origin x="-92" y="20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5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0A493-3FC9-4976-914C-AFCC8EB7E46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615C86-12B7-44C8-B938-58E36FA8797F}">
      <dgm:prSet phldrT="[Text]"/>
      <dgm:spPr/>
      <dgm:t>
        <a:bodyPr/>
        <a:lstStyle/>
        <a:p>
          <a:r>
            <a:rPr lang="en-US" dirty="0" smtClean="0"/>
            <a:t>RE submits RARF</a:t>
          </a:r>
          <a:endParaRPr lang="en-US" dirty="0"/>
        </a:p>
      </dgm:t>
    </dgm:pt>
    <dgm:pt modelId="{143C6EEA-DE8E-4045-B8AA-CDA326625889}" type="parTrans" cxnId="{1FB4E570-6358-46D3-8A8A-BE4579B2B16E}">
      <dgm:prSet/>
      <dgm:spPr/>
      <dgm:t>
        <a:bodyPr/>
        <a:lstStyle/>
        <a:p>
          <a:endParaRPr lang="en-US"/>
        </a:p>
      </dgm:t>
    </dgm:pt>
    <dgm:pt modelId="{41ECF0DB-7D09-4B44-B3F8-6291878E4B67}" type="sibTrans" cxnId="{1FB4E570-6358-46D3-8A8A-BE4579B2B16E}">
      <dgm:prSet/>
      <dgm:spPr/>
      <dgm:t>
        <a:bodyPr/>
        <a:lstStyle/>
        <a:p>
          <a:endParaRPr lang="en-US"/>
        </a:p>
      </dgm:t>
    </dgm:pt>
    <dgm:pt modelId="{898778A6-994D-43B2-A859-2519471EB747}">
      <dgm:prSet phldrT="[Text]"/>
      <dgm:spPr/>
      <dgm:t>
        <a:bodyPr/>
        <a:lstStyle/>
        <a:p>
          <a:r>
            <a:rPr lang="en-US" dirty="0" smtClean="0"/>
            <a:t>Manual checks performed by ERCOT </a:t>
          </a:r>
          <a:endParaRPr lang="en-US" dirty="0"/>
        </a:p>
      </dgm:t>
    </dgm:pt>
    <dgm:pt modelId="{982742A8-5A87-4D67-96AA-61CEC7E24717}" type="parTrans" cxnId="{2D2CD62E-AD12-4AED-ABF5-94614997A338}">
      <dgm:prSet/>
      <dgm:spPr/>
      <dgm:t>
        <a:bodyPr/>
        <a:lstStyle/>
        <a:p>
          <a:endParaRPr lang="en-US"/>
        </a:p>
      </dgm:t>
    </dgm:pt>
    <dgm:pt modelId="{F1F9E7BF-529B-4CAF-BB11-1E0275701981}" type="sibTrans" cxnId="{2D2CD62E-AD12-4AED-ABF5-94614997A338}">
      <dgm:prSet/>
      <dgm:spPr/>
      <dgm:t>
        <a:bodyPr/>
        <a:lstStyle/>
        <a:p>
          <a:endParaRPr lang="en-US"/>
        </a:p>
      </dgm:t>
    </dgm:pt>
    <dgm:pt modelId="{56FE30A7-5A56-4096-8DEC-F4039E9CF437}">
      <dgm:prSet phldrT="[Text]"/>
      <dgm:spPr/>
      <dgm:t>
        <a:bodyPr/>
        <a:lstStyle/>
        <a:p>
          <a:r>
            <a:rPr lang="en-US" dirty="0" smtClean="0"/>
            <a:t>If acceptable processed through the ETL tool</a:t>
          </a:r>
          <a:endParaRPr lang="en-US" dirty="0"/>
        </a:p>
      </dgm:t>
    </dgm:pt>
    <dgm:pt modelId="{987BD1AC-9A23-4E31-9DAD-697E48D6A281}" type="parTrans" cxnId="{C4FD3A14-35D3-4947-8135-6AEC29A96C27}">
      <dgm:prSet/>
      <dgm:spPr/>
      <dgm:t>
        <a:bodyPr/>
        <a:lstStyle/>
        <a:p>
          <a:endParaRPr lang="en-US"/>
        </a:p>
      </dgm:t>
    </dgm:pt>
    <dgm:pt modelId="{FBE38A8D-8A61-48C6-B1FD-4EF01072C69E}" type="sibTrans" cxnId="{C4FD3A14-35D3-4947-8135-6AEC29A96C27}">
      <dgm:prSet/>
      <dgm:spPr/>
      <dgm:t>
        <a:bodyPr/>
        <a:lstStyle/>
        <a:p>
          <a:endParaRPr lang="en-US"/>
        </a:p>
      </dgm:t>
    </dgm:pt>
    <dgm:pt modelId="{727C0B0F-A285-40EC-8D56-2E6CCC312376}">
      <dgm:prSet phldrT="[Text]"/>
      <dgm:spPr/>
      <dgm:t>
        <a:bodyPr/>
        <a:lstStyle/>
        <a:p>
          <a:r>
            <a:rPr lang="en-US" dirty="0" smtClean="0"/>
            <a:t>RARF placed in RARF stage</a:t>
          </a:r>
          <a:endParaRPr lang="en-US" dirty="0"/>
        </a:p>
      </dgm:t>
    </dgm:pt>
    <dgm:pt modelId="{0F4CFEB8-695D-419C-A784-3C7561E60C60}" type="parTrans" cxnId="{59CE5BDE-FEB5-4357-8571-03B0973DD7F0}">
      <dgm:prSet/>
      <dgm:spPr/>
      <dgm:t>
        <a:bodyPr/>
        <a:lstStyle/>
        <a:p>
          <a:endParaRPr lang="en-US"/>
        </a:p>
      </dgm:t>
    </dgm:pt>
    <dgm:pt modelId="{47864D52-BB4F-4CD7-9E35-2AAA599631E6}" type="sibTrans" cxnId="{59CE5BDE-FEB5-4357-8571-03B0973DD7F0}">
      <dgm:prSet/>
      <dgm:spPr/>
      <dgm:t>
        <a:bodyPr/>
        <a:lstStyle/>
        <a:p>
          <a:endParaRPr lang="en-US"/>
        </a:p>
      </dgm:t>
    </dgm:pt>
    <dgm:pt modelId="{C8A49329-D4ED-40A8-AE60-E2A9563B5637}">
      <dgm:prSet phldrT="[Text]"/>
      <dgm:spPr/>
      <dgm:t>
        <a:bodyPr/>
        <a:lstStyle/>
        <a:p>
          <a:r>
            <a:rPr lang="en-US" dirty="0" smtClean="0"/>
            <a:t>Delta report run to identify differences between previous RARF</a:t>
          </a:r>
          <a:endParaRPr lang="en-US" dirty="0"/>
        </a:p>
      </dgm:t>
    </dgm:pt>
    <dgm:pt modelId="{3AACF4EE-2BFE-40AE-BBAC-E357214B7F03}" type="parTrans" cxnId="{AD0F3CF6-AF44-4856-9342-88EBAEAB888A}">
      <dgm:prSet/>
      <dgm:spPr/>
      <dgm:t>
        <a:bodyPr/>
        <a:lstStyle/>
        <a:p>
          <a:endParaRPr lang="en-US"/>
        </a:p>
      </dgm:t>
    </dgm:pt>
    <dgm:pt modelId="{77C71663-C545-4507-927F-9BAD4BD10DE3}" type="sibTrans" cxnId="{AD0F3CF6-AF44-4856-9342-88EBAEAB888A}">
      <dgm:prSet/>
      <dgm:spPr/>
      <dgm:t>
        <a:bodyPr/>
        <a:lstStyle/>
        <a:p>
          <a:endParaRPr lang="en-US"/>
        </a:p>
      </dgm:t>
    </dgm:pt>
    <dgm:pt modelId="{7C5778EA-FCDE-4623-9E72-C3563EC71D7C}">
      <dgm:prSet phldrT="[Text]"/>
      <dgm:spPr/>
      <dgm:t>
        <a:bodyPr/>
        <a:lstStyle/>
        <a:p>
          <a:r>
            <a:rPr lang="en-US" dirty="0" smtClean="0"/>
            <a:t>Audit report created to check for errors</a:t>
          </a:r>
          <a:endParaRPr lang="en-US" dirty="0"/>
        </a:p>
      </dgm:t>
    </dgm:pt>
    <dgm:pt modelId="{DBAAEBBB-0087-4EEC-A492-8DD5B08CD7BA}" type="parTrans" cxnId="{795C4460-B5CA-4874-A18A-B4B399846BCD}">
      <dgm:prSet/>
      <dgm:spPr/>
      <dgm:t>
        <a:bodyPr/>
        <a:lstStyle/>
        <a:p>
          <a:endParaRPr lang="en-US"/>
        </a:p>
      </dgm:t>
    </dgm:pt>
    <dgm:pt modelId="{5816F8AF-E430-48EA-939F-21AB3FF05A19}" type="sibTrans" cxnId="{795C4460-B5CA-4874-A18A-B4B399846BCD}">
      <dgm:prSet/>
      <dgm:spPr/>
      <dgm:t>
        <a:bodyPr/>
        <a:lstStyle/>
        <a:p>
          <a:endParaRPr lang="en-US"/>
        </a:p>
      </dgm:t>
    </dgm:pt>
    <dgm:pt modelId="{7DAEDA2A-7D4D-46E3-AC65-900883183ABD}">
      <dgm:prSet phldrT="[Text]"/>
      <dgm:spPr/>
      <dgm:t>
        <a:bodyPr/>
        <a:lstStyle/>
        <a:p>
          <a:r>
            <a:rPr lang="en-US" dirty="0" smtClean="0"/>
            <a:t>Approved RARF replaces previous RARF in HUB</a:t>
          </a:r>
        </a:p>
      </dgm:t>
    </dgm:pt>
    <dgm:pt modelId="{C559AB73-71F6-4511-8249-68E74CBFFA9D}" type="parTrans" cxnId="{5D0E6158-63B3-4FB5-8D40-A0760C6F2A2E}">
      <dgm:prSet/>
      <dgm:spPr/>
      <dgm:t>
        <a:bodyPr/>
        <a:lstStyle/>
        <a:p>
          <a:endParaRPr lang="en-US"/>
        </a:p>
      </dgm:t>
    </dgm:pt>
    <dgm:pt modelId="{3BF3E22E-8DDD-4016-AAD9-6E8C63F70D56}" type="sibTrans" cxnId="{5D0E6158-63B3-4FB5-8D40-A0760C6F2A2E}">
      <dgm:prSet/>
      <dgm:spPr/>
      <dgm:t>
        <a:bodyPr/>
        <a:lstStyle/>
        <a:p>
          <a:endParaRPr lang="en-US"/>
        </a:p>
      </dgm:t>
    </dgm:pt>
    <dgm:pt modelId="{EB18CB9B-DDFA-4C83-9517-C821618C83AB}">
      <dgm:prSet phldrT="[Text]"/>
      <dgm:spPr/>
      <dgm:t>
        <a:bodyPr/>
        <a:lstStyle/>
        <a:p>
          <a:r>
            <a:rPr lang="en-US" dirty="0" smtClean="0"/>
            <a:t>Data checked prior to loading to NMMS</a:t>
          </a:r>
          <a:endParaRPr lang="en-US" dirty="0"/>
        </a:p>
      </dgm:t>
    </dgm:pt>
    <dgm:pt modelId="{380FDAD9-081A-4B9C-BB3D-D1E7FE50F335}" type="parTrans" cxnId="{7AAC30BF-35AB-458F-83F4-128293D4D52D}">
      <dgm:prSet/>
      <dgm:spPr/>
      <dgm:t>
        <a:bodyPr/>
        <a:lstStyle/>
        <a:p>
          <a:endParaRPr lang="en-US"/>
        </a:p>
      </dgm:t>
    </dgm:pt>
    <dgm:pt modelId="{BB9735E0-CC40-46C9-9C3F-5DA45CC876E7}" type="sibTrans" cxnId="{7AAC30BF-35AB-458F-83F4-128293D4D52D}">
      <dgm:prSet/>
      <dgm:spPr/>
      <dgm:t>
        <a:bodyPr/>
        <a:lstStyle/>
        <a:p>
          <a:endParaRPr lang="en-US"/>
        </a:p>
      </dgm:t>
    </dgm:pt>
    <dgm:pt modelId="{B88F8972-57BC-42D4-9852-A245DB967A3F}">
      <dgm:prSet phldrT="[Text]"/>
      <dgm:spPr/>
      <dgm:t>
        <a:bodyPr/>
        <a:lstStyle/>
        <a:p>
          <a:r>
            <a:rPr lang="en-US" dirty="0" smtClean="0"/>
            <a:t>If needed corrections made.</a:t>
          </a:r>
          <a:endParaRPr lang="en-US" dirty="0"/>
        </a:p>
      </dgm:t>
    </dgm:pt>
    <dgm:pt modelId="{FC723056-4CC3-4707-98D9-6FB1A4D57EBE}" type="parTrans" cxnId="{D045BCC1-87C4-4F50-811F-C693B3146A3F}">
      <dgm:prSet/>
      <dgm:spPr/>
      <dgm:t>
        <a:bodyPr/>
        <a:lstStyle/>
        <a:p>
          <a:endParaRPr lang="en-US"/>
        </a:p>
      </dgm:t>
    </dgm:pt>
    <dgm:pt modelId="{0E7FD240-9ED2-487E-89BD-F54291654856}" type="sibTrans" cxnId="{D045BCC1-87C4-4F50-811F-C693B3146A3F}">
      <dgm:prSet/>
      <dgm:spPr/>
      <dgm:t>
        <a:bodyPr/>
        <a:lstStyle/>
        <a:p>
          <a:endParaRPr lang="en-US"/>
        </a:p>
      </dgm:t>
    </dgm:pt>
    <dgm:pt modelId="{28356B5F-C61F-4A79-8F61-ECF2A16C3DD7}">
      <dgm:prSet phldrT="[Text]"/>
      <dgm:spPr/>
      <dgm:t>
        <a:bodyPr/>
        <a:lstStyle/>
        <a:p>
          <a:r>
            <a:rPr lang="en-US" dirty="0" smtClean="0"/>
            <a:t>Data loaded to NMMS</a:t>
          </a:r>
          <a:endParaRPr lang="en-US" dirty="0"/>
        </a:p>
      </dgm:t>
    </dgm:pt>
    <dgm:pt modelId="{68A89DFE-6B6B-4AD7-8568-FA5F671DD8BE}" type="parTrans" cxnId="{7C571F79-DC4E-4B26-B547-007CA292DFDA}">
      <dgm:prSet/>
      <dgm:spPr/>
      <dgm:t>
        <a:bodyPr/>
        <a:lstStyle/>
        <a:p>
          <a:endParaRPr lang="en-US"/>
        </a:p>
      </dgm:t>
    </dgm:pt>
    <dgm:pt modelId="{65EDC93E-0490-48F4-9ECB-3AAC6CA5635A}" type="sibTrans" cxnId="{7C571F79-DC4E-4B26-B547-007CA292DFDA}">
      <dgm:prSet/>
      <dgm:spPr/>
      <dgm:t>
        <a:bodyPr/>
        <a:lstStyle/>
        <a:p>
          <a:endParaRPr lang="en-US"/>
        </a:p>
      </dgm:t>
    </dgm:pt>
    <dgm:pt modelId="{AEA31E93-DB52-4669-99F7-403ACA7E3E57}" type="pres">
      <dgm:prSet presAssocID="{7A20A493-3FC9-4976-914C-AFCC8EB7E469}" presName="theList" presStyleCnt="0">
        <dgm:presLayoutVars>
          <dgm:dir/>
          <dgm:animLvl val="lvl"/>
          <dgm:resizeHandles val="exact"/>
        </dgm:presLayoutVars>
      </dgm:prSet>
      <dgm:spPr/>
    </dgm:pt>
    <dgm:pt modelId="{5FBCCBF3-EA38-4CC6-B1BA-9E4827BC256F}" type="pres">
      <dgm:prSet presAssocID="{1E615C86-12B7-44C8-B938-58E36FA8797F}" presName="compNode" presStyleCnt="0"/>
      <dgm:spPr/>
    </dgm:pt>
    <dgm:pt modelId="{5E75E4E8-3985-4B90-A91F-82BE20FDBFAF}" type="pres">
      <dgm:prSet presAssocID="{1E615C86-12B7-44C8-B938-58E36FA8797F}" presName="noGeometry" presStyleCnt="0"/>
      <dgm:spPr/>
    </dgm:pt>
    <dgm:pt modelId="{DD995BE7-8440-4DC8-AAEC-9A16228AC9A9}" type="pres">
      <dgm:prSet presAssocID="{1E615C86-12B7-44C8-B938-58E36FA8797F}" presName="childTextVisible" presStyleLbl="bgAccFollowNode1" presStyleIdx="0" presStyleCnt="4" custScaleX="110797" custScaleY="111168" custLinFactNeighborX="-2597" custLinFactNeighborY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ED2DC-80AD-4007-80FD-4FA6C8B70BF9}" type="pres">
      <dgm:prSet presAssocID="{1E615C86-12B7-44C8-B938-58E36FA8797F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A05A08F-EA3E-4CD6-BC36-86AEFD083EF3}" type="pres">
      <dgm:prSet presAssocID="{1E615C86-12B7-44C8-B938-58E36FA8797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260D5-6315-41EE-AD65-A33697A99A9A}" type="pres">
      <dgm:prSet presAssocID="{1E615C86-12B7-44C8-B938-58E36FA8797F}" presName="aSpace" presStyleCnt="0"/>
      <dgm:spPr/>
    </dgm:pt>
    <dgm:pt modelId="{93DC127A-D5F3-46F4-91B9-CF62D6135AF9}" type="pres">
      <dgm:prSet presAssocID="{727C0B0F-A285-40EC-8D56-2E6CCC312376}" presName="compNode" presStyleCnt="0"/>
      <dgm:spPr/>
    </dgm:pt>
    <dgm:pt modelId="{E6B99D39-E0FE-42DE-AEF8-DAC858D9F03E}" type="pres">
      <dgm:prSet presAssocID="{727C0B0F-A285-40EC-8D56-2E6CCC312376}" presName="noGeometry" presStyleCnt="0"/>
      <dgm:spPr/>
    </dgm:pt>
    <dgm:pt modelId="{E71DD5C8-0FE5-4A5C-A5B8-C516610D9226}" type="pres">
      <dgm:prSet presAssocID="{727C0B0F-A285-40EC-8D56-2E6CCC312376}" presName="childTextVisible" presStyleLbl="bgAccFollowNode1" presStyleIdx="1" presStyleCnt="4" custScaleX="112036" custScaleY="109268" custLinFactNeighborX="4945" custLinFactNeighborY="-1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9815D-7748-4457-A757-8AFA1365C4C0}" type="pres">
      <dgm:prSet presAssocID="{727C0B0F-A285-40EC-8D56-2E6CCC312376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C874F164-D9B1-4C8A-9E34-A381F30268BC}" type="pres">
      <dgm:prSet presAssocID="{727C0B0F-A285-40EC-8D56-2E6CCC312376}" presName="parentText" presStyleLbl="node1" presStyleIdx="1" presStyleCnt="4" custLinFactNeighborX="-8468" custLinFactNeighborY="-22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8D5B9-12E6-4C3B-910E-D6329F41CC66}" type="pres">
      <dgm:prSet presAssocID="{727C0B0F-A285-40EC-8D56-2E6CCC312376}" presName="aSpace" presStyleCnt="0"/>
      <dgm:spPr/>
    </dgm:pt>
    <dgm:pt modelId="{7F346EB5-516D-4C19-9737-A3463901DF28}" type="pres">
      <dgm:prSet presAssocID="{7DAEDA2A-7D4D-46E3-AC65-900883183ABD}" presName="compNode" presStyleCnt="0"/>
      <dgm:spPr/>
    </dgm:pt>
    <dgm:pt modelId="{54E96214-28A1-44AD-8AE2-05C5C744296E}" type="pres">
      <dgm:prSet presAssocID="{7DAEDA2A-7D4D-46E3-AC65-900883183ABD}" presName="noGeometry" presStyleCnt="0"/>
      <dgm:spPr/>
    </dgm:pt>
    <dgm:pt modelId="{677316CE-7564-4181-944B-32B74C354DA7}" type="pres">
      <dgm:prSet presAssocID="{7DAEDA2A-7D4D-46E3-AC65-900883183ABD}" presName="childTextVisible" presStyleLbl="bgAccFollowNode1" presStyleIdx="2" presStyleCnt="4" custScaleX="106734" custScaleY="108806" custLinFactNeighborX="2312" custLinFactNeighborY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AE9BA-1BE2-4024-A420-F092C016BB6F}" type="pres">
      <dgm:prSet presAssocID="{7DAEDA2A-7D4D-46E3-AC65-900883183ABD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AF9D91C-6BE2-4E34-BD53-71C89DF0734E}" type="pres">
      <dgm:prSet presAssocID="{7DAEDA2A-7D4D-46E3-AC65-900883183ABD}" presName="parentText" presStyleLbl="node1" presStyleIdx="2" presStyleCnt="4" custLinFactNeighborX="5648" custLinFactNeighborY="-11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5777B-C5E7-49AB-8EA3-459706270FEA}" type="pres">
      <dgm:prSet presAssocID="{7DAEDA2A-7D4D-46E3-AC65-900883183ABD}" presName="aSpace" presStyleCnt="0"/>
      <dgm:spPr/>
    </dgm:pt>
    <dgm:pt modelId="{9800C540-E457-4555-A2A6-8FD9A9AFE658}" type="pres">
      <dgm:prSet presAssocID="{28356B5F-C61F-4A79-8F61-ECF2A16C3DD7}" presName="compNode" presStyleCnt="0"/>
      <dgm:spPr/>
    </dgm:pt>
    <dgm:pt modelId="{966219E1-BE51-43BB-8FCD-5B3620818C18}" type="pres">
      <dgm:prSet presAssocID="{28356B5F-C61F-4A79-8F61-ECF2A16C3DD7}" presName="noGeometry" presStyleCnt="0"/>
      <dgm:spPr/>
    </dgm:pt>
    <dgm:pt modelId="{9273E1C4-028C-4DFD-A4D9-B8D20FA8F69D}" type="pres">
      <dgm:prSet presAssocID="{28356B5F-C61F-4A79-8F61-ECF2A16C3DD7}" presName="childTextVisible" presStyleLbl="bgAccFollowNode1" presStyleIdx="3" presStyleCnt="4" custFlipHor="0" custScaleX="19384" custScaleY="38537" custLinFactNeighborX="17386" custLinFactNeighborY="0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  <dgm:pt modelId="{BE3D67AB-B331-4786-B8AB-68BE859D46AE}" type="pres">
      <dgm:prSet presAssocID="{28356B5F-C61F-4A79-8F61-ECF2A16C3DD7}" presName="childTextHidden" presStyleLbl="bgAccFollowNode1" presStyleIdx="3" presStyleCnt="4"/>
      <dgm:spPr/>
    </dgm:pt>
    <dgm:pt modelId="{67B68E84-2614-4E30-AE93-DAD306688142}" type="pres">
      <dgm:prSet presAssocID="{28356B5F-C61F-4A79-8F61-ECF2A16C3DD7}" presName="parentText" presStyleLbl="node1" presStyleIdx="3" presStyleCnt="4" custLinFactNeighborX="39147" custLinFactNeighborY="-22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EFF9A-3219-4454-A49D-1D9C15ED07F6}" type="presOf" srcId="{56FE30A7-5A56-4096-8DEC-F4039E9CF437}" destId="{C0AED2DC-80AD-4007-80FD-4FA6C8B70BF9}" srcOrd="1" destOrd="1" presId="urn:microsoft.com/office/officeart/2005/8/layout/hProcess6"/>
    <dgm:cxn modelId="{962A76A5-CBC3-4C9A-B6FA-A8F1B6D29B55}" type="presOf" srcId="{7C5778EA-FCDE-4623-9E72-C3563EC71D7C}" destId="{1539815D-7748-4457-A757-8AFA1365C4C0}" srcOrd="1" destOrd="1" presId="urn:microsoft.com/office/officeart/2005/8/layout/hProcess6"/>
    <dgm:cxn modelId="{1FB4E570-6358-46D3-8A8A-BE4579B2B16E}" srcId="{7A20A493-3FC9-4976-914C-AFCC8EB7E469}" destId="{1E615C86-12B7-44C8-B938-58E36FA8797F}" srcOrd="0" destOrd="0" parTransId="{143C6EEA-DE8E-4045-B8AA-CDA326625889}" sibTransId="{41ECF0DB-7D09-4B44-B3F8-6291878E4B67}"/>
    <dgm:cxn modelId="{59644523-927E-4D93-BC1C-E5D3CBB9A8DE}" type="presOf" srcId="{1E615C86-12B7-44C8-B938-58E36FA8797F}" destId="{1A05A08F-EA3E-4CD6-BC36-86AEFD083EF3}" srcOrd="0" destOrd="0" presId="urn:microsoft.com/office/officeart/2005/8/layout/hProcess6"/>
    <dgm:cxn modelId="{C4FD3A14-35D3-4947-8135-6AEC29A96C27}" srcId="{1E615C86-12B7-44C8-B938-58E36FA8797F}" destId="{56FE30A7-5A56-4096-8DEC-F4039E9CF437}" srcOrd="1" destOrd="0" parTransId="{987BD1AC-9A23-4E31-9DAD-697E48D6A281}" sibTransId="{FBE38A8D-8A61-48C6-B1FD-4EF01072C69E}"/>
    <dgm:cxn modelId="{A89C227F-9166-4CD6-A621-0F851B98CFF7}" type="presOf" srcId="{727C0B0F-A285-40EC-8D56-2E6CCC312376}" destId="{C874F164-D9B1-4C8A-9E34-A381F30268BC}" srcOrd="0" destOrd="0" presId="urn:microsoft.com/office/officeart/2005/8/layout/hProcess6"/>
    <dgm:cxn modelId="{E63BDA81-4D74-408B-BCD0-B0D0BA1C2E8C}" type="presOf" srcId="{898778A6-994D-43B2-A859-2519471EB747}" destId="{C0AED2DC-80AD-4007-80FD-4FA6C8B70BF9}" srcOrd="1" destOrd="0" presId="urn:microsoft.com/office/officeart/2005/8/layout/hProcess6"/>
    <dgm:cxn modelId="{795C4460-B5CA-4874-A18A-B4B399846BCD}" srcId="{727C0B0F-A285-40EC-8D56-2E6CCC312376}" destId="{7C5778EA-FCDE-4623-9E72-C3563EC71D7C}" srcOrd="1" destOrd="0" parTransId="{DBAAEBBB-0087-4EEC-A492-8DD5B08CD7BA}" sibTransId="{5816F8AF-E430-48EA-939F-21AB3FF05A19}"/>
    <dgm:cxn modelId="{70310726-E1F9-4090-9B10-D5E9B5956340}" type="presOf" srcId="{56FE30A7-5A56-4096-8DEC-F4039E9CF437}" destId="{DD995BE7-8440-4DC8-AAEC-9A16228AC9A9}" srcOrd="0" destOrd="1" presId="urn:microsoft.com/office/officeart/2005/8/layout/hProcess6"/>
    <dgm:cxn modelId="{D045BCC1-87C4-4F50-811F-C693B3146A3F}" srcId="{7DAEDA2A-7D4D-46E3-AC65-900883183ABD}" destId="{B88F8972-57BC-42D4-9852-A245DB967A3F}" srcOrd="1" destOrd="0" parTransId="{FC723056-4CC3-4707-98D9-6FB1A4D57EBE}" sibTransId="{0E7FD240-9ED2-487E-89BD-F54291654856}"/>
    <dgm:cxn modelId="{4744D4E1-0D95-42F2-BB9B-2158B43E65A5}" type="presOf" srcId="{EB18CB9B-DDFA-4C83-9517-C821618C83AB}" destId="{04EAE9BA-1BE2-4024-A420-F092C016BB6F}" srcOrd="1" destOrd="0" presId="urn:microsoft.com/office/officeart/2005/8/layout/hProcess6"/>
    <dgm:cxn modelId="{A09F2C62-6D87-4878-9BBD-843286D76081}" type="presOf" srcId="{7C5778EA-FCDE-4623-9E72-C3563EC71D7C}" destId="{E71DD5C8-0FE5-4A5C-A5B8-C516610D9226}" srcOrd="0" destOrd="1" presId="urn:microsoft.com/office/officeart/2005/8/layout/hProcess6"/>
    <dgm:cxn modelId="{7C571F79-DC4E-4B26-B547-007CA292DFDA}" srcId="{7A20A493-3FC9-4976-914C-AFCC8EB7E469}" destId="{28356B5F-C61F-4A79-8F61-ECF2A16C3DD7}" srcOrd="3" destOrd="0" parTransId="{68A89DFE-6B6B-4AD7-8568-FA5F671DD8BE}" sibTransId="{65EDC93E-0490-48F4-9ECB-3AAC6CA5635A}"/>
    <dgm:cxn modelId="{F907EBFA-4234-45C1-955F-C6407DDBD641}" type="presOf" srcId="{7DAEDA2A-7D4D-46E3-AC65-900883183ABD}" destId="{3AF9D91C-6BE2-4E34-BD53-71C89DF0734E}" srcOrd="0" destOrd="0" presId="urn:microsoft.com/office/officeart/2005/8/layout/hProcess6"/>
    <dgm:cxn modelId="{5D0E6158-63B3-4FB5-8D40-A0760C6F2A2E}" srcId="{7A20A493-3FC9-4976-914C-AFCC8EB7E469}" destId="{7DAEDA2A-7D4D-46E3-AC65-900883183ABD}" srcOrd="2" destOrd="0" parTransId="{C559AB73-71F6-4511-8249-68E74CBFFA9D}" sibTransId="{3BF3E22E-8DDD-4016-AAD9-6E8C63F70D56}"/>
    <dgm:cxn modelId="{6A41D1C1-3E08-407C-BC37-7CAD710703B0}" type="presOf" srcId="{B88F8972-57BC-42D4-9852-A245DB967A3F}" destId="{677316CE-7564-4181-944B-32B74C354DA7}" srcOrd="0" destOrd="1" presId="urn:microsoft.com/office/officeart/2005/8/layout/hProcess6"/>
    <dgm:cxn modelId="{D4CD4BEF-0C85-4B16-A3F9-A326D32D7738}" type="presOf" srcId="{B88F8972-57BC-42D4-9852-A245DB967A3F}" destId="{04EAE9BA-1BE2-4024-A420-F092C016BB6F}" srcOrd="1" destOrd="1" presId="urn:microsoft.com/office/officeart/2005/8/layout/hProcess6"/>
    <dgm:cxn modelId="{59CE5BDE-FEB5-4357-8571-03B0973DD7F0}" srcId="{7A20A493-3FC9-4976-914C-AFCC8EB7E469}" destId="{727C0B0F-A285-40EC-8D56-2E6CCC312376}" srcOrd="1" destOrd="0" parTransId="{0F4CFEB8-695D-419C-A784-3C7561E60C60}" sibTransId="{47864D52-BB4F-4CD7-9E35-2AAA599631E6}"/>
    <dgm:cxn modelId="{9245CA0A-CB1C-40F6-9B4D-E3D76D23A6DE}" type="presOf" srcId="{898778A6-994D-43B2-A859-2519471EB747}" destId="{DD995BE7-8440-4DC8-AAEC-9A16228AC9A9}" srcOrd="0" destOrd="0" presId="urn:microsoft.com/office/officeart/2005/8/layout/hProcess6"/>
    <dgm:cxn modelId="{7AAC30BF-35AB-458F-83F4-128293D4D52D}" srcId="{7DAEDA2A-7D4D-46E3-AC65-900883183ABD}" destId="{EB18CB9B-DDFA-4C83-9517-C821618C83AB}" srcOrd="0" destOrd="0" parTransId="{380FDAD9-081A-4B9C-BB3D-D1E7FE50F335}" sibTransId="{BB9735E0-CC40-46C9-9C3F-5DA45CC876E7}"/>
    <dgm:cxn modelId="{5DEAB179-78EC-4371-ABB1-CC558332E8F2}" type="presOf" srcId="{C8A49329-D4ED-40A8-AE60-E2A9563B5637}" destId="{1539815D-7748-4457-A757-8AFA1365C4C0}" srcOrd="1" destOrd="0" presId="urn:microsoft.com/office/officeart/2005/8/layout/hProcess6"/>
    <dgm:cxn modelId="{AD0F3CF6-AF44-4856-9342-88EBAEAB888A}" srcId="{727C0B0F-A285-40EC-8D56-2E6CCC312376}" destId="{C8A49329-D4ED-40A8-AE60-E2A9563B5637}" srcOrd="0" destOrd="0" parTransId="{3AACF4EE-2BFE-40AE-BBAC-E357214B7F03}" sibTransId="{77C71663-C545-4507-927F-9BAD4BD10DE3}"/>
    <dgm:cxn modelId="{4FD45657-146F-4379-9722-6A63EC138D7B}" type="presOf" srcId="{C8A49329-D4ED-40A8-AE60-E2A9563B5637}" destId="{E71DD5C8-0FE5-4A5C-A5B8-C516610D9226}" srcOrd="0" destOrd="0" presId="urn:microsoft.com/office/officeart/2005/8/layout/hProcess6"/>
    <dgm:cxn modelId="{0560224D-5FA6-4989-A75E-D6A362CBF332}" type="presOf" srcId="{28356B5F-C61F-4A79-8F61-ECF2A16C3DD7}" destId="{67B68E84-2614-4E30-AE93-DAD306688142}" srcOrd="0" destOrd="0" presId="urn:microsoft.com/office/officeart/2005/8/layout/hProcess6"/>
    <dgm:cxn modelId="{2D2CD62E-AD12-4AED-ABF5-94614997A338}" srcId="{1E615C86-12B7-44C8-B938-58E36FA8797F}" destId="{898778A6-994D-43B2-A859-2519471EB747}" srcOrd="0" destOrd="0" parTransId="{982742A8-5A87-4D67-96AA-61CEC7E24717}" sibTransId="{F1F9E7BF-529B-4CAF-BB11-1E0275701981}"/>
    <dgm:cxn modelId="{3A887E23-A571-434C-B37A-BCB512943CA3}" type="presOf" srcId="{7A20A493-3FC9-4976-914C-AFCC8EB7E469}" destId="{AEA31E93-DB52-4669-99F7-403ACA7E3E57}" srcOrd="0" destOrd="0" presId="urn:microsoft.com/office/officeart/2005/8/layout/hProcess6"/>
    <dgm:cxn modelId="{0E72C82A-6959-432C-AC3D-EFF24BEEC67E}" type="presOf" srcId="{EB18CB9B-DDFA-4C83-9517-C821618C83AB}" destId="{677316CE-7564-4181-944B-32B74C354DA7}" srcOrd="0" destOrd="0" presId="urn:microsoft.com/office/officeart/2005/8/layout/hProcess6"/>
    <dgm:cxn modelId="{23CB5A66-49DC-4AF9-BAE3-419D8A0F19AF}" type="presParOf" srcId="{AEA31E93-DB52-4669-99F7-403ACA7E3E57}" destId="{5FBCCBF3-EA38-4CC6-B1BA-9E4827BC256F}" srcOrd="0" destOrd="0" presId="urn:microsoft.com/office/officeart/2005/8/layout/hProcess6"/>
    <dgm:cxn modelId="{FDDD6800-7695-4CD9-A90A-0DF2B4C19ED2}" type="presParOf" srcId="{5FBCCBF3-EA38-4CC6-B1BA-9E4827BC256F}" destId="{5E75E4E8-3985-4B90-A91F-82BE20FDBFAF}" srcOrd="0" destOrd="0" presId="urn:microsoft.com/office/officeart/2005/8/layout/hProcess6"/>
    <dgm:cxn modelId="{9501A970-FF78-4C62-8815-53BB19002C0A}" type="presParOf" srcId="{5FBCCBF3-EA38-4CC6-B1BA-9E4827BC256F}" destId="{DD995BE7-8440-4DC8-AAEC-9A16228AC9A9}" srcOrd="1" destOrd="0" presId="urn:microsoft.com/office/officeart/2005/8/layout/hProcess6"/>
    <dgm:cxn modelId="{B2CC54C5-1898-4401-965C-6CC3EE452460}" type="presParOf" srcId="{5FBCCBF3-EA38-4CC6-B1BA-9E4827BC256F}" destId="{C0AED2DC-80AD-4007-80FD-4FA6C8B70BF9}" srcOrd="2" destOrd="0" presId="urn:microsoft.com/office/officeart/2005/8/layout/hProcess6"/>
    <dgm:cxn modelId="{194229CD-A66D-4D62-9704-F658A1C47769}" type="presParOf" srcId="{5FBCCBF3-EA38-4CC6-B1BA-9E4827BC256F}" destId="{1A05A08F-EA3E-4CD6-BC36-86AEFD083EF3}" srcOrd="3" destOrd="0" presId="urn:microsoft.com/office/officeart/2005/8/layout/hProcess6"/>
    <dgm:cxn modelId="{B8A6679E-C80A-41F0-8B48-9630CD677475}" type="presParOf" srcId="{AEA31E93-DB52-4669-99F7-403ACA7E3E57}" destId="{311260D5-6315-41EE-AD65-A33697A99A9A}" srcOrd="1" destOrd="0" presId="urn:microsoft.com/office/officeart/2005/8/layout/hProcess6"/>
    <dgm:cxn modelId="{0A9FB830-E752-4DC5-9F3A-A462443392F8}" type="presParOf" srcId="{AEA31E93-DB52-4669-99F7-403ACA7E3E57}" destId="{93DC127A-D5F3-46F4-91B9-CF62D6135AF9}" srcOrd="2" destOrd="0" presId="urn:microsoft.com/office/officeart/2005/8/layout/hProcess6"/>
    <dgm:cxn modelId="{560871F0-E168-4686-AD06-0C52E9E3138D}" type="presParOf" srcId="{93DC127A-D5F3-46F4-91B9-CF62D6135AF9}" destId="{E6B99D39-E0FE-42DE-AEF8-DAC858D9F03E}" srcOrd="0" destOrd="0" presId="urn:microsoft.com/office/officeart/2005/8/layout/hProcess6"/>
    <dgm:cxn modelId="{3B3850F0-E848-4CC3-B65E-EE8F8536632D}" type="presParOf" srcId="{93DC127A-D5F3-46F4-91B9-CF62D6135AF9}" destId="{E71DD5C8-0FE5-4A5C-A5B8-C516610D9226}" srcOrd="1" destOrd="0" presId="urn:microsoft.com/office/officeart/2005/8/layout/hProcess6"/>
    <dgm:cxn modelId="{35A64ACC-A248-4AAD-B92D-1A326CF73ED3}" type="presParOf" srcId="{93DC127A-D5F3-46F4-91B9-CF62D6135AF9}" destId="{1539815D-7748-4457-A757-8AFA1365C4C0}" srcOrd="2" destOrd="0" presId="urn:microsoft.com/office/officeart/2005/8/layout/hProcess6"/>
    <dgm:cxn modelId="{8BB23EA2-6BB3-42A6-9003-07AFB49A1C4A}" type="presParOf" srcId="{93DC127A-D5F3-46F4-91B9-CF62D6135AF9}" destId="{C874F164-D9B1-4C8A-9E34-A381F30268BC}" srcOrd="3" destOrd="0" presId="urn:microsoft.com/office/officeart/2005/8/layout/hProcess6"/>
    <dgm:cxn modelId="{75FB25CC-23B6-446D-93A3-459728D8C06A}" type="presParOf" srcId="{AEA31E93-DB52-4669-99F7-403ACA7E3E57}" destId="{F1D8D5B9-12E6-4C3B-910E-D6329F41CC66}" srcOrd="3" destOrd="0" presId="urn:microsoft.com/office/officeart/2005/8/layout/hProcess6"/>
    <dgm:cxn modelId="{67A3E124-59C7-4DA5-B5BF-32B3C2FE66D2}" type="presParOf" srcId="{AEA31E93-DB52-4669-99F7-403ACA7E3E57}" destId="{7F346EB5-516D-4C19-9737-A3463901DF28}" srcOrd="4" destOrd="0" presId="urn:microsoft.com/office/officeart/2005/8/layout/hProcess6"/>
    <dgm:cxn modelId="{6B803CC5-90C4-4FB2-ACDC-0D997FDC30F9}" type="presParOf" srcId="{7F346EB5-516D-4C19-9737-A3463901DF28}" destId="{54E96214-28A1-44AD-8AE2-05C5C744296E}" srcOrd="0" destOrd="0" presId="urn:microsoft.com/office/officeart/2005/8/layout/hProcess6"/>
    <dgm:cxn modelId="{90812001-1811-4967-AC4F-EFA6565C44B8}" type="presParOf" srcId="{7F346EB5-516D-4C19-9737-A3463901DF28}" destId="{677316CE-7564-4181-944B-32B74C354DA7}" srcOrd="1" destOrd="0" presId="urn:microsoft.com/office/officeart/2005/8/layout/hProcess6"/>
    <dgm:cxn modelId="{3BE16E35-44CC-4BDE-95D3-1C66CAFB0F21}" type="presParOf" srcId="{7F346EB5-516D-4C19-9737-A3463901DF28}" destId="{04EAE9BA-1BE2-4024-A420-F092C016BB6F}" srcOrd="2" destOrd="0" presId="urn:microsoft.com/office/officeart/2005/8/layout/hProcess6"/>
    <dgm:cxn modelId="{08C90731-2BDB-44D3-82B1-73AF4CC46ED9}" type="presParOf" srcId="{7F346EB5-516D-4C19-9737-A3463901DF28}" destId="{3AF9D91C-6BE2-4E34-BD53-71C89DF0734E}" srcOrd="3" destOrd="0" presId="urn:microsoft.com/office/officeart/2005/8/layout/hProcess6"/>
    <dgm:cxn modelId="{FD63228C-2765-413E-A013-466D306DC084}" type="presParOf" srcId="{AEA31E93-DB52-4669-99F7-403ACA7E3E57}" destId="{3C75777B-C5E7-49AB-8EA3-459706270FEA}" srcOrd="5" destOrd="0" presId="urn:microsoft.com/office/officeart/2005/8/layout/hProcess6"/>
    <dgm:cxn modelId="{E52FEAC7-C6F0-43F2-B694-34E2687033BF}" type="presParOf" srcId="{AEA31E93-DB52-4669-99F7-403ACA7E3E57}" destId="{9800C540-E457-4555-A2A6-8FD9A9AFE658}" srcOrd="6" destOrd="0" presId="urn:microsoft.com/office/officeart/2005/8/layout/hProcess6"/>
    <dgm:cxn modelId="{23BC3F72-2D84-4BD4-AD06-B56AD34E4C77}" type="presParOf" srcId="{9800C540-E457-4555-A2A6-8FD9A9AFE658}" destId="{966219E1-BE51-43BB-8FCD-5B3620818C18}" srcOrd="0" destOrd="0" presId="urn:microsoft.com/office/officeart/2005/8/layout/hProcess6"/>
    <dgm:cxn modelId="{883903FC-785D-4A43-A88B-055567E91CD7}" type="presParOf" srcId="{9800C540-E457-4555-A2A6-8FD9A9AFE658}" destId="{9273E1C4-028C-4DFD-A4D9-B8D20FA8F69D}" srcOrd="1" destOrd="0" presId="urn:microsoft.com/office/officeart/2005/8/layout/hProcess6"/>
    <dgm:cxn modelId="{1661B0E8-F0EF-4D27-B7BE-704CACED1EA6}" type="presParOf" srcId="{9800C540-E457-4555-A2A6-8FD9A9AFE658}" destId="{BE3D67AB-B331-4786-B8AB-68BE859D46AE}" srcOrd="2" destOrd="0" presId="urn:microsoft.com/office/officeart/2005/8/layout/hProcess6"/>
    <dgm:cxn modelId="{F88FE406-FDFD-4140-9856-78C04F298E12}" type="presParOf" srcId="{9800C540-E457-4555-A2A6-8FD9A9AFE658}" destId="{67B68E84-2614-4E30-AE93-DAD3066881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95BE7-8440-4DC8-AAEC-9A16228AC9A9}">
      <dsp:nvSpPr>
        <dsp:cNvPr id="0" name=""/>
        <dsp:cNvSpPr/>
      </dsp:nvSpPr>
      <dsp:spPr>
        <a:xfrm>
          <a:off x="376033" y="1666265"/>
          <a:ext cx="2424756" cy="21266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Manual checks performed by ERCOT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If acceptable processed through the ETL tool</a:t>
          </a:r>
          <a:endParaRPr lang="en-US" sz="1200" kern="1200" dirty="0"/>
        </a:p>
      </dsp:txBody>
      <dsp:txXfrm>
        <a:off x="982222" y="1985261"/>
        <a:ext cx="1182069" cy="1488647"/>
      </dsp:txXfrm>
    </dsp:sp>
    <dsp:sp modelId="{1A05A08F-EA3E-4CD6-BC36-86AEFD083EF3}">
      <dsp:nvSpPr>
        <dsp:cNvPr id="0" name=""/>
        <dsp:cNvSpPr/>
      </dsp:nvSpPr>
      <dsp:spPr>
        <a:xfrm>
          <a:off x="3895" y="2183425"/>
          <a:ext cx="1094233" cy="109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 submits RARF</a:t>
          </a:r>
          <a:endParaRPr lang="en-US" sz="900" kern="1200" dirty="0"/>
        </a:p>
      </dsp:txBody>
      <dsp:txXfrm>
        <a:off x="164142" y="2343672"/>
        <a:ext cx="773739" cy="773739"/>
      </dsp:txXfrm>
    </dsp:sp>
    <dsp:sp modelId="{E71DD5C8-0FE5-4A5C-A5B8-C516610D9226}">
      <dsp:nvSpPr>
        <dsp:cNvPr id="0" name=""/>
        <dsp:cNvSpPr/>
      </dsp:nvSpPr>
      <dsp:spPr>
        <a:xfrm>
          <a:off x="3518038" y="1660679"/>
          <a:ext cx="2451871" cy="209029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Delta report run to identify differences between previous RARF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Audit report created to check for errors</a:t>
          </a:r>
          <a:endParaRPr lang="en-US" sz="1100" kern="1200" dirty="0"/>
        </a:p>
      </dsp:txBody>
      <dsp:txXfrm>
        <a:off x="4131006" y="1974223"/>
        <a:ext cx="1195287" cy="1463204"/>
      </dsp:txXfrm>
    </dsp:sp>
    <dsp:sp modelId="{C874F164-D9B1-4C8A-9E34-A381F30268BC}">
      <dsp:nvSpPr>
        <dsp:cNvPr id="0" name=""/>
        <dsp:cNvSpPr/>
      </dsp:nvSpPr>
      <dsp:spPr>
        <a:xfrm>
          <a:off x="2901744" y="2158717"/>
          <a:ext cx="1094233" cy="109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RARF placed in RARF stage</a:t>
          </a:r>
          <a:endParaRPr lang="en-US" sz="900" kern="1200" dirty="0"/>
        </a:p>
      </dsp:txBody>
      <dsp:txXfrm>
        <a:off x="3061991" y="2318964"/>
        <a:ext cx="773739" cy="773739"/>
      </dsp:txXfrm>
    </dsp:sp>
    <dsp:sp modelId="{677316CE-7564-4181-944B-32B74C354DA7}">
      <dsp:nvSpPr>
        <dsp:cNvPr id="0" name=""/>
        <dsp:cNvSpPr/>
      </dsp:nvSpPr>
      <dsp:spPr>
        <a:xfrm>
          <a:off x="6522498" y="1690082"/>
          <a:ext cx="2335839" cy="20814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checked prior to loading to NMMS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If needed corrections made.</a:t>
          </a:r>
          <a:endParaRPr lang="en-US" sz="1100" kern="1200" dirty="0"/>
        </a:p>
      </dsp:txBody>
      <dsp:txXfrm>
        <a:off x="7106458" y="2002300"/>
        <a:ext cx="1138721" cy="1457018"/>
      </dsp:txXfrm>
    </dsp:sp>
    <dsp:sp modelId="{3AF9D91C-6BE2-4E34-BD53-71C89DF0734E}">
      <dsp:nvSpPr>
        <dsp:cNvPr id="0" name=""/>
        <dsp:cNvSpPr/>
      </dsp:nvSpPr>
      <dsp:spPr>
        <a:xfrm>
          <a:off x="6060272" y="2171213"/>
          <a:ext cx="1094233" cy="109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Approved RARF replaces previous RARF in HUB</a:t>
          </a:r>
        </a:p>
      </dsp:txBody>
      <dsp:txXfrm>
        <a:off x="6220519" y="2331460"/>
        <a:ext cx="773739" cy="773739"/>
      </dsp:txXfrm>
    </dsp:sp>
    <dsp:sp modelId="{9273E1C4-028C-4DFD-A4D9-B8D20FA8F69D}">
      <dsp:nvSpPr>
        <dsp:cNvPr id="0" name=""/>
        <dsp:cNvSpPr/>
      </dsp:nvSpPr>
      <dsp:spPr>
        <a:xfrm>
          <a:off x="10754251" y="2361936"/>
          <a:ext cx="424212" cy="737211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68E84-2614-4E30-AE93-DAD306688142}">
      <dsp:nvSpPr>
        <dsp:cNvPr id="0" name=""/>
        <dsp:cNvSpPr/>
      </dsp:nvSpPr>
      <dsp:spPr>
        <a:xfrm>
          <a:off x="9372879" y="2158717"/>
          <a:ext cx="1094233" cy="109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Data loaded to NMMS</a:t>
          </a:r>
          <a:endParaRPr lang="en-US" sz="900" kern="1200" dirty="0"/>
        </a:p>
      </dsp:txBody>
      <dsp:txXfrm>
        <a:off x="9533126" y="2318964"/>
        <a:ext cx="773739" cy="773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3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05761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713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teixeira@erco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9200" y="1371600"/>
            <a:ext cx="61722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3500" b="1" dirty="0"/>
              <a:t>Resource Integration </a:t>
            </a:r>
            <a:r>
              <a:rPr lang="en-US" sz="3500" b="1" dirty="0" smtClean="0"/>
              <a:t>&amp; </a:t>
            </a:r>
            <a:r>
              <a:rPr lang="en-US" sz="3500" b="1" dirty="0" smtClean="0"/>
              <a:t>On-going Operations Project Workshop</a:t>
            </a:r>
            <a:endParaRPr lang="en-US" sz="3500" b="1" dirty="0"/>
          </a:p>
          <a:p>
            <a:endParaRPr lang="en-US" i="1" dirty="0"/>
          </a:p>
          <a:p>
            <a:r>
              <a:rPr lang="en-US" sz="2000" dirty="0" smtClean="0"/>
              <a:t>29 April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11963401" cy="61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4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12183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0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4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20"/>
          <a:stretch/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8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"/>
            <a:ext cx="11658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8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197704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9"/>
          <a:stretch/>
        </p:blipFill>
        <p:spPr>
          <a:xfrm>
            <a:off x="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5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"/>
            <a:ext cx="116586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"/>
            <a:ext cx="11734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682"/>
            <a:ext cx="9753600" cy="670718"/>
          </a:xfrm>
        </p:spPr>
        <p:txBody>
          <a:bodyPr/>
          <a:lstStyle/>
          <a:p>
            <a:r>
              <a:rPr lang="en-US" dirty="0"/>
              <a:t>Recap of Aug 30, 2017 Workshop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105400"/>
          </a:xfrm>
        </p:spPr>
        <p:txBody>
          <a:bodyPr/>
          <a:lstStyle/>
          <a:p>
            <a:r>
              <a:rPr lang="en-US" sz="2800" dirty="0"/>
              <a:t>ERCOT presented possible changes that are being considered but not being proposed at this time</a:t>
            </a:r>
          </a:p>
          <a:p>
            <a:pPr lvl="1"/>
            <a:r>
              <a:rPr lang="en-US" dirty="0"/>
              <a:t>Little or no debate during workshop</a:t>
            </a:r>
          </a:p>
          <a:p>
            <a:pPr lvl="1"/>
            <a:r>
              <a:rPr lang="en-US" dirty="0"/>
              <a:t>Asked that comments be sent to  </a:t>
            </a:r>
            <a:r>
              <a:rPr lang="en-US" dirty="0">
                <a:hlinkClick r:id="rId3"/>
              </a:rPr>
              <a:t>jteixeira@ercot.com</a:t>
            </a:r>
            <a:endParaRPr lang="en-US" dirty="0"/>
          </a:p>
          <a:p>
            <a:r>
              <a:rPr lang="en-US" sz="2800" dirty="0"/>
              <a:t>Planning Guide changes PGRR52, PGRR54, NPRR809</a:t>
            </a:r>
          </a:p>
          <a:p>
            <a:r>
              <a:rPr lang="en-US" sz="2800" dirty="0"/>
              <a:t>Demo of GINR application under development</a:t>
            </a:r>
          </a:p>
          <a:p>
            <a:r>
              <a:rPr lang="en-US" sz="2800" dirty="0"/>
              <a:t>Discussion of RARF Replacement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3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430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3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658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6242304" cy="4511040"/>
          </a:xfrm>
        </p:spPr>
      </p:pic>
    </p:spTree>
    <p:extLst>
      <p:ext uri="{BB962C8B-B14F-4D97-AF65-F5344CB8AC3E}">
        <p14:creationId xmlns:p14="http://schemas.microsoft.com/office/powerpoint/2010/main" val="8539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RIOO – Resource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53339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RIOO - Resource Services (RS) project update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RARF Hub data analysis almost complete;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39 of 48 data tables analyzed.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New Oracle database being designed.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Effort to repair data for new database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starting in May.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Wireframe development effort trending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well.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lt1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23528"/>
            <a:ext cx="5181600" cy="33270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95409"/>
            <a:ext cx="1752600" cy="8421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3095410"/>
            <a:ext cx="1763978" cy="8421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800599"/>
            <a:ext cx="1676400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5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RARF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033719"/>
              </p:ext>
            </p:extLst>
          </p:nvPr>
        </p:nvGraphicFramePr>
        <p:xfrm>
          <a:off x="406400" y="1066800"/>
          <a:ext cx="11684000" cy="546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Issues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0"/>
            <a:ext cx="11379200" cy="431983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Special characters – can address via validation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Connectivity data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Why?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Corrections made prior to next step </a:t>
            </a: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Recent RRGRs approved (016, 018, &amp; 019)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307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Repair Plan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379200" cy="57911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Issue requests for information (RFIs)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Request RARF resubmissions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Use NMMS data </a:t>
            </a:r>
            <a:r>
              <a:rPr lang="en-US" dirty="0" smtClean="0">
                <a:solidFill>
                  <a:schemeClr val="tx1"/>
                </a:solidFill>
              </a:rPr>
              <a:t>to repair incorrect data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Complicated but doable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Not all RARF data is in NMMS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ERCOT repairs data, notifies RE, and RE validates during market trials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69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RIOO – Resource Services Project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Wireframes in Progress</a:t>
            </a:r>
            <a:endParaRPr lang="en-US" sz="4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200" y="6524127"/>
            <a:ext cx="609600" cy="29686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16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8"/>
          <a:stretch/>
        </p:blipFill>
        <p:spPr>
          <a:xfrm>
            <a:off x="0" y="-1275"/>
            <a:ext cx="12192000" cy="68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6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1" b="709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378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pages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0" ma:contentTypeDescription="Create a new document." ma:contentTypeScope="" ma:versionID="6d9fae79e75f4a0e2854e81853c40662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933135-FA74-4199-91D5-29F71F2AA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63D459-1C05-483F-85D1-C9E478EC32CC}">
  <ds:schemaRefs>
    <ds:schemaRef ds:uri="http://schemas.openxmlformats.org/package/2006/metadata/core-properties"/>
    <ds:schemaRef ds:uri="http://purl.org/dc/elements/1.1/"/>
    <ds:schemaRef ds:uri="c34af464-7aa1-4edd-9be4-83dffc1cb926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968CB8-5FF8-44D7-A459-A3FC34AC4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13234</TotalTime>
  <Words>238</Words>
  <Application>Microsoft Office PowerPoint</Application>
  <PresentationFormat>Widescreen</PresentationFormat>
  <Paragraphs>58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1_Custom Design</vt:lpstr>
      <vt:lpstr>Inside pages</vt:lpstr>
      <vt:lpstr>2_Custom Design</vt:lpstr>
      <vt:lpstr>PowerPoint Presentation</vt:lpstr>
      <vt:lpstr>Recap of Aug 30, 2017 Workshop  </vt:lpstr>
      <vt:lpstr>RIOO – Resource Services</vt:lpstr>
      <vt:lpstr>RARF process</vt:lpstr>
      <vt:lpstr>Data Issues Identified</vt:lpstr>
      <vt:lpstr>Data Repair Plan Options</vt:lpstr>
      <vt:lpstr>RIOO – Resource Services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Flores, Isabel</cp:lastModifiedBy>
  <cp:revision>296</cp:revision>
  <cp:lastPrinted>2019-04-27T00:13:19Z</cp:lastPrinted>
  <dcterms:created xsi:type="dcterms:W3CDTF">2016-01-21T15:20:31Z</dcterms:created>
  <dcterms:modified xsi:type="dcterms:W3CDTF">2019-04-27T00:13:33Z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</Properties>
</file>