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1"/>
  </p:notesMasterIdLst>
  <p:sldIdLst>
    <p:sldId id="258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ORWG_March_CROW_Metr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ORWG_March_CROW_Metr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ORWG_March_CROW_Metr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track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ORWG_March_CROW_Metrics_G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tt0305\Documents\Crow\Metrics\ORWG_March_CROW_Metrics_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TCR Outages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Summary!$B$64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109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Summary!$A$65:$A$90</c:f>
              <c:strCache>
                <c:ptCount val="26"/>
                <c:pt idx="0">
                  <c:v>SPP Average</c:v>
                </c:pt>
                <c:pt idx="1">
                  <c:v>NPPDT</c:v>
                </c:pt>
                <c:pt idx="2">
                  <c:v>SECIT</c:v>
                </c:pt>
                <c:pt idx="3">
                  <c:v>WAPARMRT</c:v>
                </c:pt>
                <c:pt idx="4">
                  <c:v>OPPDT</c:v>
                </c:pt>
                <c:pt idx="5">
                  <c:v>INDNT</c:v>
                </c:pt>
                <c:pt idx="6">
                  <c:v>WRT</c:v>
                </c:pt>
                <c:pt idx="7">
                  <c:v>AEPT</c:v>
                </c:pt>
                <c:pt idx="8">
                  <c:v>GRDAT</c:v>
                </c:pt>
                <c:pt idx="9">
                  <c:v>LEST</c:v>
                </c:pt>
                <c:pt idx="10">
                  <c:v>WAUET</c:v>
                </c:pt>
                <c:pt idx="11">
                  <c:v>WFECT</c:v>
                </c:pt>
                <c:pt idx="12">
                  <c:v>EDET</c:v>
                </c:pt>
                <c:pt idx="13">
                  <c:v>OKGET</c:v>
                </c:pt>
                <c:pt idx="14">
                  <c:v>KCPLT</c:v>
                </c:pt>
                <c:pt idx="15">
                  <c:v>SPST</c:v>
                </c:pt>
                <c:pt idx="16">
                  <c:v>SPAT</c:v>
                </c:pt>
                <c:pt idx="17">
                  <c:v>CBPCT</c:v>
                </c:pt>
                <c:pt idx="18">
                  <c:v>SPRMT</c:v>
                </c:pt>
                <c:pt idx="19">
                  <c:v>MIDWT</c:v>
                </c:pt>
                <c:pt idx="20">
                  <c:v>NIPCO</c:v>
                </c:pt>
                <c:pt idx="21">
                  <c:v>KACYT</c:v>
                </c:pt>
                <c:pt idx="22">
                  <c:v>GRIST</c:v>
                </c:pt>
                <c:pt idx="23">
                  <c:v>ITCT</c:v>
                </c:pt>
                <c:pt idx="24">
                  <c:v>HASTT</c:v>
                </c:pt>
                <c:pt idx="25">
                  <c:v>TST</c:v>
                </c:pt>
              </c:strCache>
            </c:strRef>
          </c:cat>
          <c:val>
            <c:numRef>
              <c:f>Summary!$B$65:$B$90</c:f>
              <c:numCache>
                <c:formatCode>0%</c:formatCode>
                <c:ptCount val="26"/>
                <c:pt idx="0">
                  <c:v>0.11641443538998836</c:v>
                </c:pt>
                <c:pt idx="1">
                  <c:v>0.5</c:v>
                </c:pt>
                <c:pt idx="2">
                  <c:v>0.375</c:v>
                </c:pt>
                <c:pt idx="3">
                  <c:v>0.30769230769230771</c:v>
                </c:pt>
                <c:pt idx="4">
                  <c:v>0.30555555555555558</c:v>
                </c:pt>
                <c:pt idx="5">
                  <c:v>0.25</c:v>
                </c:pt>
                <c:pt idx="6">
                  <c:v>0.18947368421052632</c:v>
                </c:pt>
                <c:pt idx="7">
                  <c:v>0.11607142857142858</c:v>
                </c:pt>
                <c:pt idx="8">
                  <c:v>8.3333333333333329E-2</c:v>
                </c:pt>
                <c:pt idx="9">
                  <c:v>8.3333333333333329E-2</c:v>
                </c:pt>
                <c:pt idx="10">
                  <c:v>0.06</c:v>
                </c:pt>
                <c:pt idx="11">
                  <c:v>4.1666666666666664E-2</c:v>
                </c:pt>
                <c:pt idx="12">
                  <c:v>3.125E-2</c:v>
                </c:pt>
                <c:pt idx="13">
                  <c:v>2.7522935779816515E-2</c:v>
                </c:pt>
                <c:pt idx="14">
                  <c:v>1.1764705882352941E-2</c:v>
                </c:pt>
                <c:pt idx="15">
                  <c:v>1.0752688172043012E-2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37664"/>
        <c:axId val="85411328"/>
      </c:barChart>
      <c:catAx>
        <c:axId val="8513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5411328"/>
        <c:crosses val="autoZero"/>
        <c:auto val="1"/>
        <c:lblAlgn val="ctr"/>
        <c:lblOffset val="100"/>
        <c:noMultiLvlLbl val="0"/>
      </c:catAx>
      <c:valAx>
        <c:axId val="85411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137664"/>
        <c:crosses val="autoZero"/>
        <c:crossBetween val="between"/>
        <c:maj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Planned Outages (14 Days)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Summary!$B$34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4522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635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334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306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/>
                      <a:t>184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/>
                      <a:t>508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en-US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193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/>
                      <a:t>754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en-US"/>
                      <a:t>367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Summary!$A$35:$A$60</c:f>
              <c:strCache>
                <c:ptCount val="26"/>
                <c:pt idx="0">
                  <c:v>SPP Average</c:v>
                </c:pt>
                <c:pt idx="1">
                  <c:v>NPPDT</c:v>
                </c:pt>
                <c:pt idx="2">
                  <c:v>ITCT</c:v>
                </c:pt>
                <c:pt idx="3">
                  <c:v>CBPCT</c:v>
                </c:pt>
                <c:pt idx="4">
                  <c:v>OPPDT</c:v>
                </c:pt>
                <c:pt idx="5">
                  <c:v>SECIT</c:v>
                </c:pt>
                <c:pt idx="6">
                  <c:v>OKGET</c:v>
                </c:pt>
                <c:pt idx="7">
                  <c:v>HASTT</c:v>
                </c:pt>
                <c:pt idx="8">
                  <c:v>KCPLT</c:v>
                </c:pt>
                <c:pt idx="9">
                  <c:v>WAUET</c:v>
                </c:pt>
                <c:pt idx="10">
                  <c:v>INDNT</c:v>
                </c:pt>
                <c:pt idx="11">
                  <c:v>WFECT</c:v>
                </c:pt>
                <c:pt idx="12">
                  <c:v>SPAT</c:v>
                </c:pt>
                <c:pt idx="13">
                  <c:v>WAPARMRT</c:v>
                </c:pt>
                <c:pt idx="14">
                  <c:v>LEST</c:v>
                </c:pt>
                <c:pt idx="15">
                  <c:v>SPST</c:v>
                </c:pt>
                <c:pt idx="16">
                  <c:v>GRDAT</c:v>
                </c:pt>
                <c:pt idx="17">
                  <c:v>EDET</c:v>
                </c:pt>
                <c:pt idx="18">
                  <c:v>AEPT</c:v>
                </c:pt>
                <c:pt idx="19">
                  <c:v>NIPCO</c:v>
                </c:pt>
                <c:pt idx="20">
                  <c:v>MIDWT</c:v>
                </c:pt>
                <c:pt idx="21">
                  <c:v>GRIST</c:v>
                </c:pt>
                <c:pt idx="22">
                  <c:v>WRT</c:v>
                </c:pt>
                <c:pt idx="23">
                  <c:v>SPRMT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Summary!$B$35:$B$60</c:f>
              <c:numCache>
                <c:formatCode>0%</c:formatCode>
                <c:ptCount val="26"/>
                <c:pt idx="0">
                  <c:v>0.44758956214064571</c:v>
                </c:pt>
                <c:pt idx="1">
                  <c:v>0.82059800664451832</c:v>
                </c:pt>
                <c:pt idx="2">
                  <c:v>0.8</c:v>
                </c:pt>
                <c:pt idx="3">
                  <c:v>0.70344827586206893</c:v>
                </c:pt>
                <c:pt idx="4">
                  <c:v>0.63358778625954193</c:v>
                </c:pt>
                <c:pt idx="5">
                  <c:v>0.5847457627118644</c:v>
                </c:pt>
                <c:pt idx="6">
                  <c:v>0.55433070866141732</c:v>
                </c:pt>
                <c:pt idx="7">
                  <c:v>0.53846153846153844</c:v>
                </c:pt>
                <c:pt idx="8">
                  <c:v>0.52994011976047906</c:v>
                </c:pt>
                <c:pt idx="9">
                  <c:v>0.48366013071895425</c:v>
                </c:pt>
                <c:pt idx="10">
                  <c:v>0.45714285714285713</c:v>
                </c:pt>
                <c:pt idx="11">
                  <c:v>0.45348837209302323</c:v>
                </c:pt>
                <c:pt idx="12">
                  <c:v>0.42934782608695654</c:v>
                </c:pt>
                <c:pt idx="13">
                  <c:v>0.40425531914893614</c:v>
                </c:pt>
                <c:pt idx="14">
                  <c:v>0.3902439024390244</c:v>
                </c:pt>
                <c:pt idx="15">
                  <c:v>0.37795275590551181</c:v>
                </c:pt>
                <c:pt idx="16">
                  <c:v>0.36842105263157893</c:v>
                </c:pt>
                <c:pt idx="17">
                  <c:v>0.35233160621761656</c:v>
                </c:pt>
                <c:pt idx="18">
                  <c:v>0.32493368700265252</c:v>
                </c:pt>
                <c:pt idx="19">
                  <c:v>0.3235294117647059</c:v>
                </c:pt>
                <c:pt idx="20">
                  <c:v>0.30303030303030304</c:v>
                </c:pt>
                <c:pt idx="21">
                  <c:v>0.27272727272727271</c:v>
                </c:pt>
                <c:pt idx="22">
                  <c:v>0.23160762942779292</c:v>
                </c:pt>
                <c:pt idx="23">
                  <c:v>0.20238095238095238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82112"/>
        <c:axId val="85630976"/>
      </c:barChart>
      <c:catAx>
        <c:axId val="85482112"/>
        <c:scaling>
          <c:orientation val="minMax"/>
        </c:scaling>
        <c:delete val="0"/>
        <c:axPos val="b"/>
        <c:majorTickMark val="out"/>
        <c:minorTickMark val="none"/>
        <c:tickLblPos val="nextTo"/>
        <c:crossAx val="85630976"/>
        <c:crosses val="autoZero"/>
        <c:auto val="1"/>
        <c:lblAlgn val="ctr"/>
        <c:lblOffset val="100"/>
        <c:noMultiLvlLbl val="0"/>
      </c:catAx>
      <c:valAx>
        <c:axId val="856309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482112"/>
        <c:crosses val="autoZero"/>
        <c:crossBetween val="between"/>
        <c:maj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Outage Priority Types</a:t>
            </a:r>
            <a:endParaRPr lang="en-US">
              <a:effectLst/>
            </a:endParaRPr>
          </a:p>
        </c:rich>
      </c:tx>
      <c:layout>
        <c:manualLayout>
          <c:xMode val="edge"/>
          <c:yMode val="edge"/>
          <c:x val="0.35765681658550685"/>
          <c:y val="5.3655264922870555E-3"/>
        </c:manualLayout>
      </c:layout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Summary!$I$100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Summary!$H$101:$H$126</c:f>
              <c:strCache>
                <c:ptCount val="26"/>
                <c:pt idx="0">
                  <c:v>SPP Average</c:v>
                </c:pt>
                <c:pt idx="1">
                  <c:v>HASTT</c:v>
                </c:pt>
                <c:pt idx="2">
                  <c:v>ITCT</c:v>
                </c:pt>
                <c:pt idx="3">
                  <c:v>NPPDT</c:v>
                </c:pt>
                <c:pt idx="4">
                  <c:v>OKGET</c:v>
                </c:pt>
                <c:pt idx="5">
                  <c:v>CBPCT</c:v>
                </c:pt>
                <c:pt idx="6">
                  <c:v>OPPDT</c:v>
                </c:pt>
                <c:pt idx="7">
                  <c:v>SECIT</c:v>
                </c:pt>
                <c:pt idx="8">
                  <c:v>SPAT</c:v>
                </c:pt>
                <c:pt idx="9">
                  <c:v>LEST</c:v>
                </c:pt>
                <c:pt idx="10">
                  <c:v>KCPLT</c:v>
                </c:pt>
                <c:pt idx="11">
                  <c:v>WAPARMRT</c:v>
                </c:pt>
                <c:pt idx="12">
                  <c:v>WAUET</c:v>
                </c:pt>
                <c:pt idx="13">
                  <c:v>INDNT</c:v>
                </c:pt>
                <c:pt idx="14">
                  <c:v>NIPCO</c:v>
                </c:pt>
                <c:pt idx="15">
                  <c:v>GRIST</c:v>
                </c:pt>
                <c:pt idx="16">
                  <c:v>WFECT</c:v>
                </c:pt>
                <c:pt idx="17">
                  <c:v>SPRMT</c:v>
                </c:pt>
                <c:pt idx="18">
                  <c:v>AEPT</c:v>
                </c:pt>
                <c:pt idx="19">
                  <c:v>GRDAT</c:v>
                </c:pt>
                <c:pt idx="20">
                  <c:v>SPST</c:v>
                </c:pt>
                <c:pt idx="21">
                  <c:v>EDET</c:v>
                </c:pt>
                <c:pt idx="22">
                  <c:v>MIDWT</c:v>
                </c:pt>
                <c:pt idx="23">
                  <c:v>WRT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Summary!$I$101:$I$126</c:f>
              <c:numCache>
                <c:formatCode>0%</c:formatCode>
                <c:ptCount val="26"/>
                <c:pt idx="0">
                  <c:v>0.48031844316674038</c:v>
                </c:pt>
                <c:pt idx="1">
                  <c:v>0.92307692307692313</c:v>
                </c:pt>
                <c:pt idx="2">
                  <c:v>0.8</c:v>
                </c:pt>
                <c:pt idx="3">
                  <c:v>0.75747508305647837</c:v>
                </c:pt>
                <c:pt idx="4">
                  <c:v>0.721259842519685</c:v>
                </c:pt>
                <c:pt idx="5">
                  <c:v>0.67586206896551726</c:v>
                </c:pt>
                <c:pt idx="6">
                  <c:v>0.58778625954198471</c:v>
                </c:pt>
                <c:pt idx="7">
                  <c:v>0.55932203389830504</c:v>
                </c:pt>
                <c:pt idx="8">
                  <c:v>0.55434782608695654</c:v>
                </c:pt>
                <c:pt idx="9">
                  <c:v>0.53658536585365857</c:v>
                </c:pt>
                <c:pt idx="10">
                  <c:v>0.52095808383233533</c:v>
                </c:pt>
                <c:pt idx="11">
                  <c:v>0.51063829787234039</c:v>
                </c:pt>
                <c:pt idx="12">
                  <c:v>0.48692810457516339</c:v>
                </c:pt>
                <c:pt idx="13">
                  <c:v>0.48571428571428571</c:v>
                </c:pt>
                <c:pt idx="14">
                  <c:v>0.45588235294117646</c:v>
                </c:pt>
                <c:pt idx="15">
                  <c:v>0.45454545454545453</c:v>
                </c:pt>
                <c:pt idx="16">
                  <c:v>0.45348837209302323</c:v>
                </c:pt>
                <c:pt idx="17">
                  <c:v>0.44047619047619047</c:v>
                </c:pt>
                <c:pt idx="18">
                  <c:v>0.41114058355437666</c:v>
                </c:pt>
                <c:pt idx="19">
                  <c:v>0.38596491228070173</c:v>
                </c:pt>
                <c:pt idx="20">
                  <c:v>0.3110236220472441</c:v>
                </c:pt>
                <c:pt idx="21">
                  <c:v>0.27461139896373055</c:v>
                </c:pt>
                <c:pt idx="22">
                  <c:v>0.27272727272727271</c:v>
                </c:pt>
                <c:pt idx="23">
                  <c:v>0.19346049046321526</c:v>
                </c:pt>
                <c:pt idx="24">
                  <c:v>1.8518518518518517E-2</c:v>
                </c:pt>
                <c:pt idx="25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Summary!$J$100</c:f>
              <c:strCache>
                <c:ptCount val="1"/>
                <c:pt idx="0">
                  <c:v>Discretionary</c:v>
                </c:pt>
              </c:strCache>
            </c:strRef>
          </c:tx>
          <c:invertIfNegative val="0"/>
          <c:cat>
            <c:strRef>
              <c:f>Summary!$H$101:$H$126</c:f>
              <c:strCache>
                <c:ptCount val="26"/>
                <c:pt idx="0">
                  <c:v>SPP Average</c:v>
                </c:pt>
                <c:pt idx="1">
                  <c:v>HASTT</c:v>
                </c:pt>
                <c:pt idx="2">
                  <c:v>ITCT</c:v>
                </c:pt>
                <c:pt idx="3">
                  <c:v>NPPDT</c:v>
                </c:pt>
                <c:pt idx="4">
                  <c:v>OKGET</c:v>
                </c:pt>
                <c:pt idx="5">
                  <c:v>CBPCT</c:v>
                </c:pt>
                <c:pt idx="6">
                  <c:v>OPPDT</c:v>
                </c:pt>
                <c:pt idx="7">
                  <c:v>SECIT</c:v>
                </c:pt>
                <c:pt idx="8">
                  <c:v>SPAT</c:v>
                </c:pt>
                <c:pt idx="9">
                  <c:v>LEST</c:v>
                </c:pt>
                <c:pt idx="10">
                  <c:v>KCPLT</c:v>
                </c:pt>
                <c:pt idx="11">
                  <c:v>WAPARMRT</c:v>
                </c:pt>
                <c:pt idx="12">
                  <c:v>WAUET</c:v>
                </c:pt>
                <c:pt idx="13">
                  <c:v>INDNT</c:v>
                </c:pt>
                <c:pt idx="14">
                  <c:v>NIPCO</c:v>
                </c:pt>
                <c:pt idx="15">
                  <c:v>GRIST</c:v>
                </c:pt>
                <c:pt idx="16">
                  <c:v>WFECT</c:v>
                </c:pt>
                <c:pt idx="17">
                  <c:v>SPRMT</c:v>
                </c:pt>
                <c:pt idx="18">
                  <c:v>AEPT</c:v>
                </c:pt>
                <c:pt idx="19">
                  <c:v>GRDAT</c:v>
                </c:pt>
                <c:pt idx="20">
                  <c:v>SPST</c:v>
                </c:pt>
                <c:pt idx="21">
                  <c:v>EDET</c:v>
                </c:pt>
                <c:pt idx="22">
                  <c:v>MIDWT</c:v>
                </c:pt>
                <c:pt idx="23">
                  <c:v>WRT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Summary!$J$101:$J$126</c:f>
              <c:numCache>
                <c:formatCode>0%</c:formatCode>
                <c:ptCount val="26"/>
                <c:pt idx="0">
                  <c:v>0.1167624944714728</c:v>
                </c:pt>
                <c:pt idx="1">
                  <c:v>0</c:v>
                </c:pt>
                <c:pt idx="2">
                  <c:v>0</c:v>
                </c:pt>
                <c:pt idx="3">
                  <c:v>4.9833887043189369E-2</c:v>
                </c:pt>
                <c:pt idx="4">
                  <c:v>1.5748031496062992E-2</c:v>
                </c:pt>
                <c:pt idx="5">
                  <c:v>0.2</c:v>
                </c:pt>
                <c:pt idx="6">
                  <c:v>6.1068702290076333E-2</c:v>
                </c:pt>
                <c:pt idx="7">
                  <c:v>6.7796610169491525E-2</c:v>
                </c:pt>
                <c:pt idx="8">
                  <c:v>0.10326086956521739</c:v>
                </c:pt>
                <c:pt idx="9">
                  <c:v>0.17073170731707318</c:v>
                </c:pt>
                <c:pt idx="10">
                  <c:v>1.1976047904191617E-2</c:v>
                </c:pt>
                <c:pt idx="11">
                  <c:v>2.1276595744680851E-2</c:v>
                </c:pt>
                <c:pt idx="12">
                  <c:v>7.5163398692810454E-2</c:v>
                </c:pt>
                <c:pt idx="13">
                  <c:v>0</c:v>
                </c:pt>
                <c:pt idx="14">
                  <c:v>0.20588235294117646</c:v>
                </c:pt>
                <c:pt idx="15">
                  <c:v>0.31818181818181818</c:v>
                </c:pt>
                <c:pt idx="16">
                  <c:v>4.6511627906976744E-2</c:v>
                </c:pt>
                <c:pt idx="17">
                  <c:v>0.14285714285714285</c:v>
                </c:pt>
                <c:pt idx="18">
                  <c:v>0.27320954907161804</c:v>
                </c:pt>
                <c:pt idx="19">
                  <c:v>0.15789473684210525</c:v>
                </c:pt>
                <c:pt idx="20">
                  <c:v>2.3622047244094488E-2</c:v>
                </c:pt>
                <c:pt idx="21">
                  <c:v>0.11398963730569948</c:v>
                </c:pt>
                <c:pt idx="22">
                  <c:v>3.0303030303030304E-2</c:v>
                </c:pt>
                <c:pt idx="23">
                  <c:v>0.31880108991825612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ser>
          <c:idx val="2"/>
          <c:order val="2"/>
          <c:tx>
            <c:strRef>
              <c:f>Summary!$K$100</c:f>
              <c:strCache>
                <c:ptCount val="1"/>
                <c:pt idx="0">
                  <c:v>Opportunity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Summary!$H$101:$H$126</c:f>
              <c:strCache>
                <c:ptCount val="26"/>
                <c:pt idx="0">
                  <c:v>SPP Average</c:v>
                </c:pt>
                <c:pt idx="1">
                  <c:v>HASTT</c:v>
                </c:pt>
                <c:pt idx="2">
                  <c:v>ITCT</c:v>
                </c:pt>
                <c:pt idx="3">
                  <c:v>NPPDT</c:v>
                </c:pt>
                <c:pt idx="4">
                  <c:v>OKGET</c:v>
                </c:pt>
                <c:pt idx="5">
                  <c:v>CBPCT</c:v>
                </c:pt>
                <c:pt idx="6">
                  <c:v>OPPDT</c:v>
                </c:pt>
                <c:pt idx="7">
                  <c:v>SECIT</c:v>
                </c:pt>
                <c:pt idx="8">
                  <c:v>SPAT</c:v>
                </c:pt>
                <c:pt idx="9">
                  <c:v>LEST</c:v>
                </c:pt>
                <c:pt idx="10">
                  <c:v>KCPLT</c:v>
                </c:pt>
                <c:pt idx="11">
                  <c:v>WAPARMRT</c:v>
                </c:pt>
                <c:pt idx="12">
                  <c:v>WAUET</c:v>
                </c:pt>
                <c:pt idx="13">
                  <c:v>INDNT</c:v>
                </c:pt>
                <c:pt idx="14">
                  <c:v>NIPCO</c:v>
                </c:pt>
                <c:pt idx="15">
                  <c:v>GRIST</c:v>
                </c:pt>
                <c:pt idx="16">
                  <c:v>WFECT</c:v>
                </c:pt>
                <c:pt idx="17">
                  <c:v>SPRMT</c:v>
                </c:pt>
                <c:pt idx="18">
                  <c:v>AEPT</c:v>
                </c:pt>
                <c:pt idx="19">
                  <c:v>GRDAT</c:v>
                </c:pt>
                <c:pt idx="20">
                  <c:v>SPST</c:v>
                </c:pt>
                <c:pt idx="21">
                  <c:v>EDET</c:v>
                </c:pt>
                <c:pt idx="22">
                  <c:v>MIDWT</c:v>
                </c:pt>
                <c:pt idx="23">
                  <c:v>WRT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Summary!$K$101:$K$126</c:f>
              <c:numCache>
                <c:formatCode>0%</c:formatCode>
                <c:ptCount val="26"/>
                <c:pt idx="0">
                  <c:v>0.3385670057496683</c:v>
                </c:pt>
                <c:pt idx="1">
                  <c:v>7.6923076923076927E-2</c:v>
                </c:pt>
                <c:pt idx="2">
                  <c:v>0.2</c:v>
                </c:pt>
                <c:pt idx="3">
                  <c:v>0.14950166112956811</c:v>
                </c:pt>
                <c:pt idx="4">
                  <c:v>0.22362204724409449</c:v>
                </c:pt>
                <c:pt idx="5">
                  <c:v>8.2758620689655171E-2</c:v>
                </c:pt>
                <c:pt idx="6">
                  <c:v>0.29007633587786258</c:v>
                </c:pt>
                <c:pt idx="7">
                  <c:v>0.26271186440677968</c:v>
                </c:pt>
                <c:pt idx="8">
                  <c:v>0.28804347826086957</c:v>
                </c:pt>
                <c:pt idx="9">
                  <c:v>0.21951219512195122</c:v>
                </c:pt>
                <c:pt idx="10">
                  <c:v>0.43413173652694609</c:v>
                </c:pt>
                <c:pt idx="11">
                  <c:v>0.38297872340425532</c:v>
                </c:pt>
                <c:pt idx="12">
                  <c:v>0.37581699346405228</c:v>
                </c:pt>
                <c:pt idx="13">
                  <c:v>0.42857142857142855</c:v>
                </c:pt>
                <c:pt idx="14">
                  <c:v>0.19117647058823528</c:v>
                </c:pt>
                <c:pt idx="15">
                  <c:v>4.5454545454545456E-2</c:v>
                </c:pt>
                <c:pt idx="16">
                  <c:v>0.38372093023255816</c:v>
                </c:pt>
                <c:pt idx="17">
                  <c:v>0.38095238095238093</c:v>
                </c:pt>
                <c:pt idx="18">
                  <c:v>0.19761273209549071</c:v>
                </c:pt>
                <c:pt idx="19">
                  <c:v>0.2982456140350877</c:v>
                </c:pt>
                <c:pt idx="20">
                  <c:v>0.64960629921259838</c:v>
                </c:pt>
                <c:pt idx="21">
                  <c:v>0.53367875647668395</c:v>
                </c:pt>
                <c:pt idx="22">
                  <c:v>0.36363636363636365</c:v>
                </c:pt>
                <c:pt idx="23">
                  <c:v>0.44959128065395093</c:v>
                </c:pt>
                <c:pt idx="24">
                  <c:v>0.92592592592592593</c:v>
                </c:pt>
                <c:pt idx="25">
                  <c:v>1</c:v>
                </c:pt>
              </c:numCache>
            </c:numRef>
          </c:val>
        </c:ser>
        <c:ser>
          <c:idx val="3"/>
          <c:order val="3"/>
          <c:tx>
            <c:strRef>
              <c:f>Summary!$L$100</c:f>
              <c:strCache>
                <c:ptCount val="1"/>
                <c:pt idx="0">
                  <c:v>Operational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Summary!$H$101:$H$126</c:f>
              <c:strCache>
                <c:ptCount val="26"/>
                <c:pt idx="0">
                  <c:v>SPP Average</c:v>
                </c:pt>
                <c:pt idx="1">
                  <c:v>HASTT</c:v>
                </c:pt>
                <c:pt idx="2">
                  <c:v>ITCT</c:v>
                </c:pt>
                <c:pt idx="3">
                  <c:v>NPPDT</c:v>
                </c:pt>
                <c:pt idx="4">
                  <c:v>OKGET</c:v>
                </c:pt>
                <c:pt idx="5">
                  <c:v>CBPCT</c:v>
                </c:pt>
                <c:pt idx="6">
                  <c:v>OPPDT</c:v>
                </c:pt>
                <c:pt idx="7">
                  <c:v>SECIT</c:v>
                </c:pt>
                <c:pt idx="8">
                  <c:v>SPAT</c:v>
                </c:pt>
                <c:pt idx="9">
                  <c:v>LEST</c:v>
                </c:pt>
                <c:pt idx="10">
                  <c:v>KCPLT</c:v>
                </c:pt>
                <c:pt idx="11">
                  <c:v>WAPARMRT</c:v>
                </c:pt>
                <c:pt idx="12">
                  <c:v>WAUET</c:v>
                </c:pt>
                <c:pt idx="13">
                  <c:v>INDNT</c:v>
                </c:pt>
                <c:pt idx="14">
                  <c:v>NIPCO</c:v>
                </c:pt>
                <c:pt idx="15">
                  <c:v>GRIST</c:v>
                </c:pt>
                <c:pt idx="16">
                  <c:v>WFECT</c:v>
                </c:pt>
                <c:pt idx="17">
                  <c:v>SPRMT</c:v>
                </c:pt>
                <c:pt idx="18">
                  <c:v>AEPT</c:v>
                </c:pt>
                <c:pt idx="19">
                  <c:v>GRDAT</c:v>
                </c:pt>
                <c:pt idx="20">
                  <c:v>SPST</c:v>
                </c:pt>
                <c:pt idx="21">
                  <c:v>EDET</c:v>
                </c:pt>
                <c:pt idx="22">
                  <c:v>MIDWT</c:v>
                </c:pt>
                <c:pt idx="23">
                  <c:v>WRT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Summary!$L$101:$L$126</c:f>
              <c:numCache>
                <c:formatCode>0%</c:formatCode>
                <c:ptCount val="26"/>
                <c:pt idx="0">
                  <c:v>3.1844316674038038E-2</c:v>
                </c:pt>
                <c:pt idx="1">
                  <c:v>0</c:v>
                </c:pt>
                <c:pt idx="2">
                  <c:v>0</c:v>
                </c:pt>
                <c:pt idx="3">
                  <c:v>1.3289036544850499E-2</c:v>
                </c:pt>
                <c:pt idx="4">
                  <c:v>1.4173228346456693E-2</c:v>
                </c:pt>
                <c:pt idx="5">
                  <c:v>1.3793103448275862E-2</c:v>
                </c:pt>
                <c:pt idx="6">
                  <c:v>2.2900763358778626E-2</c:v>
                </c:pt>
                <c:pt idx="7">
                  <c:v>1.6949152542372881E-2</c:v>
                </c:pt>
                <c:pt idx="8">
                  <c:v>4.3478260869565216E-2</c:v>
                </c:pt>
                <c:pt idx="9">
                  <c:v>4.878048780487805E-2</c:v>
                </c:pt>
                <c:pt idx="10">
                  <c:v>1.7964071856287425E-2</c:v>
                </c:pt>
                <c:pt idx="11">
                  <c:v>2.1276595744680851E-2</c:v>
                </c:pt>
                <c:pt idx="12">
                  <c:v>9.8039215686274508E-3</c:v>
                </c:pt>
                <c:pt idx="13">
                  <c:v>2.8571428571428571E-2</c:v>
                </c:pt>
                <c:pt idx="14">
                  <c:v>1.4705882352941176E-2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8.7533156498673742E-2</c:v>
                </c:pt>
                <c:pt idx="19">
                  <c:v>0.12280701754385964</c:v>
                </c:pt>
                <c:pt idx="20">
                  <c:v>1.968503937007874E-3</c:v>
                </c:pt>
                <c:pt idx="21">
                  <c:v>3.1088082901554404E-2</c:v>
                </c:pt>
                <c:pt idx="22">
                  <c:v>0.33333333333333331</c:v>
                </c:pt>
                <c:pt idx="23">
                  <c:v>2.1798365122615803E-2</c:v>
                </c:pt>
                <c:pt idx="24">
                  <c:v>5.5555555555555552E-2</c:v>
                </c:pt>
                <c:pt idx="25">
                  <c:v>0</c:v>
                </c:pt>
              </c:numCache>
            </c:numRef>
          </c:val>
        </c:ser>
        <c:ser>
          <c:idx val="4"/>
          <c:order val="4"/>
          <c:tx>
            <c:strRef>
              <c:f>Summary!$M$100</c:f>
              <c:strCache>
                <c:ptCount val="1"/>
                <c:pt idx="0">
                  <c:v>Urgent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40788034314940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4522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72129748186087E-3"/>
                  <c:y val="-4.25985042893675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41995014297891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144259496372174E-3"/>
                  <c:y val="-3.40788034314940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827830486128317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39900285957833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4.543840457532533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1298542974901903E-17"/>
                  <c:y val="-7.951720800681934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27192022876626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2.146210596914823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3.75586854460093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3.21931589537223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7072129748186087E-3"/>
                  <c:y val="-4.82897384305835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2597085949803805E-17"/>
                  <c:y val="-3.75586854460093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4144259496372174E-3"/>
                  <c:y val="-8.316566063044936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8.31656606304493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7.51173708920187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7072129748186087E-3"/>
                  <c:y val="-2.68276324614352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4.02414486921529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2.951039570757880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-4.82897384305834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"/>
                  <c:y val="-3.219315895372232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"/>
                  <c:y val="-3.48759221998658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2.41448692152917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"/>
                  <c:y val="-3.75586854460093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"/>
                  <c:y val="-2.146210596914822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Summary!$H$101:$H$126</c:f>
              <c:strCache>
                <c:ptCount val="26"/>
                <c:pt idx="0">
                  <c:v>SPP Average</c:v>
                </c:pt>
                <c:pt idx="1">
                  <c:v>HASTT</c:v>
                </c:pt>
                <c:pt idx="2">
                  <c:v>ITCT</c:v>
                </c:pt>
                <c:pt idx="3">
                  <c:v>NPPDT</c:v>
                </c:pt>
                <c:pt idx="4">
                  <c:v>OKGET</c:v>
                </c:pt>
                <c:pt idx="5">
                  <c:v>CBPCT</c:v>
                </c:pt>
                <c:pt idx="6">
                  <c:v>OPPDT</c:v>
                </c:pt>
                <c:pt idx="7">
                  <c:v>SECIT</c:v>
                </c:pt>
                <c:pt idx="8">
                  <c:v>SPAT</c:v>
                </c:pt>
                <c:pt idx="9">
                  <c:v>LEST</c:v>
                </c:pt>
                <c:pt idx="10">
                  <c:v>KCPLT</c:v>
                </c:pt>
                <c:pt idx="11">
                  <c:v>WAPARMRT</c:v>
                </c:pt>
                <c:pt idx="12">
                  <c:v>WAUET</c:v>
                </c:pt>
                <c:pt idx="13">
                  <c:v>INDNT</c:v>
                </c:pt>
                <c:pt idx="14">
                  <c:v>NIPCO</c:v>
                </c:pt>
                <c:pt idx="15">
                  <c:v>GRIST</c:v>
                </c:pt>
                <c:pt idx="16">
                  <c:v>WFECT</c:v>
                </c:pt>
                <c:pt idx="17">
                  <c:v>SPRMT</c:v>
                </c:pt>
                <c:pt idx="18">
                  <c:v>AEPT</c:v>
                </c:pt>
                <c:pt idx="19">
                  <c:v>GRDAT</c:v>
                </c:pt>
                <c:pt idx="20">
                  <c:v>SPST</c:v>
                </c:pt>
                <c:pt idx="21">
                  <c:v>EDET</c:v>
                </c:pt>
                <c:pt idx="22">
                  <c:v>MIDWT</c:v>
                </c:pt>
                <c:pt idx="23">
                  <c:v>WRT</c:v>
                </c:pt>
                <c:pt idx="24">
                  <c:v>KACYT</c:v>
                </c:pt>
                <c:pt idx="25">
                  <c:v>TST</c:v>
                </c:pt>
              </c:strCache>
            </c:strRef>
          </c:cat>
          <c:val>
            <c:numRef>
              <c:f>Summary!$M$101:$M$126</c:f>
              <c:numCache>
                <c:formatCode>0%</c:formatCode>
                <c:ptCount val="26"/>
                <c:pt idx="0">
                  <c:v>3.2507739938080496E-2</c:v>
                </c:pt>
                <c:pt idx="1">
                  <c:v>0</c:v>
                </c:pt>
                <c:pt idx="2">
                  <c:v>0</c:v>
                </c:pt>
                <c:pt idx="3">
                  <c:v>2.9900332225913623E-2</c:v>
                </c:pt>
                <c:pt idx="4">
                  <c:v>2.5196850393700787E-2</c:v>
                </c:pt>
                <c:pt idx="5">
                  <c:v>2.7586206896551724E-2</c:v>
                </c:pt>
                <c:pt idx="6">
                  <c:v>3.8167938931297711E-2</c:v>
                </c:pt>
                <c:pt idx="7">
                  <c:v>9.3220338983050849E-2</c:v>
                </c:pt>
                <c:pt idx="8">
                  <c:v>1.0869565217391304E-2</c:v>
                </c:pt>
                <c:pt idx="9">
                  <c:v>2.4390243902439025E-2</c:v>
                </c:pt>
                <c:pt idx="10">
                  <c:v>1.4970059880239521E-2</c:v>
                </c:pt>
                <c:pt idx="11">
                  <c:v>6.3829787234042548E-2</c:v>
                </c:pt>
                <c:pt idx="12">
                  <c:v>5.2287581699346407E-2</c:v>
                </c:pt>
                <c:pt idx="13">
                  <c:v>5.7142857142857141E-2</c:v>
                </c:pt>
                <c:pt idx="14">
                  <c:v>0.13235294117647059</c:v>
                </c:pt>
                <c:pt idx="15">
                  <c:v>0.18181818181818182</c:v>
                </c:pt>
                <c:pt idx="16">
                  <c:v>0.11627906976744186</c:v>
                </c:pt>
                <c:pt idx="17">
                  <c:v>3.5714285714285712E-2</c:v>
                </c:pt>
                <c:pt idx="18">
                  <c:v>3.0503978779840849E-2</c:v>
                </c:pt>
                <c:pt idx="19">
                  <c:v>3.5087719298245612E-2</c:v>
                </c:pt>
                <c:pt idx="20">
                  <c:v>1.3779527559055118E-2</c:v>
                </c:pt>
                <c:pt idx="21">
                  <c:v>4.6632124352331605E-2</c:v>
                </c:pt>
                <c:pt idx="22">
                  <c:v>0</c:v>
                </c:pt>
                <c:pt idx="23">
                  <c:v>1.6348773841961851E-2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963136"/>
        <c:axId val="85964672"/>
      </c:barChart>
      <c:catAx>
        <c:axId val="8596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85964672"/>
        <c:crosses val="autoZero"/>
        <c:auto val="1"/>
        <c:lblAlgn val="ctr"/>
        <c:lblOffset val="100"/>
        <c:noMultiLvlLbl val="0"/>
      </c:catAx>
      <c:valAx>
        <c:axId val="85964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963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SPP Average Outages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Planned</c:v>
                </c:pt>
              </c:strCache>
            </c:strRef>
          </c:tx>
          <c:invertIfNegative val="0"/>
          <c:cat>
            <c:strRef>
              <c:f>Sheet1!$B$25:$B$36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Sheet1!$C$25:$C$36</c:f>
              <c:numCache>
                <c:formatCode>0%</c:formatCode>
                <c:ptCount val="12"/>
                <c:pt idx="0">
                  <c:v>0.60112585444310418</c:v>
                </c:pt>
                <c:pt idx="1">
                  <c:v>0.63217821782178218</c:v>
                </c:pt>
                <c:pt idx="2">
                  <c:v>0.61795195954487991</c:v>
                </c:pt>
                <c:pt idx="3">
                  <c:v>0.61805555555555558</c:v>
                </c:pt>
                <c:pt idx="4">
                  <c:v>0.61361457334611702</c:v>
                </c:pt>
                <c:pt idx="5">
                  <c:v>0.62297496318114876</c:v>
                </c:pt>
                <c:pt idx="6">
                  <c:v>0.6294859359844811</c:v>
                </c:pt>
                <c:pt idx="7">
                  <c:v>0.64925916929803251</c:v>
                </c:pt>
                <c:pt idx="8">
                  <c:v>0.38767253688719655</c:v>
                </c:pt>
                <c:pt idx="9">
                  <c:v>0.38909774436090228</c:v>
                </c:pt>
                <c:pt idx="10">
                  <c:v>0.41565017261219794</c:v>
                </c:pt>
                <c:pt idx="11">
                  <c:v>0.44758956214064571</c:v>
                </c:pt>
              </c:numCache>
            </c:numRef>
          </c:val>
        </c:ser>
        <c:ser>
          <c:idx val="1"/>
          <c:order val="1"/>
          <c:tx>
            <c:strRef>
              <c:f>Sheet1!$D$24</c:f>
              <c:strCache>
                <c:ptCount val="1"/>
                <c:pt idx="0">
                  <c:v>TCR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Sheet1!$B$25:$B$36</c:f>
              <c:strCache>
                <c:ptCount val="12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  <c:pt idx="9">
                  <c:v>January</c:v>
                </c:pt>
                <c:pt idx="10">
                  <c:v>February</c:v>
                </c:pt>
                <c:pt idx="11">
                  <c:v>March</c:v>
                </c:pt>
              </c:strCache>
            </c:strRef>
          </c:cat>
          <c:val>
            <c:numRef>
              <c:f>Sheet1!$D$25:$D$36</c:f>
              <c:numCache>
                <c:formatCode>0%</c:formatCode>
                <c:ptCount val="12"/>
                <c:pt idx="0">
                  <c:v>0.25309917355371903</c:v>
                </c:pt>
                <c:pt idx="1">
                  <c:v>0.19146183699870634</c:v>
                </c:pt>
                <c:pt idx="2">
                  <c:v>0.10860927152317881</c:v>
                </c:pt>
                <c:pt idx="3">
                  <c:v>9.6816976127320958E-2</c:v>
                </c:pt>
                <c:pt idx="4">
                  <c:v>9.4724220623501193E-2</c:v>
                </c:pt>
                <c:pt idx="5">
                  <c:v>0.10154241645244216</c:v>
                </c:pt>
                <c:pt idx="6">
                  <c:v>0.11487303506650544</c:v>
                </c:pt>
                <c:pt idx="7">
                  <c:v>0.16528066528066529</c:v>
                </c:pt>
                <c:pt idx="8">
                  <c:v>0.17688679245283018</c:v>
                </c:pt>
                <c:pt idx="9">
                  <c:v>0.16748166259168704</c:v>
                </c:pt>
                <c:pt idx="10">
                  <c:v>0.12171837708830549</c:v>
                </c:pt>
                <c:pt idx="11">
                  <c:v>0.11641443538998836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3648"/>
        <c:axId val="3180032"/>
      </c:barChart>
      <c:catAx>
        <c:axId val="3083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Metric Reported that covered previous 12 months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180032"/>
        <c:crosses val="autoZero"/>
        <c:auto val="1"/>
        <c:lblAlgn val="ctr"/>
        <c:lblOffset val="100"/>
        <c:noMultiLvlLbl val="0"/>
      </c:catAx>
      <c:valAx>
        <c:axId val="3180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83648"/>
        <c:crosses val="autoZero"/>
        <c:crossBetween val="between"/>
        <c:majorUnit val="5.000000000000001E-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Planned Generation Outages (Graph A)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Summary!$B$65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cat>
            <c:strRef>
              <c:f>Summary!$A$66:$A$90</c:f>
              <c:strCache>
                <c:ptCount val="25"/>
                <c:pt idx="0">
                  <c:v>SPP Average</c:v>
                </c:pt>
                <c:pt idx="1">
                  <c:v>DGPMG</c:v>
                </c:pt>
                <c:pt idx="2">
                  <c:v>EDET</c:v>
                </c:pt>
                <c:pt idx="3">
                  <c:v>NPPDT</c:v>
                </c:pt>
                <c:pt idx="4">
                  <c:v>AECCG</c:v>
                </c:pt>
                <c:pt idx="5">
                  <c:v>GSECG</c:v>
                </c:pt>
                <c:pt idx="6">
                  <c:v>EXGNG</c:v>
                </c:pt>
                <c:pt idx="7">
                  <c:v>NGP1G</c:v>
                </c:pt>
                <c:pt idx="8">
                  <c:v>SPRMT</c:v>
                </c:pt>
                <c:pt idx="9">
                  <c:v>MRESG</c:v>
                </c:pt>
                <c:pt idx="10">
                  <c:v>AEPG</c:v>
                </c:pt>
                <c:pt idx="11">
                  <c:v>SECIT</c:v>
                </c:pt>
                <c:pt idx="12">
                  <c:v>ENELG</c:v>
                </c:pt>
                <c:pt idx="13">
                  <c:v>HASTT</c:v>
                </c:pt>
                <c:pt idx="14">
                  <c:v>FPLPG</c:v>
                </c:pt>
                <c:pt idx="15">
                  <c:v>SPSG</c:v>
                </c:pt>
                <c:pt idx="16">
                  <c:v>SPST</c:v>
                </c:pt>
                <c:pt idx="17">
                  <c:v>EDEG</c:v>
                </c:pt>
                <c:pt idx="18">
                  <c:v>SPAT</c:v>
                </c:pt>
                <c:pt idx="19">
                  <c:v>WRG</c:v>
                </c:pt>
                <c:pt idx="20">
                  <c:v>MIDWT</c:v>
                </c:pt>
                <c:pt idx="21">
                  <c:v>WAUEG</c:v>
                </c:pt>
                <c:pt idx="22">
                  <c:v>WFECT</c:v>
                </c:pt>
                <c:pt idx="23">
                  <c:v>OKGEG</c:v>
                </c:pt>
                <c:pt idx="24">
                  <c:v>INDNT</c:v>
                </c:pt>
              </c:strCache>
            </c:strRef>
          </c:cat>
          <c:val>
            <c:numRef>
              <c:f>Summary!$B$66:$B$90</c:f>
              <c:numCache>
                <c:formatCode>0%</c:formatCode>
                <c:ptCount val="25"/>
                <c:pt idx="0">
                  <c:v>0.14314049586776859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0.61538461538461542</c:v>
                </c:pt>
                <c:pt idx="5">
                  <c:v>0.58823529411764708</c:v>
                </c:pt>
                <c:pt idx="6">
                  <c:v>0.58333333333333337</c:v>
                </c:pt>
                <c:pt idx="7">
                  <c:v>0.5</c:v>
                </c:pt>
                <c:pt idx="8">
                  <c:v>0.5</c:v>
                </c:pt>
                <c:pt idx="9">
                  <c:v>0.42857142857142855</c:v>
                </c:pt>
                <c:pt idx="10">
                  <c:v>0.4263565891472868</c:v>
                </c:pt>
                <c:pt idx="11">
                  <c:v>0.34883720930232559</c:v>
                </c:pt>
                <c:pt idx="12">
                  <c:v>0.3</c:v>
                </c:pt>
                <c:pt idx="13">
                  <c:v>0.3</c:v>
                </c:pt>
                <c:pt idx="14">
                  <c:v>0.2857142857142857</c:v>
                </c:pt>
                <c:pt idx="15">
                  <c:v>0.26881720430107525</c:v>
                </c:pt>
                <c:pt idx="16">
                  <c:v>0.26666666666666666</c:v>
                </c:pt>
                <c:pt idx="17">
                  <c:v>0.20370370370370369</c:v>
                </c:pt>
                <c:pt idx="18">
                  <c:v>0.20253164556962025</c:v>
                </c:pt>
                <c:pt idx="19">
                  <c:v>0.20118343195266272</c:v>
                </c:pt>
                <c:pt idx="20">
                  <c:v>0.2</c:v>
                </c:pt>
                <c:pt idx="21">
                  <c:v>0.1951219512195122</c:v>
                </c:pt>
                <c:pt idx="22">
                  <c:v>0.1864406779661017</c:v>
                </c:pt>
                <c:pt idx="23">
                  <c:v>0.18518518518518517</c:v>
                </c:pt>
                <c:pt idx="24">
                  <c:v>0.18181818181818182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05312"/>
        <c:axId val="3175168"/>
      </c:barChart>
      <c:catAx>
        <c:axId val="14060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3175168"/>
        <c:crosses val="autoZero"/>
        <c:auto val="1"/>
        <c:lblAlgn val="ctr"/>
        <c:lblOffset val="100"/>
        <c:noMultiLvlLbl val="0"/>
      </c:catAx>
      <c:valAx>
        <c:axId val="317516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0605312"/>
        <c:crosses val="autoZero"/>
        <c:crossBetween val="between"/>
        <c:maj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Planned Generation Outages (Graph B)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Summary!$A$91:$A$114</c:f>
              <c:strCache>
                <c:ptCount val="24"/>
                <c:pt idx="0">
                  <c:v>GRDAG</c:v>
                </c:pt>
                <c:pt idx="1">
                  <c:v>OPPDG</c:v>
                </c:pt>
                <c:pt idx="2">
                  <c:v>KCPLG</c:v>
                </c:pt>
                <c:pt idx="3">
                  <c:v>BEPCG</c:v>
                </c:pt>
                <c:pt idx="4">
                  <c:v>LEST</c:v>
                </c:pt>
                <c:pt idx="5">
                  <c:v>KACYT</c:v>
                </c:pt>
                <c:pt idx="6">
                  <c:v>OMPAG</c:v>
                </c:pt>
                <c:pt idx="7">
                  <c:v>TNSKG</c:v>
                </c:pt>
                <c:pt idx="8">
                  <c:v>NPPDG</c:v>
                </c:pt>
                <c:pt idx="9">
                  <c:v>AENAG</c:v>
                </c:pt>
                <c:pt idx="10">
                  <c:v>BETM</c:v>
                </c:pt>
                <c:pt idx="11">
                  <c:v>EDPR</c:v>
                </c:pt>
                <c:pt idx="12">
                  <c:v>FRWE</c:v>
                </c:pt>
                <c:pt idx="13">
                  <c:v>Fremont</c:v>
                </c:pt>
                <c:pt idx="14">
                  <c:v>Invenergy</c:v>
                </c:pt>
                <c:pt idx="15">
                  <c:v>KMEAG</c:v>
                </c:pt>
                <c:pt idx="16">
                  <c:v>MEUCG</c:v>
                </c:pt>
                <c:pt idx="17">
                  <c:v>MLCI</c:v>
                </c:pt>
                <c:pt idx="18">
                  <c:v>PIC</c:v>
                </c:pt>
                <c:pt idx="19">
                  <c:v>Rainbow</c:v>
                </c:pt>
                <c:pt idx="20">
                  <c:v>Sempra</c:v>
                </c:pt>
                <c:pt idx="21">
                  <c:v>TEA</c:v>
                </c:pt>
                <c:pt idx="22">
                  <c:v>WAUET</c:v>
                </c:pt>
                <c:pt idx="23">
                  <c:v>WRT</c:v>
                </c:pt>
              </c:strCache>
            </c:strRef>
          </c:cat>
          <c:val>
            <c:numRef>
              <c:f>Summary!$B$91:$B$114</c:f>
              <c:numCache>
                <c:formatCode>0%</c:formatCode>
                <c:ptCount val="24"/>
                <c:pt idx="0">
                  <c:v>0.16417910447761194</c:v>
                </c:pt>
                <c:pt idx="1">
                  <c:v>0.14130434782608695</c:v>
                </c:pt>
                <c:pt idx="2">
                  <c:v>0.11555555555555555</c:v>
                </c:pt>
                <c:pt idx="3">
                  <c:v>9.0225563909774431E-2</c:v>
                </c:pt>
                <c:pt idx="4">
                  <c:v>8.6419753086419748E-2</c:v>
                </c:pt>
                <c:pt idx="5">
                  <c:v>0.04</c:v>
                </c:pt>
                <c:pt idx="6">
                  <c:v>3.5842293906810034E-2</c:v>
                </c:pt>
                <c:pt idx="7">
                  <c:v>2.7027027027027029E-2</c:v>
                </c:pt>
                <c:pt idx="8">
                  <c:v>2.0215633423180591E-2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6416"/>
        <c:axId val="3198336"/>
      </c:barChart>
      <c:catAx>
        <c:axId val="319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3198336"/>
        <c:crosses val="autoZero"/>
        <c:auto val="1"/>
        <c:lblAlgn val="ctr"/>
        <c:lblOffset val="100"/>
        <c:noMultiLvlLbl val="0"/>
      </c:catAx>
      <c:valAx>
        <c:axId val="3198336"/>
        <c:scaling>
          <c:orientation val="minMax"/>
          <c:max val="0.2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96416"/>
        <c:crosses val="autoZero"/>
        <c:crossBetween val="between"/>
        <c:maj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CA914-5900-4E26-9B8A-24335DD36EB1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673A0-9730-427B-BB97-18C0C2888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6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3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ltGray">
          <a:xfrm>
            <a:off x="685800" y="6108592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10FB-17C8-4F84-A159-9B967597E7A9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9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B898-6249-4066-865A-D896D4487FCE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6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1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5E39-FE9E-40E1-8ED3-A3DD96B88140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black">
          <a:xfrm>
            <a:off x="0" y="0"/>
            <a:ext cx="342900" cy="68580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451967D5-F25E-47AF-A4DD-CAD27EF9152D}" type="datetime1">
              <a:rPr lang="en-US" smtClean="0"/>
              <a:t>2/29/2016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6405" y="416052"/>
            <a:ext cx="1226918" cy="119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96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4001-68AB-4A9E-B9DA-FB813DDACED4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4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CE84-9206-43FA-92F7-C1DDB7077523}" type="datetime1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495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3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3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7401-517E-405B-8EBF-43D2A07F645E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9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0E4-5C58-4351-A8B4-F4358146A06E}" type="datetime1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69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B8AFC-AC14-4FDC-87E8-A86C9CD9726D}" type="datetime1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0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517C-2CFD-4619-809F-5BF146D24BC2}" type="datetime1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58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1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7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CC0B-4B5D-4B83-B904-5AF8D4AB48FD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ltGray">
          <a:xfrm rot="16200000">
            <a:off x="6993255" y="4092179"/>
            <a:ext cx="35814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4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3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ltGray">
          <a:xfrm rot="16200000">
            <a:off x="7831457" y="1044179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DC5DBB0-CF64-4082-B95B-148EE1744650}" type="datetime1">
              <a:rPr lang="en-US" smtClean="0"/>
              <a:t>2/29/2016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41055" y="6172203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CF08F63-ED02-406C-9432-F3661D040FC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662" y="5469467"/>
            <a:ext cx="560588" cy="544916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0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Outage Metrics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6404" y="1828803"/>
            <a:ext cx="7292924" cy="43513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Data was queried for the last 12 months </a:t>
            </a:r>
            <a:r>
              <a:rPr lang="en-US" sz="2200" dirty="0" smtClean="0"/>
              <a:t>(3/1/2015 </a:t>
            </a:r>
            <a:r>
              <a:rPr lang="en-US" sz="2200" dirty="0"/>
              <a:t>– </a:t>
            </a:r>
            <a:r>
              <a:rPr lang="en-US" sz="2200" dirty="0" smtClean="0"/>
              <a:t>3/1/2016</a:t>
            </a:r>
            <a:r>
              <a:rPr lang="en-US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Forced &amp; Emergency outages were excluded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Outages with a duration of less than 5 days were excluded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About 20% of all outages have a duration of 5 days or longer.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Outages that had a lead time greater than 45~75 days were compared against the total outages with a duration of 5 days or longer per company to  a percentage of outages that would be used in the TCR process compared to outages actually taken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7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528608"/>
              </p:ext>
            </p:extLst>
          </p:nvPr>
        </p:nvGraphicFramePr>
        <p:xfrm>
          <a:off x="0" y="865762"/>
          <a:ext cx="8414426" cy="558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204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Outage Metrics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46404" y="1828803"/>
            <a:ext cx="7292924" cy="43513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Data was queried for the last 12 months </a:t>
            </a:r>
            <a:r>
              <a:rPr lang="en-US" sz="2200" dirty="0" smtClean="0"/>
              <a:t>(3/1/2015 </a:t>
            </a:r>
            <a:r>
              <a:rPr lang="en-US" sz="2200" dirty="0"/>
              <a:t>– </a:t>
            </a:r>
            <a:r>
              <a:rPr lang="en-US" sz="2200" dirty="0" smtClean="0"/>
              <a:t>3/1/2016</a:t>
            </a:r>
            <a:r>
              <a:rPr lang="en-US" sz="22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Forced &amp; Emergency outages were excluded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Planned outages are submitted at least 7 days prior to the start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355753"/>
              </p:ext>
            </p:extLst>
          </p:nvPr>
        </p:nvGraphicFramePr>
        <p:xfrm>
          <a:off x="0" y="532943"/>
          <a:ext cx="8404698" cy="566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72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354466"/>
              </p:ext>
            </p:extLst>
          </p:nvPr>
        </p:nvGraphicFramePr>
        <p:xfrm>
          <a:off x="0" y="420011"/>
          <a:ext cx="8424153" cy="5581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00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40241"/>
              </p:ext>
            </p:extLst>
          </p:nvPr>
        </p:nvGraphicFramePr>
        <p:xfrm>
          <a:off x="0" y="483899"/>
          <a:ext cx="8414426" cy="5498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8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517279"/>
              </p:ext>
            </p:extLst>
          </p:nvPr>
        </p:nvGraphicFramePr>
        <p:xfrm>
          <a:off x="0" y="495148"/>
          <a:ext cx="8385243" cy="526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23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8F63-ED02-406C-9432-F3661D040FC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270760"/>
              </p:ext>
            </p:extLst>
          </p:nvPr>
        </p:nvGraphicFramePr>
        <p:xfrm>
          <a:off x="0" y="531726"/>
          <a:ext cx="8404698" cy="497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75838"/>
      </p:ext>
    </p:extLst>
  </p:cSld>
  <p:clrMapOvr>
    <a:masterClrMapping/>
  </p:clrMapOvr>
</p:sld>
</file>

<file path=ppt/theme/theme1.xml><?xml version="1.0" encoding="utf-8"?>
<a:theme xmlns:a="http://schemas.openxmlformats.org/drawingml/2006/main" name="Outage_Coordination - Metrics -March">
  <a:themeElements>
    <a:clrScheme name="SPP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CF102D"/>
      </a:accent1>
      <a:accent2>
        <a:srgbClr val="CF102D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ockwell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D7F8D55C-5F72-400B-AC1F-43FA5E0C2316}" vid="{DCE9EB1F-C2F2-4909-A7EB-E8BC406470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Outage_Coordination - Metrics -March</Template>
  <TotalTime>35</TotalTime>
  <Words>246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Outage_Coordination - Metrics -March</vt:lpstr>
      <vt:lpstr>PowerPoint Presentation</vt:lpstr>
      <vt:lpstr>Outage Metrics</vt:lpstr>
      <vt:lpstr>PowerPoint Presentation</vt:lpstr>
      <vt:lpstr>Outage Metrics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Tootle</dc:creator>
  <cp:lastModifiedBy>Will Tootle</cp:lastModifiedBy>
  <cp:revision>3</cp:revision>
  <dcterms:created xsi:type="dcterms:W3CDTF">2016-03-01T03:58:40Z</dcterms:created>
  <dcterms:modified xsi:type="dcterms:W3CDTF">2016-03-01T04:34:03Z</dcterms:modified>
</cp:coreProperties>
</file>