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4"/>
    <p:sldMasterId id="2147483700" r:id="rId5"/>
    <p:sldMasterId id="2147483702" r:id="rId6"/>
  </p:sldMasterIdLst>
  <p:notesMasterIdLst>
    <p:notesMasterId r:id="rId12"/>
  </p:notesMasterIdLst>
  <p:handoutMasterIdLst>
    <p:handoutMasterId r:id="rId13"/>
  </p:handoutMasterIdLst>
  <p:sldIdLst>
    <p:sldId id="270" r:id="rId7"/>
    <p:sldId id="571" r:id="rId8"/>
    <p:sldId id="572" r:id="rId9"/>
    <p:sldId id="573" r:id="rId10"/>
    <p:sldId id="57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uthor" initials="A" lastIdx="2" clrIdx="0"/>
  <p:cmAuthor id="1" name="Du, Pengwei" initials="DP" lastIdx="3" clrIdx="1">
    <p:extLst>
      <p:ext uri="{19B8F6BF-5375-455C-9EA6-DF929625EA0E}">
        <p15:presenceInfo xmlns:p15="http://schemas.microsoft.com/office/powerpoint/2012/main" userId="S-1-5-21-639947351-343809578-3807592339-42176" providerId="AD"/>
      </p:ext>
    </p:extLst>
  </p:cmAuthor>
  <p:cmAuthor id="2" name="Mago, Nitika" initials="NVM" lastIdx="25" clrIdx="2">
    <p:extLst>
      <p:ext uri="{19B8F6BF-5375-455C-9EA6-DF929625EA0E}">
        <p15:presenceInfo xmlns:p15="http://schemas.microsoft.com/office/powerpoint/2012/main" userId="Mago, Nitika" providerId="None"/>
      </p:ext>
    </p:extLst>
  </p:cmAuthor>
  <p:cmAuthor id="3" name="Steffan, Nick" initials="SN" lastIdx="3" clrIdx="3">
    <p:extLst>
      <p:ext uri="{19B8F6BF-5375-455C-9EA6-DF929625EA0E}">
        <p15:presenceInfo xmlns:p15="http://schemas.microsoft.com/office/powerpoint/2012/main" userId="S-1-5-21-639947351-343809578-3807592339-42285" providerId="AD"/>
      </p:ext>
    </p:extLst>
  </p:cmAuthor>
  <p:cmAuthor id="4" name="Littlefield, Jennifer" initials="LJ" lastIdx="2" clrIdx="4">
    <p:extLst>
      <p:ext uri="{19B8F6BF-5375-455C-9EA6-DF929625EA0E}">
        <p15:presenceInfo xmlns:p15="http://schemas.microsoft.com/office/powerpoint/2012/main" userId="S-1-5-21-639947351-343809578-3807592339-51623" providerId="AD"/>
      </p:ext>
    </p:extLst>
  </p:cmAuthor>
  <p:cmAuthor id="5" name="Li, Weifeng" initials="LW" lastIdx="10" clrIdx="5">
    <p:extLst>
      <p:ext uri="{19B8F6BF-5375-455C-9EA6-DF929625EA0E}">
        <p15:presenceInfo xmlns:p15="http://schemas.microsoft.com/office/powerpoint/2012/main" userId="S-1-5-21-639947351-343809578-3807592339-5523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89F"/>
    <a:srgbClr val="73C8FD"/>
    <a:srgbClr val="50BC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71907" autoAdjust="0"/>
  </p:normalViewPr>
  <p:slideViewPr>
    <p:cSldViewPr snapToGrid="0">
      <p:cViewPr varScale="1">
        <p:scale>
          <a:sx n="88" d="100"/>
          <a:sy n="88" d="100"/>
        </p:scale>
        <p:origin x="726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 showGuides="1">
      <p:cViewPr varScale="1">
        <p:scale>
          <a:sx n="98" d="100"/>
          <a:sy n="98" d="100"/>
        </p:scale>
        <p:origin x="351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ADBA4A-CF1B-46AC-9045-2B6612C0624C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EE2B4-D30B-4D65-BC1C-DE57E4765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21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C6F44-CB68-48CB-8188-A47D4423899A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2613F-3576-4EE9-945C-25503B987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948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2613F-3576-4EE9-945C-25503B987A3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05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428750" y="2625326"/>
            <a:ext cx="62865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1428750" y="4232673"/>
            <a:ext cx="62865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6"/>
          </p:nvPr>
        </p:nvSpPr>
        <p:spPr>
          <a:xfrm>
            <a:off x="1428750" y="2895600"/>
            <a:ext cx="6286500" cy="990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 b="1" cap="small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814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853440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9768" y="6553200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695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DB75BAC-74D7-43DA-9DE7-3912ED22B40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4636008" y="863346"/>
            <a:ext cx="420624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420624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8336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E7085C4-D6A8-46D9-A1BA-F87C2DEFFC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/>
          <p:cNvSpPr>
            <a:spLocks noGrp="1"/>
          </p:cNvSpPr>
          <p:nvPr>
            <p:ph idx="13"/>
          </p:nvPr>
        </p:nvSpPr>
        <p:spPr>
          <a:xfrm>
            <a:off x="4636008" y="1695200"/>
            <a:ext cx="4206240" cy="4232773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4"/>
          </p:nvPr>
        </p:nvSpPr>
        <p:spPr>
          <a:xfrm>
            <a:off x="304800" y="1695200"/>
            <a:ext cx="4206240" cy="4224833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5"/>
          </p:nvPr>
        </p:nvSpPr>
        <p:spPr>
          <a:xfrm>
            <a:off x="4636008" y="863347"/>
            <a:ext cx="4206240" cy="730506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1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6"/>
          </p:nvPr>
        </p:nvSpPr>
        <p:spPr>
          <a:xfrm>
            <a:off x="304800" y="855407"/>
            <a:ext cx="4206240" cy="7305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896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814561" y="266304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814561" y="266304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 userDrawn="1"/>
        </p:nvSpPr>
        <p:spPr>
          <a:xfrm>
            <a:off x="2898648" y="243682"/>
            <a:ext cx="6016752" cy="518318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301752" y="859536"/>
            <a:ext cx="8531352" cy="5065776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 marL="557213" indent="-214313">
              <a:buClr>
                <a:schemeClr val="accent1"/>
              </a:buClr>
              <a:buFont typeface="Wingdings" panose="05000000000000000000" pitchFamily="2" charset="2"/>
              <a:buChar char="§"/>
              <a:defRPr sz="1800" baseline="0">
                <a:solidFill>
                  <a:schemeClr val="tx2"/>
                </a:solidFill>
              </a:defRPr>
            </a:lvl2pPr>
            <a:lvl3pPr marL="857250" indent="-171450">
              <a:buClr>
                <a:schemeClr val="tx2"/>
              </a:buClr>
              <a:buFont typeface="Courier New" panose="02070309020205020404" pitchFamily="49" charset="0"/>
              <a:buChar char="o"/>
              <a:defRPr sz="1600" baseline="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977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50883" y="4837176"/>
            <a:ext cx="4465283" cy="64922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 cap="sm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547872" y="3429000"/>
            <a:ext cx="4465283" cy="92354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547872" y="1325880"/>
            <a:ext cx="5519928" cy="2304288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600" b="1" cap="sm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3213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023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7477" y="6561137"/>
            <a:ext cx="457200" cy="2206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2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6" y="6553201"/>
            <a:ext cx="707325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>
                <a:solidFill>
                  <a:srgbClr val="5B6770"/>
                </a:solidFill>
              </a:rPr>
              <a:t>PUBLIC</a:t>
            </a:r>
          </a:p>
        </p:txBody>
      </p:sp>
      <p:sp>
        <p:nvSpPr>
          <p:cNvPr id="11" name="Slide Number Placeholder 8"/>
          <p:cNvSpPr txBox="1">
            <a:spLocks/>
          </p:cNvSpPr>
          <p:nvPr userDrawn="1"/>
        </p:nvSpPr>
        <p:spPr>
          <a:xfrm>
            <a:off x="8664677" y="6561137"/>
            <a:ext cx="387883" cy="2127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E7085C4-D6A8-46D9-A1BA-F87C2DEFFCDB}" type="slidenum">
              <a:rPr lang="en-US" sz="900" smtClean="0">
                <a:solidFill>
                  <a:schemeClr val="bg1">
                    <a:lumMod val="75000"/>
                  </a:schemeClr>
                </a:solidFill>
              </a:rPr>
              <a:pPr/>
              <a:t>‹#›</a:t>
            </a:fld>
            <a:endParaRPr lang="en-US" sz="9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750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64" r:id="rId2"/>
    <p:sldLayoutId id="2147483690" r:id="rId3"/>
    <p:sldLayoutId id="2147483691" r:id="rId4"/>
    <p:sldLayoutId id="2147483682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84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7503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649943" y="2286000"/>
            <a:ext cx="3985297" cy="923544"/>
          </a:xfrm>
        </p:spPr>
        <p:txBody>
          <a:bodyPr/>
          <a:lstStyle/>
          <a:p>
            <a:r>
              <a:rPr lang="en-US" sz="2000" b="1" dirty="0" smtClean="0"/>
              <a:t>Resource Limit Calculator Under RTC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Nitika Mago</a:t>
            </a:r>
          </a:p>
          <a:p>
            <a:r>
              <a:rPr lang="en-US" dirty="0" smtClean="0"/>
              <a:t>ERCOT Operations</a:t>
            </a:r>
          </a:p>
          <a:p>
            <a:endParaRPr lang="en-US" dirty="0"/>
          </a:p>
          <a:p>
            <a:r>
              <a:rPr lang="en-US" dirty="0" smtClean="0"/>
              <a:t>April 30, 2019</a:t>
            </a:r>
          </a:p>
        </p:txBody>
      </p:sp>
    </p:spTree>
    <p:extLst>
      <p:ext uri="{BB962C8B-B14F-4D97-AF65-F5344CB8AC3E}">
        <p14:creationId xmlns:p14="http://schemas.microsoft.com/office/powerpoint/2010/main" val="218805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00" y="1054826"/>
            <a:ext cx="6324600" cy="4942114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1"/>
                </a:solidFill>
              </a:rPr>
              <a:t>Problem Statement</a:t>
            </a:r>
          </a:p>
          <a:p>
            <a:pPr marL="0" indent="0">
              <a:buNone/>
            </a:pPr>
            <a:r>
              <a:rPr lang="en-US" dirty="0"/>
              <a:t>Identify changes, if any, required to Resource Limit Calculator (RLC) under </a:t>
            </a:r>
            <a:r>
              <a:rPr lang="en-US" dirty="0" smtClean="0"/>
              <a:t>RTC.</a:t>
            </a:r>
            <a:endParaRPr lang="en-US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b="1" dirty="0">
                <a:solidFill>
                  <a:schemeClr val="accent1"/>
                </a:solidFill>
              </a:rPr>
              <a:t>Discussion </a:t>
            </a:r>
            <a:r>
              <a:rPr lang="en-US" sz="2000" b="1" dirty="0" smtClean="0">
                <a:solidFill>
                  <a:schemeClr val="accent1"/>
                </a:solidFill>
              </a:rPr>
              <a:t>Outline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RLC functional </a:t>
            </a:r>
            <a:r>
              <a:rPr lang="en-US" dirty="0"/>
              <a:t>o</a:t>
            </a:r>
            <a:r>
              <a:rPr lang="en-US" dirty="0" smtClean="0"/>
              <a:t>verview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Summary of changes identified and rationale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Discussion and next </a:t>
            </a:r>
            <a:r>
              <a:rPr lang="en-US" dirty="0"/>
              <a:t>s</a:t>
            </a:r>
            <a:r>
              <a:rPr lang="en-US" dirty="0" smtClean="0"/>
              <a:t>teps</a:t>
            </a:r>
          </a:p>
          <a:p>
            <a:pPr marL="0" indent="0">
              <a:buNone/>
            </a:pPr>
            <a:endParaRPr lang="en-US" b="1" dirty="0" smtClean="0">
              <a:solidFill>
                <a:schemeClr val="accent1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US" b="1" dirty="0">
              <a:solidFill>
                <a:schemeClr val="accent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86800" y="6553200"/>
            <a:ext cx="457200" cy="212725"/>
          </a:xfrm>
          <a:prstGeom prst="rect">
            <a:avLst/>
          </a:prstGeom>
        </p:spPr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25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RLC Overview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212764"/>
            <a:ext cx="8214360" cy="1905821"/>
          </a:xfrm>
        </p:spPr>
        <p:txBody>
          <a:bodyPr/>
          <a:lstStyle/>
          <a:p>
            <a:pPr lvl="0"/>
            <a:r>
              <a:rPr lang="en-US" sz="1600" dirty="0" smtClean="0"/>
              <a:t>Nodal </a:t>
            </a:r>
            <a:r>
              <a:rPr lang="en-US" sz="1600" dirty="0"/>
              <a:t>Protocol Section </a:t>
            </a:r>
            <a:r>
              <a:rPr lang="en-US" sz="1600" dirty="0" smtClean="0"/>
              <a:t>6.5.7.2</a:t>
            </a:r>
            <a:r>
              <a:rPr lang="en-US" sz="1600" dirty="0"/>
              <a:t> </a:t>
            </a:r>
            <a:r>
              <a:rPr lang="en-US" sz="1600" dirty="0" smtClean="0"/>
              <a:t>drives the calculations and monitoring built into RLC today.</a:t>
            </a:r>
          </a:p>
          <a:p>
            <a:pPr lvl="0"/>
            <a:r>
              <a:rPr lang="en-US" sz="1600" dirty="0" smtClean="0"/>
              <a:t>RLC uses telemetry from QSEs to compute limits such as HDL, LDL, HASL and LASL. These limits are then sent to MMS/SCED.</a:t>
            </a:r>
          </a:p>
          <a:p>
            <a:pPr lvl="0"/>
            <a:r>
              <a:rPr lang="en-US" sz="1600" dirty="0" smtClean="0"/>
              <a:t>RLC receives dispatch data from MMS and sends the same to QSEs.</a:t>
            </a:r>
          </a:p>
          <a:p>
            <a:pPr lvl="0"/>
            <a:r>
              <a:rPr lang="en-US" sz="1600" dirty="0" smtClean="0"/>
              <a:t>RLC also hosts calculations related to Generation To Be Dispatched (GTBD), including Predicted Load Ramp Rate (PLDRR) and Predicted Wind Ramp Rate (PWRR). </a:t>
            </a:r>
          </a:p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3287478" y="1004049"/>
            <a:ext cx="2498278" cy="2955810"/>
            <a:chOff x="2878575" y="1055914"/>
            <a:chExt cx="2814654" cy="3424812"/>
          </a:xfrm>
        </p:grpSpPr>
        <p:grpSp>
          <p:nvGrpSpPr>
            <p:cNvPr id="9" name="Group 8"/>
            <p:cNvGrpSpPr/>
            <p:nvPr/>
          </p:nvGrpSpPr>
          <p:grpSpPr>
            <a:xfrm>
              <a:off x="2884714" y="1055914"/>
              <a:ext cx="2808515" cy="3424812"/>
              <a:chOff x="2884714" y="1055914"/>
              <a:chExt cx="1719943" cy="1624986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2884714" y="1055914"/>
                <a:ext cx="1719943" cy="162498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2884714" y="1055915"/>
                <a:ext cx="1719943" cy="253084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cap="small" dirty="0" smtClean="0">
                    <a:solidFill>
                      <a:schemeClr val="tx2"/>
                    </a:solidFill>
                  </a:rPr>
                  <a:t>Resource Limit Calculator</a:t>
                </a:r>
                <a:endParaRPr lang="en-US" sz="1400" b="1" cap="small" dirty="0">
                  <a:solidFill>
                    <a:schemeClr val="tx2"/>
                  </a:solidFill>
                </a:endParaRPr>
              </a:p>
            </p:txBody>
          </p:sp>
        </p:grpSp>
        <p:sp>
          <p:nvSpPr>
            <p:cNvPr id="8" name="Rectangle 7"/>
            <p:cNvSpPr/>
            <p:nvPr/>
          </p:nvSpPr>
          <p:spPr>
            <a:xfrm>
              <a:off x="2879765" y="1693852"/>
              <a:ext cx="2807335" cy="56966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cap="small" dirty="0" smtClean="0">
                  <a:solidFill>
                    <a:schemeClr val="tx2"/>
                  </a:solidFill>
                </a:rPr>
                <a:t>Ancillary Service </a:t>
              </a:r>
              <a:r>
                <a:rPr lang="en-US" sz="1400" b="1" cap="small" dirty="0" err="1" smtClean="0">
                  <a:solidFill>
                    <a:schemeClr val="tx2"/>
                  </a:solidFill>
                </a:rPr>
                <a:t>Calcs</a:t>
              </a:r>
              <a:r>
                <a:rPr lang="en-US" sz="1400" b="1" cap="small" dirty="0" smtClean="0">
                  <a:solidFill>
                    <a:schemeClr val="tx2"/>
                  </a:solidFill>
                </a:rPr>
                <a:t>. </a:t>
              </a:r>
            </a:p>
            <a:p>
              <a:pPr algn="ctr"/>
              <a:r>
                <a:rPr lang="en-US" sz="1400" dirty="0" smtClean="0">
                  <a:solidFill>
                    <a:schemeClr val="tx2"/>
                  </a:solidFill>
                </a:rPr>
                <a:t>ex. HASL, LASL</a:t>
              </a:r>
              <a:endParaRPr lang="en-US" sz="1400" dirty="0">
                <a:solidFill>
                  <a:schemeClr val="tx2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878575" y="2368051"/>
              <a:ext cx="2807337" cy="70987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cap="small" dirty="0" smtClean="0">
                  <a:solidFill>
                    <a:schemeClr val="tx2"/>
                  </a:solidFill>
                </a:rPr>
                <a:t>Resource Limit </a:t>
              </a:r>
              <a:r>
                <a:rPr lang="en-US" sz="1400" b="1" cap="small" dirty="0" err="1" smtClean="0">
                  <a:solidFill>
                    <a:schemeClr val="tx2"/>
                  </a:solidFill>
                </a:rPr>
                <a:t>Calcs</a:t>
              </a:r>
              <a:r>
                <a:rPr lang="en-US" sz="1400" b="1" cap="small" dirty="0" smtClean="0">
                  <a:solidFill>
                    <a:schemeClr val="tx2"/>
                  </a:solidFill>
                </a:rPr>
                <a:t>. </a:t>
              </a:r>
            </a:p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e</a:t>
              </a:r>
              <a:r>
                <a:rPr lang="en-US" sz="1400" dirty="0" smtClean="0">
                  <a:solidFill>
                    <a:schemeClr val="tx2"/>
                  </a:solidFill>
                </a:rPr>
                <a:t>x. SURAMP, SDRAMP, HDL, LDL</a:t>
              </a:r>
              <a:endParaRPr lang="en-US" sz="1400" dirty="0">
                <a:solidFill>
                  <a:schemeClr val="tx2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888360" y="3180333"/>
              <a:ext cx="2797552" cy="5273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cap="small" dirty="0" smtClean="0">
                  <a:solidFill>
                    <a:schemeClr val="tx2"/>
                  </a:solidFill>
                </a:rPr>
                <a:t>GTBD Calculation</a:t>
              </a:r>
            </a:p>
            <a:p>
              <a:pPr algn="ctr"/>
              <a:r>
                <a:rPr lang="en-US" sz="1400" dirty="0" smtClean="0">
                  <a:solidFill>
                    <a:schemeClr val="tx2"/>
                  </a:solidFill>
                </a:rPr>
                <a:t>Includes PLDRR, PWRR</a:t>
              </a:r>
              <a:endParaRPr lang="en-US" sz="1400" dirty="0">
                <a:solidFill>
                  <a:schemeClr val="tx2"/>
                </a:solidFill>
              </a:endParaRPr>
            </a:p>
          </p:txBody>
        </p:sp>
      </p:grpSp>
      <p:sp>
        <p:nvSpPr>
          <p:cNvPr id="18" name="Rectangle 17"/>
          <p:cNvSpPr/>
          <p:nvPr/>
        </p:nvSpPr>
        <p:spPr>
          <a:xfrm>
            <a:off x="397322" y="1336354"/>
            <a:ext cx="2183642" cy="5339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Telemetry from QSE via SCADA/ICCP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97322" y="2209396"/>
            <a:ext cx="2183642" cy="53664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Dispatch Data from MMS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97322" y="3111804"/>
            <a:ext cx="2183641" cy="53664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Operator Initiated Data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2673486" y="1709639"/>
            <a:ext cx="484411" cy="1381299"/>
            <a:chOff x="2969081" y="2006420"/>
            <a:chExt cx="484411" cy="1381299"/>
          </a:xfrm>
        </p:grpSpPr>
        <p:sp>
          <p:nvSpPr>
            <p:cNvPr id="23" name="Notched Right Arrow 22"/>
            <p:cNvSpPr/>
            <p:nvPr/>
          </p:nvSpPr>
          <p:spPr>
            <a:xfrm>
              <a:off x="2969081" y="2006420"/>
              <a:ext cx="484411" cy="491652"/>
            </a:xfrm>
            <a:prstGeom prst="notch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Notched Right Arrow 24"/>
            <p:cNvSpPr/>
            <p:nvPr/>
          </p:nvSpPr>
          <p:spPr>
            <a:xfrm>
              <a:off x="2969081" y="2896067"/>
              <a:ext cx="484411" cy="491652"/>
            </a:xfrm>
            <a:prstGeom prst="notch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Rectangle 28"/>
          <p:cNvSpPr/>
          <p:nvPr/>
        </p:nvSpPr>
        <p:spPr>
          <a:xfrm>
            <a:off x="6493326" y="1069363"/>
            <a:ext cx="2183642" cy="5339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SCED BP/LMP Data To QSE via SCADA/ICCP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493326" y="1856250"/>
            <a:ext cx="2183642" cy="63895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Calculated and telemetered Data To MMS/SCED</a:t>
            </a:r>
          </a:p>
        </p:txBody>
      </p:sp>
      <p:sp>
        <p:nvSpPr>
          <p:cNvPr id="34" name="Rectangle 33"/>
          <p:cNvSpPr/>
          <p:nvPr/>
        </p:nvSpPr>
        <p:spPr>
          <a:xfrm>
            <a:off x="6493326" y="2710199"/>
            <a:ext cx="2183642" cy="5339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Data For Settlements</a:t>
            </a:r>
          </a:p>
        </p:txBody>
      </p:sp>
      <p:sp>
        <p:nvSpPr>
          <p:cNvPr id="35" name="Rectangle 34"/>
          <p:cNvSpPr/>
          <p:nvPr/>
        </p:nvSpPr>
        <p:spPr>
          <a:xfrm>
            <a:off x="6493326" y="3425876"/>
            <a:ext cx="2183642" cy="5339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Data For Reports and Compliance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5894616" y="1554626"/>
            <a:ext cx="484411" cy="2229660"/>
            <a:chOff x="5894616" y="1791736"/>
            <a:chExt cx="484411" cy="2229660"/>
          </a:xfrm>
        </p:grpSpPr>
        <p:grpSp>
          <p:nvGrpSpPr>
            <p:cNvPr id="38" name="Group 37"/>
            <p:cNvGrpSpPr/>
            <p:nvPr/>
          </p:nvGrpSpPr>
          <p:grpSpPr>
            <a:xfrm>
              <a:off x="5894616" y="1791736"/>
              <a:ext cx="484411" cy="1350667"/>
              <a:chOff x="2969081" y="1851407"/>
              <a:chExt cx="484411" cy="1350667"/>
            </a:xfrm>
          </p:grpSpPr>
          <p:sp>
            <p:nvSpPr>
              <p:cNvPr id="39" name="Notched Right Arrow 38"/>
              <p:cNvSpPr/>
              <p:nvPr/>
            </p:nvSpPr>
            <p:spPr>
              <a:xfrm>
                <a:off x="2969081" y="1851407"/>
                <a:ext cx="484411" cy="491652"/>
              </a:xfrm>
              <a:prstGeom prst="notched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Notched Right Arrow 39"/>
              <p:cNvSpPr/>
              <p:nvPr/>
            </p:nvSpPr>
            <p:spPr>
              <a:xfrm>
                <a:off x="2969081" y="2710422"/>
                <a:ext cx="484411" cy="491652"/>
              </a:xfrm>
              <a:prstGeom prst="notched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2" name="Notched Right Arrow 41"/>
            <p:cNvSpPr/>
            <p:nvPr/>
          </p:nvSpPr>
          <p:spPr>
            <a:xfrm>
              <a:off x="5894616" y="3529744"/>
              <a:ext cx="484411" cy="491652"/>
            </a:xfrm>
            <a:prstGeom prst="notch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3287478" y="3354004"/>
            <a:ext cx="2483098" cy="45509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cap="small" dirty="0" smtClean="0">
                <a:solidFill>
                  <a:schemeClr val="tx2"/>
                </a:solidFill>
              </a:rPr>
              <a:t>Other </a:t>
            </a:r>
            <a:r>
              <a:rPr lang="en-US" sz="1400" b="1" cap="small" dirty="0" err="1" smtClean="0">
                <a:solidFill>
                  <a:schemeClr val="tx2"/>
                </a:solidFill>
              </a:rPr>
              <a:t>Calcs</a:t>
            </a:r>
            <a:r>
              <a:rPr lang="en-US" sz="1400" b="1" cap="small" dirty="0" smtClean="0">
                <a:solidFill>
                  <a:schemeClr val="tx2"/>
                </a:solidFill>
              </a:rPr>
              <a:t>./Stuff</a:t>
            </a:r>
          </a:p>
          <a:p>
            <a:pPr algn="ctr"/>
            <a:r>
              <a:rPr lang="en-US" sz="1000" dirty="0" smtClean="0">
                <a:solidFill>
                  <a:schemeClr val="tx2"/>
                </a:solidFill>
              </a:rPr>
              <a:t>Ex. SCED Trigger following RRS release</a:t>
            </a:r>
            <a:endParaRPr lang="en-US" sz="1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116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9" grpId="0" animBg="1"/>
      <p:bldP spid="32" grpId="0" animBg="1"/>
      <p:bldP spid="34" grpId="0" animBg="1"/>
      <p:bldP spid="3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79664"/>
            <a:ext cx="8458200" cy="518318"/>
          </a:xfrm>
        </p:spPr>
        <p:txBody>
          <a:bodyPr/>
          <a:lstStyle/>
          <a:p>
            <a:r>
              <a:rPr lang="en-US" sz="2400" dirty="0" smtClean="0"/>
              <a:t>Ramp Share Logic Changes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96240" y="946846"/>
                <a:ext cx="7914968" cy="5064627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b="1" dirty="0">
                    <a:solidFill>
                      <a:schemeClr val="accent1"/>
                    </a:solidFill>
                  </a:rPr>
                  <a:t>One change </a:t>
                </a:r>
                <a:r>
                  <a:rPr lang="en-US" b="1" dirty="0" smtClean="0">
                    <a:solidFill>
                      <a:schemeClr val="accent1"/>
                    </a:solidFill>
                  </a:rPr>
                  <a:t>identified </a:t>
                </a:r>
                <a:r>
                  <a:rPr lang="en-US" b="1" dirty="0">
                    <a:solidFill>
                      <a:schemeClr val="accent1"/>
                    </a:solidFill>
                  </a:rPr>
                  <a:t>so far...</a:t>
                </a:r>
              </a:p>
              <a:p>
                <a:pPr marL="0" indent="0">
                  <a:buNone/>
                </a:pPr>
                <a:r>
                  <a:rPr lang="en-US" dirty="0" smtClean="0"/>
                  <a:t>Distribute ramp </a:t>
                </a:r>
                <a:r>
                  <a:rPr lang="en-US" dirty="0"/>
                  <a:t>between SCED </a:t>
                </a:r>
                <a:r>
                  <a:rPr lang="en-US" dirty="0" smtClean="0"/>
                  <a:t>and Regulation-Up/Down economically </a:t>
                </a:r>
                <a:endParaRPr lang="en-US" dirty="0"/>
              </a:p>
              <a:p>
                <a:pPr marL="0" indent="0">
                  <a:buNone/>
                </a:pPr>
                <a:endParaRPr lang="en-US" sz="800" dirty="0"/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chemeClr val="accent1"/>
                    </a:solidFill>
                  </a:rPr>
                  <a:t>Current</a:t>
                </a:r>
                <a:r>
                  <a:rPr lang="en-US" dirty="0" smtClean="0">
                    <a:solidFill>
                      <a:schemeClr val="accent1"/>
                    </a:solidFill>
                  </a:rPr>
                  <a:t> </a:t>
                </a:r>
                <a:r>
                  <a:rPr lang="en-US" dirty="0" smtClean="0"/>
                  <a:t>HDL </a:t>
                </a:r>
                <a:r>
                  <a:rPr lang="en-US" dirty="0"/>
                  <a:t>and </a:t>
                </a:r>
                <a:r>
                  <a:rPr lang="en-US" dirty="0" smtClean="0"/>
                  <a:t>LDL </a:t>
                </a:r>
                <a:r>
                  <a:rPr lang="en-US" dirty="0"/>
                  <a:t>calculated as </a:t>
                </a:r>
                <a:r>
                  <a:rPr lang="en-US" dirty="0" smtClean="0"/>
                  <a:t>follows:</a:t>
                </a:r>
                <a:endParaRPr lang="en-US" dirty="0"/>
              </a:p>
              <a:p>
                <a:pPr marL="1028700" lvl="3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𝑆𝐶𝐸𝐷𝑅𝑎𝑚𝑝𝑅𝑎𝑡𝑒𝑈𝑝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𝑁𝑜𝑟𝑚𝑎𝑙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𝑅𝑎𝑚𝑝𝑅𝑎𝑡𝑒𝑈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i="1" dirty="0" smtClean="0">
                    <a:latin typeface="Cambria Math" panose="02040503050406030204" pitchFamily="18" charset="0"/>
                  </a:rPr>
                  <a:t>RegUpResp/7</a:t>
                </a:r>
              </a:p>
              <a:p>
                <a:pPr marL="1028700" lvl="3" indent="0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𝑆𝐶𝐸𝐷𝑅𝑎𝑚𝑝𝑅𝑎𝑡𝑒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𝐷𝑛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𝑁𝑜𝑟𝑚𝑎𝑙𝑅𝑎𝑚𝑝𝑅𝑎𝑡𝑒𝐷𝑛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i="1" dirty="0" smtClean="0">
                    <a:latin typeface="Cambria Math" panose="02040503050406030204" pitchFamily="18" charset="0"/>
                  </a:rPr>
                  <a:t>RegDnResp/7</a:t>
                </a:r>
              </a:p>
              <a:p>
                <a:pPr marL="1028700" lvl="3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𝐻𝐷𝐿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𝑀𝑖𝑛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𝐻𝐴𝑆𝐿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𝑇𝑒𝑙𝑒𝑚𝑀𝑊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𝑆𝐶𝐸𝐷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𝑅𝑎𝑚𝑝𝑅𝑎𝑡𝑒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𝑈𝑝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∗5)</m:t>
                      </m:r>
                    </m:oMath>
                  </m:oMathPara>
                </a14:m>
                <a:endParaRPr lang="en-US" dirty="0"/>
              </a:p>
              <a:p>
                <a:pPr marL="1028700" lvl="3" indent="0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𝐿𝐷𝐿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𝑀𝑎𝑥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𝐿𝐴𝑆𝐿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𝑇𝑒𝑙𝑒𝑚𝑀𝑊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𝑆𝐶𝐸𝐷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𝑅𝑎𝑚𝑝𝑅𝑎𝑡𝑒𝐷𝑛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∗5</m:t>
                    </m:r>
                  </m:oMath>
                </a14:m>
                <a:r>
                  <a:rPr lang="en-US" dirty="0"/>
                  <a:t>)</a:t>
                </a:r>
              </a:p>
              <a:p>
                <a:pPr marL="0" indent="0">
                  <a:buNone/>
                </a:pPr>
                <a:endParaRPr lang="en-US" sz="800" dirty="0" smtClean="0"/>
              </a:p>
              <a:p>
                <a:pPr marL="0" lvl="1" indent="0" algn="just">
                  <a:buNone/>
                </a:pPr>
                <a:r>
                  <a:rPr lang="en-US" sz="1400" i="1" dirty="0" smtClean="0"/>
                  <a:t>The system currently has ramp share logic to provide the optimization with additional flexibility for dispatch in real-time.  This is particularly beneficial today given that there is limited ability to move Regulation-Up/Down responsibilities between Resources.  </a:t>
                </a:r>
              </a:p>
              <a:p>
                <a:pPr marL="0" lvl="1" indent="0" algn="just">
                  <a:buNone/>
                </a:pPr>
                <a:endParaRPr lang="en-US" sz="800" dirty="0" smtClean="0"/>
              </a:p>
              <a:p>
                <a:pPr marL="0" indent="0">
                  <a:buNone/>
                </a:pPr>
                <a:r>
                  <a:rPr lang="en-US" b="1" dirty="0">
                    <a:solidFill>
                      <a:schemeClr val="accent1"/>
                    </a:solidFill>
                  </a:rPr>
                  <a:t>RTC</a:t>
                </a:r>
                <a:r>
                  <a:rPr lang="en-US" dirty="0"/>
                  <a:t> HDL and LDL calculated as follows:</a:t>
                </a:r>
              </a:p>
              <a:p>
                <a:pPr marL="1028700" lvl="3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𝐻𝐷𝐿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𝑀𝑖𝑛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𝐻𝑆𝐿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𝑇𝑒𝑙𝑒𝑚𝑀𝑊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𝑁𝑜𝑟𝑚𝑎𝑙𝑅𝑎𝑚𝑝𝑅𝑎𝑡𝑒𝑈𝑝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∗5)</m:t>
                      </m:r>
                    </m:oMath>
                  </m:oMathPara>
                </a14:m>
                <a:endParaRPr lang="en-US" dirty="0"/>
              </a:p>
              <a:p>
                <a:pPr marL="1028700" lvl="3" indent="0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𝐿𝐷𝐿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𝑀𝑎𝑥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𝐿𝑆𝐿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𝑇𝑒𝑙𝑒𝑚𝑀𝑊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𝑁𝑜𝑟𝑚𝑎𝑙𝑅𝑎𝑚𝑝𝑅𝑎𝑡𝑒𝐷𝑛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∗5</m:t>
                    </m:r>
                  </m:oMath>
                </a14:m>
                <a:r>
                  <a:rPr lang="en-US" dirty="0"/>
                  <a:t>)</a:t>
                </a:r>
              </a:p>
              <a:p>
                <a:pPr marL="0" lvl="1" indent="0" algn="just">
                  <a:buNone/>
                </a:pPr>
                <a:endParaRPr lang="en-US" sz="800" i="1" dirty="0" smtClean="0"/>
              </a:p>
              <a:p>
                <a:pPr marL="0" lvl="1" indent="0" algn="just">
                  <a:buNone/>
                </a:pPr>
                <a:r>
                  <a:rPr lang="en-US" sz="1400" i="1" dirty="0" smtClean="0"/>
                  <a:t>Under </a:t>
                </a:r>
                <a:r>
                  <a:rPr lang="en-US" sz="1400" i="1" dirty="0"/>
                  <a:t>RTC, AS will be awarded to individual Resources every 5 minutes based on the Resource’s telemetered actual generation and ramp rates, economics and system conditions. </a:t>
                </a:r>
                <a:r>
                  <a:rPr lang="en-US" sz="1400" i="1" dirty="0" smtClean="0"/>
                  <a:t>  This makes ramp sharing </a:t>
                </a:r>
                <a:r>
                  <a:rPr lang="en-US" sz="1400" i="1" smtClean="0"/>
                  <a:t>less relevant.</a:t>
                </a:r>
                <a:endParaRPr lang="en-US" sz="1400" i="1" dirty="0"/>
              </a:p>
              <a:p>
                <a:pPr marL="0" lvl="1" indent="0" algn="just">
                  <a:buNone/>
                </a:pPr>
                <a:endParaRPr lang="en-US" sz="800" dirty="0"/>
              </a:p>
              <a:p>
                <a:pPr marL="0" lvl="1" indent="0" algn="just">
                  <a:buNone/>
                </a:pPr>
                <a:endParaRPr lang="en-US" sz="800" dirty="0" smtClean="0"/>
              </a:p>
              <a:p>
                <a:pPr marL="1028700" lvl="3" indent="0">
                  <a:buNone/>
                </a:pPr>
                <a:endParaRPr lang="en-US" sz="1400" i="1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6240" y="946846"/>
                <a:ext cx="7914968" cy="5064627"/>
              </a:xfrm>
              <a:blipFill rotWithShape="0">
                <a:blip r:embed="rId2"/>
                <a:stretch>
                  <a:fillRect l="-616" t="-602" r="-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368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86032" y="2684206"/>
            <a:ext cx="8534400" cy="5064627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dirty="0" smtClean="0"/>
              <a:t>Questions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09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3A2377AB110F42B7B372FB8EF4570B" ma:contentTypeVersion="0" ma:contentTypeDescription="Create a new document." ma:contentTypeScope="" ma:versionID="673c3b80bdd78f53d029ffa560b18dd8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91CFEBBF-7CF3-4AE8-9AFC-7BEA744673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1DB7999-A308-435E-A8FE-C617D529D58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05008E2-8474-416E-B87B-29E5181FD967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25069</TotalTime>
  <Words>376</Words>
  <Application>Microsoft Office PowerPoint</Application>
  <PresentationFormat>On-screen Show (4:3)</PresentationFormat>
  <Paragraphs>63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Cambria Math</vt:lpstr>
      <vt:lpstr>Courier New</vt:lpstr>
      <vt:lpstr>Wingdings</vt:lpstr>
      <vt:lpstr>1_Office Theme</vt:lpstr>
      <vt:lpstr>2_Custom Design</vt:lpstr>
      <vt:lpstr>3_Custom Design</vt:lpstr>
      <vt:lpstr>PowerPoint Presentation</vt:lpstr>
      <vt:lpstr>PowerPoint Presentation</vt:lpstr>
      <vt:lpstr>RLC Overview</vt:lpstr>
      <vt:lpstr>Ramp Share Logic Changes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Matevosjana, Julia</dc:creator>
  <cp:lastModifiedBy>Mago, Nitika</cp:lastModifiedBy>
  <cp:revision>613</cp:revision>
  <dcterms:created xsi:type="dcterms:W3CDTF">2016-04-16T13:25:21Z</dcterms:created>
  <dcterms:modified xsi:type="dcterms:W3CDTF">2019-04-30T14:32:58Z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0x010100E63A2377AB110F42B7B372FB8EF4570B</vt:lpwstr>
  </property>
</Properties>
</file>