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31" r:id="rId8"/>
    <p:sldId id="337" r:id="rId9"/>
    <p:sldId id="338" r:id="rId10"/>
    <p:sldId id="33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576" autoAdjust="0"/>
  </p:normalViewPr>
  <p:slideViewPr>
    <p:cSldViewPr showGuides="1">
      <p:cViewPr varScale="1">
        <p:scale>
          <a:sx n="72" d="100"/>
          <a:sy n="72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chen\AppData\Local\Microsoft\Windows\Temporary%20Internet%20Files\Content.Outlook\PPJDFL87\netmargin2017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chen\AppData\Local\Microsoft\Windows\Temporary%20Internet%20Files\Content.Outlook\PPJDFL87\netmargin2017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Constraint Net Margin $/MWh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Sheet1!$K$1</c:f>
              <c:strCache>
                <c:ptCount val="1"/>
                <c:pt idx="0">
                  <c:v>Net Margin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Sheet1!$J$2:$J$5</c:f>
              <c:numCache>
                <c:formatCode>m/d/yyyy</c:formatCode>
                <c:ptCount val="4"/>
                <c:pt idx="0">
                  <c:v>42763</c:v>
                </c:pt>
                <c:pt idx="1">
                  <c:v>42764</c:v>
                </c:pt>
                <c:pt idx="2">
                  <c:v>42765</c:v>
                </c:pt>
                <c:pt idx="3">
                  <c:v>42766</c:v>
                </c:pt>
              </c:numCache>
            </c:numRef>
          </c:cat>
          <c:val>
            <c:numRef>
              <c:f>Sheet1!$K$2:$K$5</c:f>
              <c:numCache>
                <c:formatCode>General</c:formatCode>
                <c:ptCount val="4"/>
                <c:pt idx="0">
                  <c:v>35502.709999999992</c:v>
                </c:pt>
                <c:pt idx="1">
                  <c:v>14180.44</c:v>
                </c:pt>
                <c:pt idx="2">
                  <c:v>8860.52</c:v>
                </c:pt>
                <c:pt idx="3">
                  <c:v>4474.8100000000004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448648"/>
        <c:axId val="198448256"/>
      </c:barChart>
      <c:dateAx>
        <c:axId val="1984486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48256"/>
        <c:crosses val="autoZero"/>
        <c:auto val="1"/>
        <c:lblOffset val="100"/>
        <c:baseTimeUnit val="days"/>
      </c:dateAx>
      <c:valAx>
        <c:axId val="19844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48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Constraint Net Margin $/MWh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Net Margin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Sheet2!$B$2:$B$13</c:f>
              <c:numCache>
                <c:formatCode>0</c:formatCode>
                <c:ptCount val="12"/>
                <c:pt idx="0">
                  <c:v>63018.479999999981</c:v>
                </c:pt>
                <c:pt idx="1">
                  <c:v>6296.4500000000116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243.79</c:v>
                </c:pt>
                <c:pt idx="8">
                  <c:v>25737.462500000005</c:v>
                </c:pt>
                <c:pt idx="9">
                  <c:v>6683.48</c:v>
                </c:pt>
                <c:pt idx="10">
                  <c:v>162.0025</c:v>
                </c:pt>
                <c:pt idx="11">
                  <c:v>302.17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4511344"/>
        <c:axId val="368531200"/>
      </c:barChart>
      <c:lineChart>
        <c:grouping val="standard"/>
        <c:varyColors val="0"/>
        <c:ser>
          <c:idx val="1"/>
          <c:order val="1"/>
          <c:tx>
            <c:strRef>
              <c:f>Sheet2!$C$1</c:f>
              <c:strCache>
                <c:ptCount val="1"/>
                <c:pt idx="0">
                  <c:v>Accumlated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Sheet2!$C$2:$C$13</c:f>
              <c:numCache>
                <c:formatCode>0</c:formatCode>
                <c:ptCount val="12"/>
                <c:pt idx="0">
                  <c:v>63018.479999999981</c:v>
                </c:pt>
                <c:pt idx="1">
                  <c:v>69314.929999999993</c:v>
                </c:pt>
                <c:pt idx="2">
                  <c:v>69314.929999999993</c:v>
                </c:pt>
                <c:pt idx="3">
                  <c:v>69314.929999999993</c:v>
                </c:pt>
                <c:pt idx="4">
                  <c:v>69314.929999999993</c:v>
                </c:pt>
                <c:pt idx="5">
                  <c:v>69314.929999999993</c:v>
                </c:pt>
                <c:pt idx="6">
                  <c:v>69314.929999999993</c:v>
                </c:pt>
                <c:pt idx="7">
                  <c:v>69558.719999999987</c:v>
                </c:pt>
                <c:pt idx="8">
                  <c:v>95296.182499999995</c:v>
                </c:pt>
                <c:pt idx="9">
                  <c:v>101979.66249999999</c:v>
                </c:pt>
                <c:pt idx="10">
                  <c:v>102141.66499999999</c:v>
                </c:pt>
                <c:pt idx="11">
                  <c:v>102443.83499999999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95000</c:v>
                </c:pt>
              </c:strCache>
            </c:strRef>
          </c:tx>
          <c:spPr>
            <a:ln w="2540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Sheet2!$D$2:$D$13</c:f>
              <c:numCache>
                <c:formatCode>General</c:formatCode>
                <c:ptCount val="12"/>
                <c:pt idx="0">
                  <c:v>95000</c:v>
                </c:pt>
                <c:pt idx="1">
                  <c:v>95000</c:v>
                </c:pt>
                <c:pt idx="2">
                  <c:v>95000</c:v>
                </c:pt>
                <c:pt idx="3">
                  <c:v>95000</c:v>
                </c:pt>
                <c:pt idx="4">
                  <c:v>95000</c:v>
                </c:pt>
                <c:pt idx="5">
                  <c:v>95000</c:v>
                </c:pt>
                <c:pt idx="6">
                  <c:v>95000</c:v>
                </c:pt>
                <c:pt idx="7">
                  <c:v>95000</c:v>
                </c:pt>
                <c:pt idx="8">
                  <c:v>95000</c:v>
                </c:pt>
                <c:pt idx="9">
                  <c:v>95000</c:v>
                </c:pt>
                <c:pt idx="10">
                  <c:v>95000</c:v>
                </c:pt>
                <c:pt idx="11">
                  <c:v>95000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511344"/>
        <c:axId val="368531200"/>
      </c:lineChart>
      <c:catAx>
        <c:axId val="36451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531200"/>
        <c:crosses val="autoZero"/>
        <c:auto val="1"/>
        <c:lblAlgn val="ctr"/>
        <c:lblOffset val="100"/>
        <c:noMultiLvlLbl val="0"/>
      </c:catAx>
      <c:valAx>
        <c:axId val="36853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51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15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37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1676400"/>
            <a:ext cx="564603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Calculation of Net Margin for Irresolvable Constraint </a:t>
            </a:r>
            <a:r>
              <a:rPr lang="en-US" altLang="en-US" sz="2400" b="1" dirty="0">
                <a:solidFill>
                  <a:schemeClr val="tx2"/>
                </a:solidFill>
              </a:rPr>
              <a:t>SWCSBOO8:BARL_FTSW1_1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</a:t>
            </a:r>
            <a:r>
              <a:rPr lang="en-US" dirty="0">
                <a:solidFill>
                  <a:schemeClr val="tx2"/>
                </a:solidFill>
              </a:rPr>
              <a:t>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5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</a:t>
            </a:r>
            <a:r>
              <a:rPr lang="en-US" altLang="en-US" dirty="0" smtClean="0"/>
              <a:t>SWCSBOO8:</a:t>
            </a:r>
            <a:r>
              <a:rPr lang="en-US" altLang="en-US" dirty="0"/>
              <a:t>BARL_FTSW1_1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09542"/>
            <a:ext cx="8534400" cy="4610258"/>
          </a:xfrm>
        </p:spPr>
        <p:txBody>
          <a:bodyPr/>
          <a:lstStyle/>
          <a:p>
            <a:r>
              <a:rPr lang="en-US" sz="2000" dirty="0" smtClean="0"/>
              <a:t>The constraint </a:t>
            </a:r>
            <a:r>
              <a:rPr lang="en-US" altLang="en-US" sz="2000" dirty="0" smtClean="0"/>
              <a:t>SWCSBOO8:BARL_FTSW1_1</a:t>
            </a:r>
            <a:r>
              <a:rPr lang="en-US" sz="2000" dirty="0" smtClean="0"/>
              <a:t> </a:t>
            </a:r>
            <a:r>
              <a:rPr lang="en-US" sz="2000" dirty="0"/>
              <a:t>was </a:t>
            </a:r>
            <a:r>
              <a:rPr lang="en-US" sz="2000" dirty="0" smtClean="0"/>
              <a:t>deemed </a:t>
            </a:r>
            <a:r>
              <a:rPr lang="en-US" sz="2000" dirty="0"/>
              <a:t>as irresolvable constraint </a:t>
            </a:r>
            <a:r>
              <a:rPr lang="en-US" sz="2000" dirty="0" smtClean="0"/>
              <a:t>by ERCOT on </a:t>
            </a:r>
            <a:r>
              <a:rPr lang="en-US" sz="2000" b="1" dirty="0"/>
              <a:t>Jan.30, </a:t>
            </a:r>
            <a:r>
              <a:rPr lang="en-US" sz="2000" b="1" dirty="0" smtClean="0"/>
              <a:t>2017</a:t>
            </a:r>
            <a:r>
              <a:rPr lang="en-US" sz="2000" dirty="0" smtClean="0"/>
              <a:t>, and its max </a:t>
            </a:r>
            <a:r>
              <a:rPr lang="en-US" sz="2000" dirty="0"/>
              <a:t>shadow price was </a:t>
            </a:r>
            <a:r>
              <a:rPr lang="en-US" sz="2000" dirty="0" smtClean="0"/>
              <a:t>calculated </a:t>
            </a:r>
            <a:r>
              <a:rPr lang="en-US" sz="2000" dirty="0"/>
              <a:t>as $2,000.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On </a:t>
            </a:r>
            <a:r>
              <a:rPr lang="en-US" sz="2000" b="1" dirty="0"/>
              <a:t>Sept. 23</a:t>
            </a:r>
            <a:r>
              <a:rPr lang="en-US" sz="2000" b="1" dirty="0" smtClean="0"/>
              <a:t>, 2017</a:t>
            </a:r>
            <a:r>
              <a:rPr lang="en-US" sz="2000" dirty="0"/>
              <a:t>, the Net Margin for this irresolvable constraint reached $95,000. This triggered another calculation of max shadow price, which was again set as $2,000.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At </a:t>
            </a:r>
            <a:r>
              <a:rPr lang="en-US" sz="2000" dirty="0"/>
              <a:t>the end of year 2017, </a:t>
            </a:r>
            <a:r>
              <a:rPr lang="en-US" sz="2000" dirty="0" smtClean="0"/>
              <a:t>this constraint was reviewed and </a:t>
            </a:r>
            <a:r>
              <a:rPr lang="en-US" sz="2000" dirty="0"/>
              <a:t>kept as irresolvable, </a:t>
            </a:r>
            <a:r>
              <a:rPr lang="en-US" sz="2000" dirty="0" smtClean="0"/>
              <a:t>and its </a:t>
            </a:r>
            <a:r>
              <a:rPr lang="en-US" sz="2000" dirty="0"/>
              <a:t>max shadow price was recalculated as $</a:t>
            </a:r>
            <a:r>
              <a:rPr lang="en-US" sz="2000" dirty="0" smtClean="0"/>
              <a:t>2,800.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/>
              <a:t>Again, at the end of year 2018, this constraint was kept as irresolvable and the max shadow price was recalculated as $2,800.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40005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607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Constraint Net Margin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b="1" dirty="0" smtClean="0"/>
              <a:t>Settlement Point Price </a:t>
            </a:r>
            <a:r>
              <a:rPr lang="en-US" sz="2000" dirty="0" smtClean="0"/>
              <a:t>at the Resource Node for Generation </a:t>
            </a:r>
            <a:r>
              <a:rPr lang="en-US" sz="2000" b="1" dirty="0" smtClean="0"/>
              <a:t>Resource D </a:t>
            </a:r>
            <a:r>
              <a:rPr lang="en-US" sz="2000" dirty="0" smtClean="0"/>
              <a:t>( determined when the constraint met the trigger condition) is designated as constraint net margin reference SPP.</a:t>
            </a:r>
          </a:p>
          <a:p>
            <a:endParaRPr lang="en-US" sz="2000" dirty="0" smtClean="0"/>
          </a:p>
          <a:p>
            <a:r>
              <a:rPr lang="en-US" sz="2000" dirty="0" smtClean="0"/>
              <a:t>The constraint </a:t>
            </a:r>
            <a:r>
              <a:rPr lang="en-US" sz="2000" dirty="0"/>
              <a:t>net margin </a:t>
            </a:r>
            <a:r>
              <a:rPr lang="en-US" sz="2000" dirty="0" smtClean="0"/>
              <a:t>equal </a:t>
            </a:r>
            <a:r>
              <a:rPr lang="en-US" sz="2000" dirty="0"/>
              <a:t>to the </a:t>
            </a:r>
            <a:r>
              <a:rPr lang="en-US" sz="2000" b="1" dirty="0" smtClean="0"/>
              <a:t>sum </a:t>
            </a:r>
            <a:r>
              <a:rPr lang="en-US" sz="2000" b="1" dirty="0"/>
              <a:t>of ¼ </a:t>
            </a:r>
            <a:r>
              <a:rPr lang="en-US" sz="2000" b="1" dirty="0" smtClean="0"/>
              <a:t>* Max(0, reference SPP - POC</a:t>
            </a:r>
            <a:r>
              <a:rPr lang="en-US" sz="2000" b="1" dirty="0"/>
              <a:t>) </a:t>
            </a:r>
            <a:r>
              <a:rPr lang="en-US" sz="2000" dirty="0"/>
              <a:t>for all Real Time Settlement Intervals in the current calendar year </a:t>
            </a:r>
            <a:r>
              <a:rPr lang="en-US" sz="2000" b="1" dirty="0"/>
              <a:t>during</a:t>
            </a:r>
            <a:r>
              <a:rPr lang="en-US" sz="2000" dirty="0"/>
              <a:t> </a:t>
            </a:r>
            <a:r>
              <a:rPr lang="en-US" sz="2000" b="1" dirty="0"/>
              <a:t>which the constraint is </a:t>
            </a:r>
            <a:r>
              <a:rPr lang="en-US" sz="2000" b="1" dirty="0" smtClean="0"/>
              <a:t>binding </a:t>
            </a:r>
            <a:r>
              <a:rPr lang="en-US" sz="2000" dirty="0" smtClean="0"/>
              <a:t>(shadow price &gt;0).</a:t>
            </a:r>
          </a:p>
          <a:p>
            <a:endParaRPr lang="en-US" sz="2000" dirty="0"/>
          </a:p>
          <a:p>
            <a:r>
              <a:rPr lang="en-US" sz="2000" dirty="0"/>
              <a:t>The Proxy Operating Cost (POC) in $/MWh equals </a:t>
            </a:r>
            <a:r>
              <a:rPr lang="en-US" sz="2000" b="1" dirty="0"/>
              <a:t>10 times the FIP</a:t>
            </a:r>
            <a:r>
              <a:rPr lang="en-US" sz="2000" dirty="0"/>
              <a:t>, for the Business Day previous to the current Operating Day.</a:t>
            </a:r>
          </a:p>
          <a:p>
            <a:pPr marL="0" indent="0">
              <a:buNone/>
            </a:pPr>
            <a:endParaRPr lang="en-US" sz="2000" b="1" dirty="0"/>
          </a:p>
          <a:p>
            <a:pPr marL="457200" indent="-457200">
              <a:buAutoNum type="arabicPeriod"/>
            </a:pPr>
            <a:endParaRPr lang="en-US" sz="2000" b="1" dirty="0"/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4321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constraint net margin calculation starts with </a:t>
            </a:r>
            <a:r>
              <a:rPr lang="en-US" sz="2000" b="1" dirty="0"/>
              <a:t>the first operating day </a:t>
            </a:r>
            <a:r>
              <a:rPr lang="en-US" sz="2000" dirty="0"/>
              <a:t>in the current calendar year </a:t>
            </a:r>
            <a:r>
              <a:rPr lang="en-US" sz="2000" b="1" dirty="0"/>
              <a:t>during which the constraint meets the trigger conditions.</a:t>
            </a:r>
          </a:p>
          <a:p>
            <a:endParaRPr lang="en-US" sz="2000" dirty="0"/>
          </a:p>
          <a:p>
            <a:r>
              <a:rPr lang="en-US" sz="2000" dirty="0"/>
              <a:t>All constraint net margin values for </a:t>
            </a:r>
            <a:r>
              <a:rPr lang="en-US" sz="2000" dirty="0" smtClean="0"/>
              <a:t>the irresolvable </a:t>
            </a:r>
            <a:r>
              <a:rPr lang="en-US" sz="2000" dirty="0"/>
              <a:t>constraints that will be carried to the next calendar year will be </a:t>
            </a:r>
            <a:r>
              <a:rPr lang="en-US" sz="2000" b="1" dirty="0"/>
              <a:t>reset to zero at the start of the next calendar year </a:t>
            </a:r>
            <a:r>
              <a:rPr lang="en-US" sz="2000" dirty="0"/>
              <a:t>and a new running sum will be calculated daily</a:t>
            </a: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Constraint Net Margin (cont.)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6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3500"/>
            <a:ext cx="8458200" cy="1143000"/>
          </a:xfrm>
        </p:spPr>
        <p:txBody>
          <a:bodyPr/>
          <a:lstStyle/>
          <a:p>
            <a:r>
              <a:rPr lang="en-US" dirty="0" smtClean="0"/>
              <a:t>For the Constraint </a:t>
            </a:r>
            <a:r>
              <a:rPr lang="en-US" altLang="en-US" dirty="0" smtClean="0"/>
              <a:t>SWCSBOO8:BARL_FTSW1_1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534400" cy="1524000"/>
          </a:xfrm>
        </p:spPr>
        <p:txBody>
          <a:bodyPr/>
          <a:lstStyle/>
          <a:p>
            <a:r>
              <a:rPr lang="en-US" sz="2000" b="1" dirty="0" smtClean="0"/>
              <a:t>Resource D: </a:t>
            </a:r>
            <a:r>
              <a:rPr lang="en-US" sz="2000" b="1" dirty="0"/>
              <a:t>HOVEY_UNIT1</a:t>
            </a:r>
            <a:r>
              <a:rPr lang="en-US" sz="2000" b="1" dirty="0"/>
              <a:t> </a:t>
            </a:r>
            <a:r>
              <a:rPr lang="en-US" sz="2000" b="1" dirty="0" smtClean="0"/>
              <a:t>(HOVEY_GEN)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Starting Date: Jan. 28, 2017 (The day when the constraint met the trigger condition)</a:t>
            </a:r>
          </a:p>
          <a:p>
            <a:endParaRPr lang="en-US" sz="2000" b="1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401754"/>
              </p:ext>
            </p:extLst>
          </p:nvPr>
        </p:nvGraphicFramePr>
        <p:xfrm>
          <a:off x="4686300" y="32499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123874"/>
              </p:ext>
            </p:extLst>
          </p:nvPr>
        </p:nvGraphicFramePr>
        <p:xfrm>
          <a:off x="0" y="3215309"/>
          <a:ext cx="4686300" cy="3097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984820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34077</TotalTime>
  <Words>328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Constraint SWCSBOO8:BARL_FTSW1_1</vt:lpstr>
      <vt:lpstr>Calculation of Constraint Net Margin </vt:lpstr>
      <vt:lpstr>Calculation of Constraint Net Margin (cont.) </vt:lpstr>
      <vt:lpstr>For the Constraint SWCSBOO8:BARL_FTSW1_1  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345</cp:revision>
  <cp:lastPrinted>2016-01-21T20:53:15Z</cp:lastPrinted>
  <dcterms:created xsi:type="dcterms:W3CDTF">2016-01-21T15:20:31Z</dcterms:created>
  <dcterms:modified xsi:type="dcterms:W3CDTF">2019-04-23T20:38:15Z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