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7" r:id="rId7"/>
    <p:sldId id="278" r:id="rId8"/>
    <p:sldId id="279" r:id="rId9"/>
    <p:sldId id="280" r:id="rId10"/>
    <p:sldId id="287" r:id="rId11"/>
    <p:sldId id="288" r:id="rId12"/>
    <p:sldId id="285" r:id="rId13"/>
    <p:sldId id="282" r:id="rId14"/>
    <p:sldId id="283" r:id="rId15"/>
    <p:sldId id="28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098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Ancillary Services Settlement 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Under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Pamela Shaw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Ancillary Services </a:t>
            </a:r>
            <a:r>
              <a:rPr lang="en-US" sz="2400" dirty="0" smtClean="0"/>
              <a:t>Settlement - Current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48767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Under the current RTM </a:t>
            </a:r>
            <a:r>
              <a:rPr lang="en-US" sz="2000" dirty="0" smtClean="0"/>
              <a:t>approach: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DAM </a:t>
            </a:r>
            <a:r>
              <a:rPr lang="en-US" sz="1800" dirty="0"/>
              <a:t>procures minimum requirements of Ancillary </a:t>
            </a:r>
            <a:r>
              <a:rPr lang="en-US" sz="1800" dirty="0" smtClean="0"/>
              <a:t>Services.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Awards </a:t>
            </a:r>
            <a:r>
              <a:rPr lang="en-US" sz="1800" dirty="0"/>
              <a:t>are paid to QSEs in the </a:t>
            </a:r>
            <a:r>
              <a:rPr lang="en-US" sz="1800" dirty="0" smtClean="0"/>
              <a:t>DAM. 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AS </a:t>
            </a:r>
            <a:r>
              <a:rPr lang="en-US" sz="1800" dirty="0"/>
              <a:t>o</a:t>
            </a:r>
            <a:r>
              <a:rPr lang="en-US" sz="1800" dirty="0" smtClean="0"/>
              <a:t>bligations </a:t>
            </a:r>
            <a:r>
              <a:rPr lang="en-US" sz="1800" dirty="0"/>
              <a:t>are based on </a:t>
            </a:r>
            <a:r>
              <a:rPr lang="en-US" sz="1800" dirty="0" smtClean="0"/>
              <a:t>7-day </a:t>
            </a:r>
            <a:r>
              <a:rPr lang="en-US" sz="1800" dirty="0"/>
              <a:t>back Load Ratio </a:t>
            </a:r>
            <a:r>
              <a:rPr lang="en-US" sz="1800" dirty="0" smtClean="0"/>
              <a:t>Share.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RTM </a:t>
            </a:r>
            <a:r>
              <a:rPr lang="en-US" sz="1800" dirty="0"/>
              <a:t>s</a:t>
            </a:r>
            <a:r>
              <a:rPr lang="en-US" sz="1800" dirty="0" smtClean="0"/>
              <a:t>ettlements re-allocate </a:t>
            </a:r>
            <a:r>
              <a:rPr lang="en-US" sz="1800" dirty="0"/>
              <a:t>the DAM </a:t>
            </a:r>
            <a:r>
              <a:rPr lang="en-US" sz="1800" dirty="0" smtClean="0"/>
              <a:t>Awards</a:t>
            </a:r>
            <a:r>
              <a:rPr lang="en-US" sz="1800" dirty="0"/>
              <a:t>, any SASM </a:t>
            </a:r>
            <a:r>
              <a:rPr lang="en-US" sz="1800" dirty="0" smtClean="0"/>
              <a:t>Awards</a:t>
            </a:r>
            <a:r>
              <a:rPr lang="en-US" sz="1800" dirty="0"/>
              <a:t>, credits for failed quantities and </a:t>
            </a:r>
            <a:r>
              <a:rPr lang="en-US" sz="1800" dirty="0" smtClean="0"/>
              <a:t>infeasibility.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smtClean="0"/>
              <a:t>AS </a:t>
            </a:r>
            <a:r>
              <a:rPr lang="en-US" sz="1800" dirty="0"/>
              <a:t>o</a:t>
            </a:r>
            <a:r>
              <a:rPr lang="en-US" sz="1800" smtClean="0"/>
              <a:t>bligations </a:t>
            </a:r>
            <a:r>
              <a:rPr lang="en-US" sz="1800" dirty="0"/>
              <a:t>are re-allocated based on load QSEs RTM Operating Day Load Ratio </a:t>
            </a:r>
            <a:r>
              <a:rPr lang="en-US" sz="1800" dirty="0" smtClean="0"/>
              <a:t>Share.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724400"/>
            <a:ext cx="4541914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Ancillary Services </a:t>
            </a:r>
            <a:r>
              <a:rPr lang="en-US" sz="2400" dirty="0" smtClean="0"/>
              <a:t>Settlement - Current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48767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Under the current RTM </a:t>
            </a:r>
            <a:r>
              <a:rPr lang="en-US" sz="2000" dirty="0" smtClean="0"/>
              <a:t>approach: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There </a:t>
            </a:r>
            <a:r>
              <a:rPr lang="en-US" sz="2000" dirty="0"/>
              <a:t>is one online and one offline ORDC scarcity price for each 5 </a:t>
            </a:r>
            <a:r>
              <a:rPr lang="en-US" sz="2000" dirty="0" smtClean="0"/>
              <a:t>minutes.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QSE </a:t>
            </a:r>
            <a:r>
              <a:rPr lang="en-US" sz="2000" dirty="0"/>
              <a:t>capacity is based on online and offline reserves from HSL to RTMG less their AS </a:t>
            </a:r>
            <a:r>
              <a:rPr lang="en-US" sz="2000" dirty="0" smtClean="0"/>
              <a:t>responsibility.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AS </a:t>
            </a:r>
            <a:r>
              <a:rPr lang="en-US" sz="2000" dirty="0"/>
              <a:t>i</a:t>
            </a:r>
            <a:r>
              <a:rPr lang="en-US" sz="2000" dirty="0" smtClean="0"/>
              <a:t>mbalance </a:t>
            </a:r>
            <a:r>
              <a:rPr lang="en-US" sz="2000" dirty="0"/>
              <a:t>for each QSE is paid or charged based on how much capacity is available on average across a 15-minute </a:t>
            </a:r>
            <a:r>
              <a:rPr lang="en-US" sz="2000" dirty="0" smtClean="0"/>
              <a:t>interval.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net charge or payment to suppliers is allocated to load QSEs based on </a:t>
            </a:r>
            <a:r>
              <a:rPr lang="en-US" sz="2000" dirty="0" smtClean="0"/>
              <a:t>LRS.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43" y="4876800"/>
            <a:ext cx="454191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Market Clearing Results from DAM and RTM with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153400" cy="4876799"/>
          </a:xfrm>
        </p:spPr>
        <p:txBody>
          <a:bodyPr/>
          <a:lstStyle/>
          <a:p>
            <a:r>
              <a:rPr lang="en-US" sz="2000" dirty="0" smtClean="0"/>
              <a:t>Current assumption is that there are no or few changes to DAM AS requirements, AS Offer framework (will include 863) and AS clearing in DAM.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AS obligations for Load are determined using hourly LRS values from the Operating Day (OD) 7 days back.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ERCOT procures ERCOT-wide AS requirements plus or minus the total of the self-arranged quantities submitted by QSEs into DAM.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DAM clearing produces </a:t>
            </a:r>
            <a:r>
              <a:rPr lang="en-US" sz="1800" dirty="0"/>
              <a:t>hourly </a:t>
            </a:r>
            <a:r>
              <a:rPr lang="en-US" sz="1800" dirty="0" smtClean="0"/>
              <a:t>MCPCs and </a:t>
            </a:r>
            <a:r>
              <a:rPr lang="en-US" sz="1800" dirty="0"/>
              <a:t>hourly </a:t>
            </a:r>
            <a:r>
              <a:rPr lang="en-US" sz="1800" dirty="0" smtClean="0"/>
              <a:t>Resource-specific </a:t>
            </a:r>
            <a:r>
              <a:rPr lang="en-US" sz="1800" dirty="0"/>
              <a:t>AS A</a:t>
            </a:r>
            <a:r>
              <a:rPr lang="en-US" sz="1800" dirty="0" smtClean="0"/>
              <a:t>wards for each AS product.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RTC clears AS with each SCED run (nominally every 5 minutes).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RTC clearing produces 5-minute MCPCs and Resource-specific </a:t>
            </a:r>
            <a:r>
              <a:rPr lang="en-US" sz="1800" dirty="0"/>
              <a:t>A</a:t>
            </a:r>
            <a:r>
              <a:rPr lang="en-US" sz="1800" dirty="0" smtClean="0"/>
              <a:t>wards for each AS.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The ERCOT-wide quantity of AS cleared in each SCED run may be more or less than the quantity cleared in DAM.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Supply and Demand Side Settlement for the DAM with RTC (same as today)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1246615"/>
            <a:ext cx="7924800" cy="4876799"/>
          </a:xfrm>
        </p:spPr>
        <p:txBody>
          <a:bodyPr/>
          <a:lstStyle/>
          <a:p>
            <a:r>
              <a:rPr lang="en-US" sz="2000" dirty="0" smtClean="0"/>
              <a:t>QSEs with Resource-specific AS Awards will be paid the hourly AS price multiplied by the AS </a:t>
            </a:r>
            <a:r>
              <a:rPr lang="en-US" sz="2000" dirty="0"/>
              <a:t>A</a:t>
            </a:r>
            <a:r>
              <a:rPr lang="en-US" sz="2000" dirty="0" smtClean="0"/>
              <a:t>ward quantity.</a:t>
            </a:r>
          </a:p>
          <a:p>
            <a:endParaRPr lang="en-US" sz="2000" dirty="0" smtClean="0"/>
          </a:p>
          <a:p>
            <a:r>
              <a:rPr lang="en-US" sz="2000" dirty="0" smtClean="0"/>
              <a:t>QSEs with AS obligation (not covered by self-arrangement) will be charged for each AS.</a:t>
            </a:r>
          </a:p>
          <a:p>
            <a:endParaRPr lang="en-US" sz="2000" dirty="0" smtClean="0"/>
          </a:p>
          <a:p>
            <a:r>
              <a:rPr lang="en-US" sz="2000" dirty="0" smtClean="0"/>
              <a:t>DAM AS settlement is revenue neutral and is based on the obligations determined hourly LRS values for OD 7 days back.</a:t>
            </a:r>
          </a:p>
          <a:p>
            <a:endParaRPr lang="en-US" sz="2000" dirty="0" smtClean="0"/>
          </a:p>
          <a:p>
            <a:r>
              <a:rPr lang="en-US" sz="2000" dirty="0" smtClean="0"/>
              <a:t>All calculations are hourly.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7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Supply-Side AS Settlement for the RTM with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846088" cy="4876799"/>
          </a:xfrm>
        </p:spPr>
        <p:txBody>
          <a:bodyPr/>
          <a:lstStyle/>
          <a:p>
            <a:r>
              <a:rPr lang="en-US" sz="1800" dirty="0"/>
              <a:t>There will be a separate AS </a:t>
            </a:r>
            <a:r>
              <a:rPr lang="en-US" sz="1800" dirty="0" smtClean="0"/>
              <a:t>imbalance </a:t>
            </a:r>
            <a:r>
              <a:rPr lang="en-US" sz="1800" dirty="0"/>
              <a:t>calculation for each AS.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AS </a:t>
            </a:r>
            <a:r>
              <a:rPr lang="en-US" sz="1800" dirty="0"/>
              <a:t>A</a:t>
            </a:r>
            <a:r>
              <a:rPr lang="en-US" sz="1800" dirty="0" smtClean="0"/>
              <a:t>ward </a:t>
            </a:r>
            <a:r>
              <a:rPr lang="en-US" sz="1800" dirty="0"/>
              <a:t>quantities and </a:t>
            </a:r>
            <a:r>
              <a:rPr lang="en-US" sz="1800" dirty="0" smtClean="0"/>
              <a:t>AS </a:t>
            </a:r>
            <a:r>
              <a:rPr lang="en-US" sz="1800" dirty="0"/>
              <a:t>prices for each SCED run (5 minutes) will be used to develop </a:t>
            </a:r>
            <a:r>
              <a:rPr lang="en-US" sz="1800" dirty="0" smtClean="0"/>
              <a:t>15-minute AS Resource-specific </a:t>
            </a:r>
            <a:r>
              <a:rPr lang="en-US" sz="1800" dirty="0"/>
              <a:t>A</a:t>
            </a:r>
            <a:r>
              <a:rPr lang="en-US" sz="1800" dirty="0" smtClean="0"/>
              <a:t>ward </a:t>
            </a:r>
            <a:r>
              <a:rPr lang="en-US" sz="1800" dirty="0"/>
              <a:t>quantities and </a:t>
            </a:r>
            <a:r>
              <a:rPr lang="en-US" sz="1800" u="sng" dirty="0" smtClean="0"/>
              <a:t>15-minute Resource-specific </a:t>
            </a:r>
            <a:r>
              <a:rPr lang="en-US" sz="1800" u="sng" dirty="0"/>
              <a:t>AS </a:t>
            </a:r>
            <a:r>
              <a:rPr lang="en-US" sz="1800" u="sng" dirty="0" smtClean="0"/>
              <a:t>prices (RTASMCPCRP)</a:t>
            </a:r>
            <a:r>
              <a:rPr lang="en-US" sz="1800" dirty="0" smtClean="0"/>
              <a:t>.  </a:t>
            </a:r>
            <a:endParaRPr lang="en-US" sz="18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15-minute </a:t>
            </a:r>
            <a:r>
              <a:rPr lang="en-US" sz="1600" dirty="0"/>
              <a:t>values are determined using weighting factors for the SCED length and the AS </a:t>
            </a:r>
            <a:r>
              <a:rPr lang="en-US" sz="1600" dirty="0" smtClean="0"/>
              <a:t>Award quantities.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AS </a:t>
            </a:r>
            <a:r>
              <a:rPr lang="en-US" sz="1800" dirty="0"/>
              <a:t>prices for each SCED run (5 minutes) will be used to develop </a:t>
            </a:r>
            <a:r>
              <a:rPr lang="en-US" sz="1800" dirty="0" smtClean="0"/>
              <a:t>a 15-minute SCED interval weighted price (RTASMCPC).</a:t>
            </a:r>
          </a:p>
          <a:p>
            <a:endParaRPr lang="en-US" sz="1800" dirty="0" smtClean="0"/>
          </a:p>
          <a:p>
            <a:r>
              <a:rPr lang="en-US" sz="1800" dirty="0" smtClean="0"/>
              <a:t>For </a:t>
            </a:r>
            <a:r>
              <a:rPr lang="en-US" sz="1800" dirty="0"/>
              <a:t>each </a:t>
            </a:r>
            <a:r>
              <a:rPr lang="en-US" sz="1800" dirty="0" smtClean="0"/>
              <a:t>15-minute </a:t>
            </a:r>
            <a:r>
              <a:rPr lang="en-US" sz="1800" dirty="0"/>
              <a:t>period, </a:t>
            </a:r>
            <a:r>
              <a:rPr lang="en-US" sz="1800" dirty="0" smtClean="0"/>
              <a:t>an </a:t>
            </a:r>
            <a:r>
              <a:rPr lang="en-US" sz="1800" dirty="0"/>
              <a:t>imbalance is determined for each </a:t>
            </a:r>
            <a:r>
              <a:rPr lang="en-US" sz="1800" dirty="0" smtClean="0"/>
              <a:t>QSE by considering </a:t>
            </a:r>
            <a:r>
              <a:rPr lang="en-US" sz="1800" dirty="0"/>
              <a:t>the DAM </a:t>
            </a:r>
            <a:r>
              <a:rPr lang="en-US" sz="1800" dirty="0" smtClean="0"/>
              <a:t>Resource-specific </a:t>
            </a:r>
            <a:r>
              <a:rPr lang="en-US" sz="1800" dirty="0"/>
              <a:t>A</a:t>
            </a:r>
            <a:r>
              <a:rPr lang="en-US" sz="1800" dirty="0" smtClean="0"/>
              <a:t>wards, the DAM self-arranged, </a:t>
            </a:r>
            <a:r>
              <a:rPr lang="en-US" sz="1800" dirty="0" smtClean="0"/>
              <a:t>and trades </a:t>
            </a:r>
            <a:r>
              <a:rPr lang="en-US" sz="1800" dirty="0" smtClean="0"/>
              <a:t>all multiplied by the RTASMCPC and the </a:t>
            </a:r>
            <a:r>
              <a:rPr lang="en-US" sz="1800" dirty="0"/>
              <a:t>RTC </a:t>
            </a:r>
            <a:r>
              <a:rPr lang="en-US" sz="1800" dirty="0" smtClean="0"/>
              <a:t>Resource-specific Award quantity multiplied by the RTASMCPCRP.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Demand-Side AS Settlement for the RTM with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990600"/>
            <a:ext cx="8153400" cy="4876799"/>
          </a:xfrm>
        </p:spPr>
        <p:txBody>
          <a:bodyPr/>
          <a:lstStyle/>
          <a:p>
            <a:r>
              <a:rPr lang="en-US" sz="2000" dirty="0" smtClean="0"/>
              <a:t>AS obligations for each QSE are adjusted for the RTM AS settlement.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Load data from the actual OD are used instead of the OD from 7 days back.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15-minute LRS values are used in RT AS settlement as opposed to the hourly LRS values that were used in DAM.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DAM o</a:t>
            </a:r>
            <a:r>
              <a:rPr lang="en-US" sz="1800" dirty="0" smtClean="0"/>
              <a:t>bligations </a:t>
            </a:r>
            <a:r>
              <a:rPr lang="en-US" sz="1800" dirty="0"/>
              <a:t>will be reallocated for a QSE based on RTM LRS multiplied by DAM AS p</a:t>
            </a:r>
            <a:r>
              <a:rPr lang="en-US" sz="1800" dirty="0" smtClean="0"/>
              <a:t>lan. The </a:t>
            </a:r>
            <a:r>
              <a:rPr lang="en-US" sz="1800" dirty="0"/>
              <a:t>RTM settlement will pay or charge the QSE based on the difference in the LRS used between DAM and RTM (like today</a:t>
            </a:r>
            <a:r>
              <a:rPr lang="en-US" sz="1800" dirty="0" smtClean="0"/>
              <a:t>).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The RTM AS settlement is revenue neutral, and any residual charges/payments will be allocated on a LRS basis.</a:t>
            </a:r>
          </a:p>
          <a:p>
            <a:pPr lvl="1"/>
            <a:r>
              <a:rPr lang="en-US" sz="1800" dirty="0"/>
              <a:t>Depending on system conditions, the ERCOT-wide AS </a:t>
            </a:r>
            <a:r>
              <a:rPr lang="en-US" sz="1800" dirty="0" smtClean="0"/>
              <a:t>Awards </a:t>
            </a:r>
            <a:r>
              <a:rPr lang="en-US" sz="1800" dirty="0"/>
              <a:t>in RTM can potentially be greater than or less than ERCOT-wide AS requirements in DAM which will impact the QSE </a:t>
            </a:r>
            <a:r>
              <a:rPr lang="en-US" sz="1800" dirty="0" smtClean="0"/>
              <a:t>obligation quantities.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Formula</a:t>
            </a:r>
            <a:r>
              <a:rPr lang="en-US" sz="2400" dirty="0"/>
              <a:t>s</a:t>
            </a:r>
            <a:r>
              <a:rPr lang="en-US" sz="2400" dirty="0" smtClean="0"/>
              <a:t>: </a:t>
            </a:r>
            <a:r>
              <a:rPr lang="en-US" sz="2400" dirty="0"/>
              <a:t>Regulation Up Service with </a:t>
            </a:r>
            <a:r>
              <a:rPr lang="en-US" sz="2400" dirty="0" smtClean="0"/>
              <a:t>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066800"/>
            <a:ext cx="807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u="sng" dirty="0" smtClean="0"/>
              <a:t>In the DAM Settlement for each hour:</a:t>
            </a:r>
            <a:endParaRPr lang="en-US" sz="2000" b="1" u="sng" dirty="0"/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Equation #1:</a:t>
            </a:r>
          </a:p>
          <a:p>
            <a:pPr lvl="1"/>
            <a:r>
              <a:rPr lang="en-US" sz="2000" dirty="0" smtClean="0"/>
              <a:t>Regulation </a:t>
            </a:r>
            <a:r>
              <a:rPr lang="en-US" sz="2000" dirty="0"/>
              <a:t>Up Service </a:t>
            </a:r>
            <a:r>
              <a:rPr lang="en-US" sz="2000" dirty="0" smtClean="0"/>
              <a:t>Payment;</a:t>
            </a:r>
          </a:p>
          <a:p>
            <a:pPr lvl="1"/>
            <a:r>
              <a:rPr lang="en-US" sz="2000" dirty="0" smtClean="0"/>
              <a:t>PCRUAMT </a:t>
            </a:r>
            <a:r>
              <a:rPr lang="en-US" sz="2000" baseline="-25000" dirty="0"/>
              <a:t>q</a:t>
            </a:r>
            <a:r>
              <a:rPr lang="en-US" sz="2000" i="1" dirty="0" smtClean="0"/>
              <a:t> </a:t>
            </a:r>
            <a:r>
              <a:rPr lang="en-US" sz="2000" dirty="0"/>
              <a:t>= (-1) * MCPCRU </a:t>
            </a:r>
            <a:r>
              <a:rPr lang="en-US" sz="1050" i="1" dirty="0"/>
              <a:t>DAM</a:t>
            </a:r>
            <a:r>
              <a:rPr lang="en-US" sz="2000" i="1" dirty="0"/>
              <a:t> </a:t>
            </a:r>
            <a:r>
              <a:rPr lang="en-US" sz="2000" dirty="0"/>
              <a:t>* PCRU </a:t>
            </a:r>
            <a:r>
              <a:rPr lang="en-US" sz="2000" baseline="-25000" dirty="0"/>
              <a:t>q</a:t>
            </a:r>
            <a:endParaRPr lang="en-US" sz="2000" b="1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#2:</a:t>
            </a:r>
          </a:p>
          <a:p>
            <a:pPr lvl="1"/>
            <a:r>
              <a:rPr lang="en-US" sz="2000" dirty="0" smtClean="0"/>
              <a:t>Regulation </a:t>
            </a:r>
            <a:r>
              <a:rPr lang="en-US" sz="2000" dirty="0"/>
              <a:t>Up Service Charge; </a:t>
            </a:r>
            <a:endParaRPr lang="en-US" sz="2000" dirty="0" smtClean="0"/>
          </a:p>
          <a:p>
            <a:pPr lvl="1"/>
            <a:r>
              <a:rPr lang="de-DE" sz="2000" dirty="0" smtClean="0"/>
              <a:t>DARUAMT </a:t>
            </a:r>
            <a:r>
              <a:rPr lang="en-US" sz="2000" baseline="-25000" dirty="0"/>
              <a:t>q</a:t>
            </a:r>
            <a:r>
              <a:rPr lang="de-DE" sz="2000" i="1" dirty="0"/>
              <a:t> </a:t>
            </a:r>
            <a:r>
              <a:rPr lang="de-DE" sz="2000" dirty="0"/>
              <a:t>= DARUPR * DARUQ </a:t>
            </a:r>
            <a:r>
              <a:rPr lang="en-US" sz="2000" baseline="-25000" dirty="0" smtClean="0"/>
              <a:t>q</a:t>
            </a:r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r>
              <a:rPr lang="en-US" sz="2000" b="1" u="sng" dirty="0" smtClean="0"/>
              <a:t>In the RTM Settlement:</a:t>
            </a:r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#3</a:t>
            </a:r>
            <a:r>
              <a:rPr lang="en-US" sz="2000" dirty="0" smtClean="0">
                <a:solidFill>
                  <a:schemeClr val="accent3"/>
                </a:solidFill>
              </a:rPr>
              <a:t>:</a:t>
            </a:r>
            <a:endParaRPr lang="en-US" sz="2000" b="1" u="sng" dirty="0" smtClean="0"/>
          </a:p>
          <a:p>
            <a:pPr lvl="1"/>
            <a:r>
              <a:rPr lang="en-US" sz="2000" dirty="0" err="1" smtClean="0"/>
              <a:t>DARTPCRUAMT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=</a:t>
            </a:r>
            <a:r>
              <a:rPr lang="en-US" sz="2000" dirty="0"/>
              <a:t> </a:t>
            </a:r>
            <a:r>
              <a:rPr lang="en-US" sz="2000" dirty="0" smtClean="0"/>
              <a:t> (</a:t>
            </a:r>
            <a:r>
              <a:rPr lang="en-US" sz="2000" dirty="0" err="1" smtClean="0"/>
              <a:t>DARUOBL'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 * MCPCRU</a:t>
            </a:r>
            <a:r>
              <a:rPr lang="en-US" sz="2000" i="1" dirty="0"/>
              <a:t> </a:t>
            </a:r>
            <a:r>
              <a:rPr lang="en-US" sz="1050" i="1" dirty="0"/>
              <a:t>DAM</a:t>
            </a:r>
            <a:r>
              <a:rPr lang="en-US" sz="2000" dirty="0" smtClean="0"/>
              <a:t>) – </a:t>
            </a:r>
            <a:r>
              <a:rPr lang="en-US" sz="2000" dirty="0" err="1" smtClean="0"/>
              <a:t>DARUAMT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  <a:p>
            <a:pPr lvl="1"/>
            <a:endParaRPr lang="en-US" sz="2000" strike="sngStrike" baseline="-25000" dirty="0">
              <a:solidFill>
                <a:srgbClr val="FF0000"/>
              </a:solidFill>
            </a:endParaRPr>
          </a:p>
          <a:p>
            <a:pPr lvl="1"/>
            <a:endParaRPr lang="en-US" sz="2000" b="1" baseline="-25000" dirty="0" smtClean="0"/>
          </a:p>
          <a:p>
            <a:pPr lvl="1"/>
            <a:endParaRPr lang="en-US" sz="2000" b="1" baseline="-25000" dirty="0"/>
          </a:p>
          <a:p>
            <a:pPr lvl="1"/>
            <a:r>
              <a:rPr lang="en-US" sz="2000" b="1" dirty="0" smtClean="0"/>
              <a:t>Where:  </a:t>
            </a:r>
            <a:r>
              <a:rPr lang="en-US" sz="2000" dirty="0" err="1" smtClean="0"/>
              <a:t>DARUOBL'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(DAM </a:t>
            </a:r>
            <a:r>
              <a:rPr lang="en-US" sz="2000" dirty="0"/>
              <a:t>AS </a:t>
            </a:r>
            <a:r>
              <a:rPr lang="en-US" sz="2000" dirty="0" smtClean="0"/>
              <a:t>Plan) * </a:t>
            </a:r>
            <a:r>
              <a:rPr lang="en-US" sz="2000" dirty="0" err="1" smtClean="0"/>
              <a:t>HLRS</a:t>
            </a:r>
            <a:r>
              <a:rPr lang="en-US" sz="2000" baseline="-25000" dirty="0" err="1"/>
              <a:t>q</a:t>
            </a:r>
            <a:endParaRPr lang="en-US" sz="2000" baseline="-25000" dirty="0"/>
          </a:p>
          <a:p>
            <a:pPr lvl="1"/>
            <a:endParaRPr lang="en-US" sz="2000" baseline="-25000" dirty="0"/>
          </a:p>
          <a:p>
            <a:pPr lvl="1"/>
            <a:endParaRPr lang="en-US" sz="2000" baseline="-25000" dirty="0" smtClean="0"/>
          </a:p>
          <a:p>
            <a:pPr lvl="1"/>
            <a:endParaRPr lang="en-US" sz="2000" baseline="-25000" dirty="0" smtClean="0"/>
          </a:p>
          <a:p>
            <a:pPr lvl="2"/>
            <a:endParaRPr lang="en-US" sz="2000" baseline="-25000" dirty="0" smtClean="0"/>
          </a:p>
          <a:p>
            <a:pPr lvl="2"/>
            <a:endParaRPr lang="en-US" sz="2000" baseline="-25000" dirty="0"/>
          </a:p>
          <a:p>
            <a:pPr lvl="2"/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41554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Formula</a:t>
            </a:r>
            <a:r>
              <a:rPr lang="en-US" sz="2400" dirty="0"/>
              <a:t>s</a:t>
            </a:r>
            <a:r>
              <a:rPr lang="en-US" sz="2400" dirty="0" smtClean="0"/>
              <a:t>: </a:t>
            </a:r>
            <a:r>
              <a:rPr lang="en-US" sz="2400" dirty="0"/>
              <a:t>Regulation Up Service with </a:t>
            </a:r>
            <a:r>
              <a:rPr lang="en-US" sz="2400" dirty="0" smtClean="0"/>
              <a:t>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u="sng" dirty="0"/>
              <a:t>In the RTM Settlement</a:t>
            </a:r>
            <a:r>
              <a:rPr lang="en-US" sz="2000" b="1" u="sng" dirty="0" smtClean="0"/>
              <a:t>: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Equation </a:t>
            </a:r>
            <a:r>
              <a:rPr lang="en-US" sz="2000" dirty="0">
                <a:solidFill>
                  <a:schemeClr val="accent3"/>
                </a:solidFill>
              </a:rPr>
              <a:t>#4:</a:t>
            </a:r>
          </a:p>
          <a:p>
            <a:pPr lvl="1"/>
            <a:r>
              <a:rPr lang="en-US" sz="2000" b="1" dirty="0" err="1" smtClean="0">
                <a:solidFill>
                  <a:schemeClr val="tx1">
                    <a:lumMod val="75000"/>
                  </a:schemeClr>
                </a:solidFill>
              </a:rPr>
              <a:t>RTRUIMBAMT</a:t>
            </a:r>
            <a:r>
              <a:rPr lang="en-US" sz="2000" baseline="-25000" dirty="0" err="1" smtClean="0"/>
              <a:t>q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=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(-1) * (.25) * { ∑</a:t>
            </a:r>
            <a:r>
              <a:rPr lang="en-US" sz="2000" baseline="-25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baseline="-25000" dirty="0">
                <a:solidFill>
                  <a:schemeClr val="tx1">
                    <a:lumMod val="75000"/>
                  </a:schemeClr>
                </a:solidFill>
              </a:rPr>
              <a:t>r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[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RTRUAWD</a:t>
            </a:r>
            <a:r>
              <a:rPr lang="en-US" sz="2000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* RTRUMCPCRP</a:t>
            </a:r>
            <a:r>
              <a:rPr lang="en-US" sz="2000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- (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DARUAWD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* </a:t>
            </a:r>
            <a:r>
              <a:rPr lang="en-US" sz="2000" dirty="0" smtClean="0"/>
              <a:t>RTRUMCPC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)] –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DARUSA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smtClean="0">
                <a:solidFill>
                  <a:schemeClr val="tx1">
                    <a:lumMod val="75000"/>
                  </a:schemeClr>
                </a:solidFill>
              </a:rPr>
              <a:t>+ </a:t>
            </a:r>
            <a:r>
              <a:rPr lang="en-US" sz="2000" smtClean="0">
                <a:solidFill>
                  <a:srgbClr val="00B050"/>
                </a:solidFill>
              </a:rPr>
              <a:t>(RUTP </a:t>
            </a:r>
            <a:r>
              <a:rPr lang="en-US" sz="2000" smtClean="0">
                <a:solidFill>
                  <a:srgbClr val="00B050"/>
                </a:solidFill>
              </a:rPr>
              <a:t>- </a:t>
            </a:r>
            <a:r>
              <a:rPr lang="en-US" sz="2000" smtClean="0">
                <a:solidFill>
                  <a:srgbClr val="00B050"/>
                </a:solidFill>
              </a:rPr>
              <a:t>RUTS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en-US" sz="2000" dirty="0" smtClean="0">
                <a:solidFill>
                  <a:srgbClr val="00B050"/>
                </a:solidFill>
              </a:rPr>
              <a:t> * </a:t>
            </a:r>
            <a:r>
              <a:rPr lang="en-US" sz="2000" dirty="0" smtClean="0"/>
              <a:t>RTRUMCPC }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#5:</a:t>
            </a:r>
          </a:p>
          <a:p>
            <a:pPr lvl="1"/>
            <a:r>
              <a:rPr lang="en-US" sz="2000" b="1" dirty="0" err="1" smtClean="0">
                <a:solidFill>
                  <a:schemeClr val="tx1">
                    <a:lumMod val="75000"/>
                  </a:schemeClr>
                </a:solidFill>
              </a:rPr>
              <a:t>LARTRUIMBAMT</a:t>
            </a:r>
            <a:r>
              <a:rPr lang="en-US" sz="2000" baseline="-25000" dirty="0" err="1" smtClean="0"/>
              <a:t>q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=</a:t>
            </a:r>
          </a:p>
          <a:p>
            <a:pPr lvl="1"/>
            <a:r>
              <a:rPr lang="en-US" sz="2000" dirty="0"/>
              <a:t> -1 </a:t>
            </a:r>
            <a:r>
              <a:rPr lang="en-US" sz="2000" dirty="0" smtClean="0"/>
              <a:t>* ∑</a:t>
            </a:r>
            <a:r>
              <a:rPr lang="en-US" sz="2000" baseline="-25000" dirty="0" smtClean="0"/>
              <a:t>q</a:t>
            </a:r>
            <a:r>
              <a:rPr lang="en-US" sz="2000" dirty="0" smtClean="0"/>
              <a:t> </a:t>
            </a:r>
            <a:r>
              <a:rPr lang="en-US" sz="2000" dirty="0"/>
              <a:t>RTRUIMBAMT </a:t>
            </a:r>
            <a:r>
              <a:rPr lang="en-US" sz="2000" dirty="0" smtClean="0"/>
              <a:t>* </a:t>
            </a:r>
            <a:r>
              <a:rPr lang="en-US" sz="2000" dirty="0" err="1"/>
              <a:t>LRS</a:t>
            </a:r>
            <a:r>
              <a:rPr lang="en-US" sz="2000" baseline="-25000" dirty="0" err="1"/>
              <a:t>q</a:t>
            </a:r>
            <a:endParaRPr lang="en-US" sz="2000" baseline="-25000" dirty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86200" y="4648200"/>
            <a:ext cx="4914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Pink = RTC Award * RTC Resource Specific Price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 = DAM Award * </a:t>
            </a:r>
            <a:r>
              <a:rPr lang="en-US" sz="1400" dirty="0" smtClean="0"/>
              <a:t>RTC SCED weighted price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Purple = DAM Self Arranged * </a:t>
            </a:r>
            <a:r>
              <a:rPr lang="en-US" sz="1400" dirty="0" smtClean="0"/>
              <a:t>RTC SCED weighted price</a:t>
            </a:r>
          </a:p>
          <a:p>
            <a:r>
              <a:rPr lang="en-US" sz="1400" dirty="0">
                <a:solidFill>
                  <a:srgbClr val="00B050"/>
                </a:solidFill>
              </a:rPr>
              <a:t>Green = </a:t>
            </a:r>
            <a:r>
              <a:rPr lang="en-US" sz="1400" dirty="0" smtClean="0">
                <a:solidFill>
                  <a:srgbClr val="00B050"/>
                </a:solidFill>
              </a:rPr>
              <a:t>RU Trades * </a:t>
            </a:r>
            <a:r>
              <a:rPr lang="en-US" sz="1400" dirty="0" smtClean="0"/>
              <a:t>RTC SCED weighted price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57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Imbalance with RTC – Next </a:t>
            </a:r>
            <a:r>
              <a:rPr lang="en-US" sz="2400" dirty="0"/>
              <a:t>S</a:t>
            </a:r>
            <a:r>
              <a:rPr lang="en-US" sz="2400" dirty="0" smtClean="0"/>
              <a:t>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25" y="990600"/>
            <a:ext cx="7621675" cy="4823621"/>
          </a:xfrm>
        </p:spPr>
        <p:txBody>
          <a:bodyPr/>
          <a:lstStyle/>
          <a:p>
            <a:r>
              <a:rPr lang="en-US" sz="2000" dirty="0" smtClean="0"/>
              <a:t>This approach aligns with energy imbalance today, and ERCOT believes it is the right path for AS imbalance under RTC.</a:t>
            </a:r>
          </a:p>
          <a:p>
            <a:endParaRPr lang="en-US" sz="2000" dirty="0" smtClean="0"/>
          </a:p>
          <a:p>
            <a:r>
              <a:rPr lang="en-US" sz="2000" dirty="0" smtClean="0"/>
              <a:t>What is needed to feel comfortable with this new concept of settling AS?</a:t>
            </a:r>
          </a:p>
          <a:p>
            <a:endParaRPr lang="en-US" sz="2000" dirty="0" smtClean="0"/>
          </a:p>
          <a:p>
            <a:r>
              <a:rPr lang="en-US" sz="2000" dirty="0" smtClean="0"/>
              <a:t>We can bring back examples, but we would like you to tell us which scenarios need more scrutiny. What are the most concerning issues for your business?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838200"/>
            <a:ext cx="8153400" cy="4876799"/>
          </a:xfrm>
        </p:spPr>
        <p:txBody>
          <a:bodyPr/>
          <a:lstStyle/>
          <a:p>
            <a:pPr marL="457200" lvl="1" indent="0" algn="ctr">
              <a:buNone/>
            </a:pP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n-US" sz="4000" b="1" dirty="0" smtClean="0"/>
              <a:t>Appendix</a:t>
            </a:r>
            <a:endParaRPr lang="en-US" sz="4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</TotalTime>
  <Words>948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Market Clearing Results from DAM and RTM with RTC</vt:lpstr>
      <vt:lpstr>Supply and Demand Side Settlement for the DAM with RTC (same as today)</vt:lpstr>
      <vt:lpstr>Supply-Side AS Settlement for the RTM with RTC</vt:lpstr>
      <vt:lpstr>Demand-Side AS Settlement for the RTM with RTC</vt:lpstr>
      <vt:lpstr>Example Formulas: Regulation Up Service with RTC</vt:lpstr>
      <vt:lpstr>Example Formulas: Regulation Up Service with RTC</vt:lpstr>
      <vt:lpstr>AS Imbalance with RTC – Next Steps</vt:lpstr>
      <vt:lpstr>PowerPoint Presentation</vt:lpstr>
      <vt:lpstr>Ancillary Services Settlement - Current</vt:lpstr>
      <vt:lpstr>Ancillary Services Settlement - Current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ercot_ps</cp:lastModifiedBy>
  <cp:revision>190</cp:revision>
  <cp:lastPrinted>2016-01-21T20:53:15Z</cp:lastPrinted>
  <dcterms:created xsi:type="dcterms:W3CDTF">2016-01-21T15:20:31Z</dcterms:created>
  <dcterms:modified xsi:type="dcterms:W3CDTF">2019-04-29T16:31:18Z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