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312" r:id="rId7"/>
    <p:sldId id="311" r:id="rId8"/>
    <p:sldId id="314" r:id="rId9"/>
    <p:sldId id="317" r:id="rId10"/>
    <p:sldId id="315" r:id="rId11"/>
    <p:sldId id="316" r:id="rId12"/>
    <p:sldId id="31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60"/>
  </p:normalViewPr>
  <p:slideViewPr>
    <p:cSldViewPr showGuides="1">
      <p:cViewPr varScale="1">
        <p:scale>
          <a:sx n="84" d="100"/>
          <a:sy n="84" d="100"/>
        </p:scale>
        <p:origin x="52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098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Discussion on Individual Applications and Processes under RTC</a:t>
            </a:r>
            <a:endParaRPr lang="en-US" sz="2000" b="1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Dave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6705600" cy="525780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Ancillary Service (AS)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Ancillary Service Demand Curves (ASDCs)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Day-Ahead Market (DAM)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Load Frequency Control (LFC)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/>
              <a:t>Nodal Protocol Revision Request (NPRR)</a:t>
            </a:r>
            <a:endParaRPr lang="en-US" sz="1600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Non-Frequency Responsive Capacity (NFRC)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/>
              <a:t>Power Balance Penalty Curve (</a:t>
            </a:r>
            <a:r>
              <a:rPr lang="en-US" sz="1600" dirty="0" smtClean="0"/>
              <a:t>PBPC)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Public Utility Commission of Texas (PUCT)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Real-Time Co-optimization (RTC)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Real-Time Market (RTM)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Reliability Unit Commitment (RUC)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Resource Limit Calculator (RLC)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Supplemental Ancillary Service Market (SASM)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/>
              <a:t>System-Wide Offer Cap (SWOC)</a:t>
            </a:r>
            <a:endParaRPr lang="en-US" sz="1600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Technical Advisory Committee (TAC)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1018434"/>
            <a:ext cx="7942385" cy="5257800"/>
          </a:xfrm>
        </p:spPr>
        <p:txBody>
          <a:bodyPr/>
          <a:lstStyle/>
          <a:p>
            <a:r>
              <a:rPr lang="en-US" sz="1800" dirty="0" smtClean="0"/>
              <a:t>Before diving into the individual processes and applications, we want to provide context on how we generally plan to approach items.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The items on today’s agenda mostly fit into the high-level element of “RTM and AS deployment,” which was discussed at the April 4 meeting.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For each item, we’ll be sharing our initial views on how and why these things need to change.</a:t>
            </a:r>
          </a:p>
          <a:p>
            <a:endParaRPr lang="en-US" sz="1800" dirty="0"/>
          </a:p>
          <a:p>
            <a:r>
              <a:rPr lang="en-US" sz="1800" dirty="0" smtClean="0"/>
              <a:t>The group will need to:</a:t>
            </a:r>
          </a:p>
          <a:p>
            <a:pPr lvl="1"/>
            <a:r>
              <a:rPr lang="en-US" sz="1600" dirty="0" smtClean="0"/>
              <a:t>Agree on what’s being proposed.</a:t>
            </a:r>
          </a:p>
          <a:p>
            <a:pPr lvl="1"/>
            <a:r>
              <a:rPr lang="en-US" sz="1600" dirty="0" smtClean="0"/>
              <a:t>Provide feedback on additional information needed to build consensus.</a:t>
            </a:r>
          </a:p>
          <a:p>
            <a:pPr lvl="1"/>
            <a:r>
              <a:rPr lang="en-US" sz="1600" dirty="0" smtClean="0"/>
              <a:t>Or, offer alternative proposals and associated rationalization.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A</a:t>
            </a:r>
            <a:r>
              <a:rPr lang="en-US" sz="1800" dirty="0" smtClean="0"/>
              <a:t>greed upon or non-consensus items will then be taken to TAC.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Items for Discussion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9366"/>
            <a:ext cx="3962400" cy="4671221"/>
          </a:xfrm>
        </p:spPr>
        <p:txBody>
          <a:bodyPr/>
          <a:lstStyle/>
          <a:p>
            <a:r>
              <a:rPr lang="en-US" sz="2000" dirty="0" smtClean="0"/>
              <a:t>For today:</a:t>
            </a:r>
          </a:p>
          <a:p>
            <a:pPr lvl="1"/>
            <a:r>
              <a:rPr lang="en-US" sz="2000" dirty="0" smtClean="0"/>
              <a:t>RLC</a:t>
            </a:r>
          </a:p>
          <a:p>
            <a:pPr lvl="1"/>
            <a:r>
              <a:rPr lang="en-US" sz="2000" dirty="0" smtClean="0"/>
              <a:t>LFC</a:t>
            </a:r>
          </a:p>
          <a:p>
            <a:pPr lvl="1"/>
            <a:r>
              <a:rPr lang="en-US" sz="2000" dirty="0" smtClean="0"/>
              <a:t>AS Manager</a:t>
            </a:r>
          </a:p>
          <a:p>
            <a:pPr lvl="1"/>
            <a:r>
              <a:rPr lang="en-US" sz="2000" dirty="0" smtClean="0"/>
              <a:t>AS Offer </a:t>
            </a:r>
            <a:r>
              <a:rPr lang="en-US" sz="2000" dirty="0"/>
              <a:t>s</a:t>
            </a:r>
            <a:r>
              <a:rPr lang="en-US" sz="2000" dirty="0" smtClean="0"/>
              <a:t>tructure</a:t>
            </a:r>
          </a:p>
          <a:p>
            <a:pPr lvl="1"/>
            <a:r>
              <a:rPr lang="en-US" sz="2000" dirty="0" smtClean="0"/>
              <a:t>Real-time AS imbalance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272675"/>
            <a:ext cx="3962400" cy="45227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Near-term items:</a:t>
            </a:r>
          </a:p>
          <a:p>
            <a:pPr lvl="1"/>
            <a:r>
              <a:rPr lang="en-US" sz="2000" dirty="0" smtClean="0"/>
              <a:t>RUC</a:t>
            </a:r>
          </a:p>
          <a:p>
            <a:pPr lvl="1"/>
            <a:r>
              <a:rPr lang="en-US" sz="2000" dirty="0" smtClean="0"/>
              <a:t>SASM</a:t>
            </a:r>
          </a:p>
          <a:p>
            <a:pPr lvl="1"/>
            <a:r>
              <a:rPr lang="en-US" sz="2000" dirty="0" smtClean="0"/>
              <a:t>NFRC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6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Fitting Within the Draft RTC Principles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4747421"/>
          </a:xfrm>
        </p:spPr>
        <p:txBody>
          <a:bodyPr/>
          <a:lstStyle/>
          <a:p>
            <a:r>
              <a:rPr lang="en-US" sz="1800" dirty="0" smtClean="0"/>
              <a:t>A draft of the RTC design principles has been posted along with the meeting material.</a:t>
            </a:r>
          </a:p>
          <a:p>
            <a:endParaRPr lang="en-US" sz="1800" dirty="0"/>
          </a:p>
          <a:p>
            <a:r>
              <a:rPr lang="en-US" sz="1800" dirty="0"/>
              <a:t>These principles lay the basic framework for the changes needed to implement </a:t>
            </a:r>
            <a:r>
              <a:rPr lang="en-US" sz="1800" dirty="0" smtClean="0"/>
              <a:t>RTC. ERCOT </a:t>
            </a:r>
            <a:r>
              <a:rPr lang="en-US" sz="1800" dirty="0"/>
              <a:t>staff is developing the details behind them for stakeholder review. 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There </a:t>
            </a:r>
            <a:r>
              <a:rPr lang="en-US" sz="1800" dirty="0"/>
              <a:t>may be changes and additions, but </a:t>
            </a:r>
            <a:r>
              <a:rPr lang="en-US" sz="1800" dirty="0" smtClean="0"/>
              <a:t>this is </a:t>
            </a:r>
            <a:r>
              <a:rPr lang="en-US" sz="1800" dirty="0"/>
              <a:t>the high-level </a:t>
            </a:r>
            <a:r>
              <a:rPr lang="en-US" sz="1800" dirty="0" smtClean="0"/>
              <a:t>view </a:t>
            </a:r>
            <a:r>
              <a:rPr lang="en-US" sz="1800" dirty="0"/>
              <a:t>that will be supported by more details </a:t>
            </a:r>
            <a:r>
              <a:rPr lang="en-US" sz="1800" dirty="0" smtClean="0"/>
              <a:t>for </a:t>
            </a:r>
            <a:r>
              <a:rPr lang="en-US" sz="1800" dirty="0"/>
              <a:t>the final artifact that will eventually be approved.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presentations and discussions will help define the content within each of the sections and sub-sections under this framework.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Draft RTC Principles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048" y="990600"/>
            <a:ext cx="8219552" cy="474742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The </a:t>
            </a:r>
            <a:r>
              <a:rPr lang="en-US" sz="1600" dirty="0" smtClean="0"/>
              <a:t>RTM </a:t>
            </a:r>
            <a:r>
              <a:rPr lang="en-US" sz="1600" dirty="0"/>
              <a:t>will be modified to co-optimize energy and the </a:t>
            </a:r>
            <a:r>
              <a:rPr lang="en-US" sz="1600" dirty="0" smtClean="0"/>
              <a:t>AS </a:t>
            </a:r>
            <a:r>
              <a:rPr lang="en-US" sz="1600" dirty="0"/>
              <a:t>products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1.1	The </a:t>
            </a:r>
            <a:r>
              <a:rPr lang="en-US" sz="1600" dirty="0"/>
              <a:t>implementation of RTC will require the development of a separate demand </a:t>
            </a:r>
            <a:r>
              <a:rPr lang="en-US" sz="1600" dirty="0" smtClean="0"/>
              <a:t>	curve for </a:t>
            </a:r>
            <a:r>
              <a:rPr lang="en-US" sz="1600" dirty="0"/>
              <a:t>each AS product in the RTM (in discussion at PUCT).  </a:t>
            </a:r>
          </a:p>
          <a:p>
            <a:pPr marL="457200" lvl="1" indent="0">
              <a:buNone/>
            </a:pPr>
            <a:r>
              <a:rPr lang="en-US" sz="1600" dirty="0" smtClean="0"/>
              <a:t>1.2	The SWOC </a:t>
            </a:r>
            <a:r>
              <a:rPr lang="en-US" sz="1600" dirty="0"/>
              <a:t>and </a:t>
            </a:r>
            <a:r>
              <a:rPr lang="en-US" sz="1600" dirty="0" smtClean="0"/>
              <a:t>PBPC will be </a:t>
            </a:r>
            <a:r>
              <a:rPr lang="en-US" sz="1600" dirty="0"/>
              <a:t>updated </a:t>
            </a:r>
            <a:r>
              <a:rPr lang="en-US" sz="1600" dirty="0" smtClean="0"/>
              <a:t>per discussion </a:t>
            </a:r>
            <a:r>
              <a:rPr lang="en-US" sz="1600" dirty="0"/>
              <a:t>and direction from the </a:t>
            </a:r>
            <a:r>
              <a:rPr lang="en-US" sz="1600" dirty="0" smtClean="0"/>
              <a:t>	PUCT</a:t>
            </a:r>
            <a:r>
              <a:rPr lang="en-US" sz="1600" dirty="0"/>
              <a:t>.</a:t>
            </a:r>
          </a:p>
          <a:p>
            <a:pPr marL="457200" lvl="1" indent="0">
              <a:buNone/>
            </a:pPr>
            <a:r>
              <a:rPr lang="en-US" sz="1600" b="1" i="1" dirty="0" smtClean="0">
                <a:solidFill>
                  <a:schemeClr val="accent4"/>
                </a:solidFill>
              </a:rPr>
              <a:t>1.3	The </a:t>
            </a:r>
            <a:r>
              <a:rPr lang="en-US" sz="1600" b="1" i="1" dirty="0">
                <a:solidFill>
                  <a:schemeClr val="accent4"/>
                </a:solidFill>
              </a:rPr>
              <a:t>RTM will be modified to use Resource-specific AS </a:t>
            </a:r>
            <a:r>
              <a:rPr lang="en-US" sz="1600" b="1" i="1" dirty="0" smtClean="0">
                <a:solidFill>
                  <a:schemeClr val="accent4"/>
                </a:solidFill>
              </a:rPr>
              <a:t>Offers </a:t>
            </a:r>
            <a:r>
              <a:rPr lang="en-US" sz="1600" b="1" i="1" dirty="0">
                <a:solidFill>
                  <a:schemeClr val="accent4"/>
                </a:solidFill>
              </a:rPr>
              <a:t>in the </a:t>
            </a:r>
            <a:r>
              <a:rPr lang="en-US" sz="1600" b="1" i="1" dirty="0" smtClean="0">
                <a:solidFill>
                  <a:schemeClr val="accent4"/>
                </a:solidFill>
              </a:rPr>
              <a:t>	optimization, </a:t>
            </a:r>
            <a:r>
              <a:rPr lang="en-US" sz="1600" b="1" i="1" dirty="0">
                <a:solidFill>
                  <a:schemeClr val="accent4"/>
                </a:solidFill>
              </a:rPr>
              <a:t>and rules will be put into place regarding how the AS </a:t>
            </a:r>
            <a:r>
              <a:rPr lang="en-US" sz="1600" b="1" i="1" dirty="0" smtClean="0">
                <a:solidFill>
                  <a:schemeClr val="accent4"/>
                </a:solidFill>
              </a:rPr>
              <a:t>Offers 	are used </a:t>
            </a:r>
            <a:r>
              <a:rPr lang="en-US" sz="1600" b="1" i="1" dirty="0">
                <a:solidFill>
                  <a:schemeClr val="accent4"/>
                </a:solidFill>
              </a:rPr>
              <a:t>and awarded.</a:t>
            </a:r>
          </a:p>
          <a:p>
            <a:pPr marL="457200" lvl="1" indent="0">
              <a:buNone/>
            </a:pPr>
            <a:r>
              <a:rPr lang="en-US" sz="1600" b="1" i="1" dirty="0" smtClean="0">
                <a:solidFill>
                  <a:schemeClr val="accent4"/>
                </a:solidFill>
              </a:rPr>
              <a:t>1.4	Systems </a:t>
            </a:r>
            <a:r>
              <a:rPr lang="en-US" sz="1600" b="1" i="1" dirty="0">
                <a:solidFill>
                  <a:schemeClr val="accent4"/>
                </a:solidFill>
              </a:rPr>
              <a:t>and applications that provide input for the RTM optimization </a:t>
            </a:r>
            <a:r>
              <a:rPr lang="en-US" sz="1600" b="1" i="1" dirty="0" smtClean="0">
                <a:solidFill>
                  <a:schemeClr val="accent4"/>
                </a:solidFill>
              </a:rPr>
              <a:t>	engine will </a:t>
            </a:r>
            <a:r>
              <a:rPr lang="en-US" sz="1600" b="1" i="1" dirty="0">
                <a:solidFill>
                  <a:schemeClr val="accent4"/>
                </a:solidFill>
              </a:rPr>
              <a:t>be modified to account for RTC (e.g</a:t>
            </a:r>
            <a:r>
              <a:rPr lang="en-US" sz="1600" b="1" i="1" dirty="0" smtClean="0">
                <a:solidFill>
                  <a:schemeClr val="accent4"/>
                </a:solidFill>
              </a:rPr>
              <a:t>., </a:t>
            </a:r>
            <a:r>
              <a:rPr lang="en-US" sz="1600" b="1" i="1" dirty="0">
                <a:solidFill>
                  <a:schemeClr val="accent4"/>
                </a:solidFill>
              </a:rPr>
              <a:t>the </a:t>
            </a:r>
            <a:r>
              <a:rPr lang="en-US" sz="1600" b="1" i="1" dirty="0" smtClean="0">
                <a:solidFill>
                  <a:schemeClr val="accent4"/>
                </a:solidFill>
              </a:rPr>
              <a:t>RLC).</a:t>
            </a:r>
            <a:endParaRPr lang="en-US" sz="1600" b="1" i="1" dirty="0">
              <a:solidFill>
                <a:schemeClr val="accent4"/>
              </a:solidFill>
            </a:endParaRPr>
          </a:p>
          <a:p>
            <a:pPr marL="457200" lvl="1" indent="0">
              <a:buNone/>
            </a:pPr>
            <a:r>
              <a:rPr lang="en-US" sz="1600" b="1" i="1" dirty="0" smtClean="0">
                <a:solidFill>
                  <a:schemeClr val="accent4"/>
                </a:solidFill>
              </a:rPr>
              <a:t>1.5	The </a:t>
            </a:r>
            <a:r>
              <a:rPr lang="en-US" sz="1600" b="1" i="1" dirty="0">
                <a:solidFill>
                  <a:schemeClr val="accent4"/>
                </a:solidFill>
              </a:rPr>
              <a:t>processes for deploying AS will be modified, as needed, to </a:t>
            </a:r>
            <a:r>
              <a:rPr lang="en-US" sz="1600" b="1" i="1" dirty="0" smtClean="0">
                <a:solidFill>
                  <a:schemeClr val="accent4"/>
                </a:solidFill>
              </a:rPr>
              <a:t>	accommodate the </a:t>
            </a:r>
            <a:r>
              <a:rPr lang="en-US" sz="1600" b="1" i="1" dirty="0">
                <a:solidFill>
                  <a:schemeClr val="accent4"/>
                </a:solidFill>
              </a:rPr>
              <a:t>awarding of AS in Real-Time and the use of ASDCs.</a:t>
            </a:r>
          </a:p>
          <a:p>
            <a:pPr marL="457200" lvl="1" indent="0">
              <a:buNone/>
            </a:pPr>
            <a:r>
              <a:rPr lang="en-US" sz="1600" b="1" i="1" dirty="0" smtClean="0">
                <a:solidFill>
                  <a:schemeClr val="accent4"/>
                </a:solidFill>
              </a:rPr>
              <a:t>1.6	The </a:t>
            </a:r>
            <a:r>
              <a:rPr lang="en-US" sz="1600" b="1" i="1" dirty="0">
                <a:solidFill>
                  <a:schemeClr val="accent4"/>
                </a:solidFill>
              </a:rPr>
              <a:t>current AS imbalance settlement processes for ORDC will be </a:t>
            </a:r>
            <a:r>
              <a:rPr lang="en-US" sz="1600" b="1" i="1" dirty="0" smtClean="0">
                <a:solidFill>
                  <a:schemeClr val="accent4"/>
                </a:solidFill>
              </a:rPr>
              <a:t>	replaced </a:t>
            </a:r>
            <a:r>
              <a:rPr lang="en-US" sz="1600" b="1" i="1" dirty="0">
                <a:solidFill>
                  <a:schemeClr val="accent4"/>
                </a:solidFill>
              </a:rPr>
              <a:t>with </a:t>
            </a:r>
            <a:r>
              <a:rPr lang="en-US" sz="1600" b="1" i="1" dirty="0" smtClean="0">
                <a:solidFill>
                  <a:schemeClr val="accent4"/>
                </a:solidFill>
              </a:rPr>
              <a:t>a </a:t>
            </a:r>
            <a:r>
              <a:rPr lang="en-US" sz="1600" b="1" i="1" dirty="0">
                <a:solidFill>
                  <a:schemeClr val="accent4"/>
                </a:solidFill>
              </a:rPr>
              <a:t>new process in RTC</a:t>
            </a:r>
            <a:r>
              <a:rPr lang="en-US" sz="1600" b="1" i="1" dirty="0" smtClean="0">
                <a:solidFill>
                  <a:schemeClr val="accent4"/>
                </a:solidFill>
              </a:rPr>
              <a:t>.</a:t>
            </a:r>
          </a:p>
          <a:p>
            <a:pPr marL="457200" lvl="1" indent="0">
              <a:buNone/>
            </a:pPr>
            <a:endParaRPr lang="en-US" sz="1600" b="1" i="1" dirty="0">
              <a:solidFill>
                <a:schemeClr val="accent4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dirty="0"/>
              <a:t>The suite of AS products assumed for the implementation of </a:t>
            </a:r>
            <a:r>
              <a:rPr lang="en-US" sz="1600" dirty="0" smtClean="0"/>
              <a:t>RTC </a:t>
            </a:r>
            <a:r>
              <a:rPr lang="en-US" sz="1600" dirty="0"/>
              <a:t>are those defined in the framework provided by </a:t>
            </a:r>
            <a:r>
              <a:rPr lang="en-US" sz="1600" dirty="0" smtClean="0"/>
              <a:t>NPRR </a:t>
            </a:r>
            <a:r>
              <a:rPr lang="en-US" sz="1600" dirty="0"/>
              <a:t>863, Creation of ERCOT Contingency Reserve Service and Revisions to Responsive Reserve (in discussion at PUCT).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Draft RTC Principles Cont.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4899821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sz="1600" dirty="0"/>
              <a:t>To facilitate this change to the RTM, </a:t>
            </a:r>
            <a:r>
              <a:rPr lang="en-US" sz="1600" dirty="0" smtClean="0"/>
              <a:t>RUC </a:t>
            </a:r>
            <a:r>
              <a:rPr lang="en-US" sz="1600" dirty="0"/>
              <a:t>will be modified to co-optimize energy and AS. </a:t>
            </a:r>
            <a:r>
              <a:rPr lang="en-US" sz="1600" dirty="0" smtClean="0"/>
              <a:t>RUC </a:t>
            </a:r>
            <a:r>
              <a:rPr lang="en-US" sz="1600" dirty="0"/>
              <a:t>will look at the </a:t>
            </a:r>
            <a:r>
              <a:rPr lang="en-US" sz="1600" dirty="0" smtClean="0"/>
              <a:t>Resources </a:t>
            </a:r>
            <a:r>
              <a:rPr lang="en-US" sz="1600" dirty="0"/>
              <a:t>planned to be available to determine </a:t>
            </a:r>
            <a:r>
              <a:rPr lang="en-US" sz="1600" dirty="0" smtClean="0"/>
              <a:t>whether </a:t>
            </a:r>
            <a:r>
              <a:rPr lang="en-US" sz="1600" dirty="0"/>
              <a:t>additional Resource commitments are needed to meet the load forecast and minimum AS </a:t>
            </a:r>
            <a:r>
              <a:rPr lang="en-US" sz="1600" dirty="0" smtClean="0"/>
              <a:t>requirements, as well as resolve </a:t>
            </a:r>
            <a:r>
              <a:rPr lang="en-US" sz="1600" dirty="0"/>
              <a:t>transmission </a:t>
            </a:r>
            <a:r>
              <a:rPr lang="en-US" sz="1600" dirty="0" smtClean="0"/>
              <a:t>congestion.</a:t>
            </a:r>
          </a:p>
          <a:p>
            <a:pPr>
              <a:buFont typeface="+mj-lt"/>
              <a:buAutoNum type="arabicPeriod" startAt="3"/>
            </a:pPr>
            <a:endParaRPr lang="en-US" sz="1600" dirty="0"/>
          </a:p>
          <a:p>
            <a:pPr>
              <a:buFont typeface="+mj-lt"/>
              <a:buAutoNum type="arabicPeriod" startAt="3"/>
            </a:pPr>
            <a:r>
              <a:rPr lang="en-US" sz="1600" dirty="0" smtClean="0"/>
              <a:t>The current SASM process goes away, and the RUC process will be used to ensure sufficient capacity is projected to be available in Real-Time to meet the load forecast and minimum AS requirements, as well as resolve transmission congestion.</a:t>
            </a:r>
          </a:p>
          <a:p>
            <a:pPr>
              <a:buFont typeface="+mj-lt"/>
              <a:buAutoNum type="arabicPeriod" startAt="3"/>
            </a:pPr>
            <a:endParaRPr lang="en-US" sz="1600" dirty="0"/>
          </a:p>
          <a:p>
            <a:pPr>
              <a:buFont typeface="+mj-lt"/>
              <a:buAutoNum type="arabicPeriod" startAt="3"/>
            </a:pPr>
            <a:r>
              <a:rPr lang="en-US" sz="1600" dirty="0"/>
              <a:t>Changes to the DAM specifically associated with the implementation of RTC will be limited (in discussion at PUCT</a:t>
            </a:r>
            <a:r>
              <a:rPr lang="en-US" sz="1600" dirty="0" smtClean="0"/>
              <a:t>).</a:t>
            </a:r>
          </a:p>
          <a:p>
            <a:pPr>
              <a:buFont typeface="+mj-lt"/>
              <a:buAutoNum type="arabicPeriod" startAt="3"/>
            </a:pPr>
            <a:endParaRPr lang="en-US" sz="1600" dirty="0"/>
          </a:p>
          <a:p>
            <a:pPr>
              <a:buFont typeface="+mj-lt"/>
              <a:buAutoNum type="arabicPeriod" startAt="3"/>
            </a:pPr>
            <a:r>
              <a:rPr lang="en-US" sz="1600" dirty="0"/>
              <a:t>Market-facing reports will be modified to facilitate the new suite of information being provided with the implementation of RTC</a:t>
            </a:r>
            <a:r>
              <a:rPr lang="en-US" sz="1600" dirty="0" smtClean="0"/>
              <a:t>.</a:t>
            </a:r>
          </a:p>
          <a:p>
            <a:pPr>
              <a:buFont typeface="+mj-lt"/>
              <a:buAutoNum type="arabicPeriod" startAt="3"/>
            </a:pPr>
            <a:endParaRPr lang="en-US" sz="1600" dirty="0"/>
          </a:p>
          <a:p>
            <a:pPr>
              <a:buFont typeface="+mj-lt"/>
              <a:buAutoNum type="arabicPeriod" startAt="3"/>
            </a:pPr>
            <a:r>
              <a:rPr lang="en-US" sz="1600" dirty="0"/>
              <a:t>Metrics for monitoring Market Participant performance will be modified to account for any changes in the provision and deployment of AS created by the implementation of RTC.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c34af464-7aa1-4edd-9be4-83dffc1cb926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</TotalTime>
  <Words>483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Acronyms</vt:lpstr>
      <vt:lpstr>Introduction</vt:lpstr>
      <vt:lpstr>Items for Discussion</vt:lpstr>
      <vt:lpstr>Fitting Within the Draft RTC Principles</vt:lpstr>
      <vt:lpstr>Draft RTC Principles</vt:lpstr>
      <vt:lpstr>Draft RTC Principles Cont.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194</cp:revision>
  <cp:lastPrinted>2016-01-21T20:53:15Z</cp:lastPrinted>
  <dcterms:created xsi:type="dcterms:W3CDTF">2016-01-21T15:20:31Z</dcterms:created>
  <dcterms:modified xsi:type="dcterms:W3CDTF">2019-04-29T17:26:15Z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