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1" r:id="rId3"/>
    <p:sldId id="267" r:id="rId4"/>
    <p:sldId id="264" r:id="rId5"/>
    <p:sldId id="266" r:id="rId6"/>
    <p:sldId id="263" r:id="rId7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89" autoAdjust="0"/>
  </p:normalViewPr>
  <p:slideViewPr>
    <p:cSldViewPr>
      <p:cViewPr varScale="1">
        <p:scale>
          <a:sx n="99" d="100"/>
          <a:sy n="99" d="100"/>
        </p:scale>
        <p:origin x="90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Caitlin" userId="d98c1b47-7018-4e90-9cd0-85b5c0e36301" providerId="ADAL" clId="{DB21C820-D251-4EC2-8F70-BCB31F0CA2A0}"/>
    <pc:docChg chg="modSld">
      <pc:chgData name="Smith, Caitlin" userId="d98c1b47-7018-4e90-9cd0-85b5c0e36301" providerId="ADAL" clId="{DB21C820-D251-4EC2-8F70-BCB31F0CA2A0}" dt="2019-04-29T20:16:53.553" v="7" actId="113"/>
      <pc:docMkLst>
        <pc:docMk/>
      </pc:docMkLst>
      <pc:sldChg chg="modSp">
        <pc:chgData name="Smith, Caitlin" userId="d98c1b47-7018-4e90-9cd0-85b5c0e36301" providerId="ADAL" clId="{DB21C820-D251-4EC2-8F70-BCB31F0CA2A0}" dt="2019-04-29T20:16:40.894" v="6" actId="20577"/>
        <pc:sldMkLst>
          <pc:docMk/>
          <pc:sldMk cId="3746374208" sldId="261"/>
        </pc:sldMkLst>
        <pc:spChg chg="mod">
          <ac:chgData name="Smith, Caitlin" userId="d98c1b47-7018-4e90-9cd0-85b5c0e36301" providerId="ADAL" clId="{DB21C820-D251-4EC2-8F70-BCB31F0CA2A0}" dt="2019-04-29T20:16:40.894" v="6" actId="20577"/>
          <ac:spMkLst>
            <pc:docMk/>
            <pc:sldMk cId="3746374208" sldId="261"/>
            <ac:spMk id="4" creationId="{00000000-0000-0000-0000-000000000000}"/>
          </ac:spMkLst>
        </pc:spChg>
      </pc:sldChg>
      <pc:sldChg chg="modSp">
        <pc:chgData name="Smith, Caitlin" userId="d98c1b47-7018-4e90-9cd0-85b5c0e36301" providerId="ADAL" clId="{DB21C820-D251-4EC2-8F70-BCB31F0CA2A0}" dt="2019-04-29T20:16:53.553" v="7" actId="113"/>
        <pc:sldMkLst>
          <pc:docMk/>
          <pc:sldMk cId="1297119251" sldId="267"/>
        </pc:sldMkLst>
        <pc:spChg chg="mod">
          <ac:chgData name="Smith, Caitlin" userId="d98c1b47-7018-4e90-9cd0-85b5c0e36301" providerId="ADAL" clId="{DB21C820-D251-4EC2-8F70-BCB31F0CA2A0}" dt="2019-04-29T20:16:53.553" v="7" actId="113"/>
          <ac:spMkLst>
            <pc:docMk/>
            <pc:sldMk cId="1297119251" sldId="267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D72825D-FAD1-44C9-A936-D3B05620559B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173BF9B-2C3B-43FA-A144-61917F5B4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8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5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9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8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182DB-F8EC-442B-AA02-19E493650FBF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1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297C-19A3-4FDB-AF11-D50A84315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r>
              <a:rPr lang="en-US" dirty="0"/>
              <a:t>Supply Analysis Working Group Report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CF99A-BC66-4C43-9AA2-5CFBD25ED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276601"/>
            <a:ext cx="8077200" cy="106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May 1, 2019 </a:t>
            </a:r>
          </a:p>
        </p:txBody>
      </p:sp>
    </p:spTree>
    <p:extLst>
      <p:ext uri="{BB962C8B-B14F-4D97-AF65-F5344CB8AC3E}">
        <p14:creationId xmlns:p14="http://schemas.microsoft.com/office/powerpoint/2010/main" val="371782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229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SAWG Meeting April 12</a:t>
            </a:r>
            <a:r>
              <a:rPr lang="en-US" sz="2200" b="1" baseline="30000" dirty="0"/>
              <a:t>th</a:t>
            </a:r>
            <a:r>
              <a:rPr lang="en-US" sz="2200" b="1" dirty="0"/>
              <a:t> Discussions </a:t>
            </a:r>
            <a:endParaRPr lang="en-US" sz="2200" dirty="0"/>
          </a:p>
          <a:p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Treatment of DG in the CDR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DG currently in the CDR includes: registered renewables; DG participating in ERS; unregistered DG embedded in 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DG currently NOT in CDR includes: registered fossil fuel DR; unregistered DG growth expectations not factored into the load forecast </a:t>
            </a:r>
          </a:p>
          <a:p>
            <a:pPr lvl="1"/>
            <a:endParaRPr lang="en-US" sz="2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For Forecasting of incremental DG capacity not captured in the Load Forecast, discussed a plan to incorporate into the CDR:</a:t>
            </a:r>
          </a:p>
          <a:p>
            <a:pPr lvl="1"/>
            <a:r>
              <a:rPr lang="en-US" sz="2200" dirty="0"/>
              <a:t>	1.  initially issue this as a separate report</a:t>
            </a:r>
          </a:p>
          <a:p>
            <a:pPr lvl="1"/>
            <a:r>
              <a:rPr lang="en-US" sz="2200" dirty="0"/>
              <a:t>	2.  then include in a supplemental tab of the CDR</a:t>
            </a:r>
          </a:p>
          <a:p>
            <a:pPr lvl="1"/>
            <a:r>
              <a:rPr lang="en-US" sz="2200" dirty="0"/>
              <a:t>	3. finally include in main page of the CDR</a:t>
            </a:r>
          </a:p>
          <a:p>
            <a:pPr lvl="1"/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Also discussed DG forecasting methods that ERCOT is investigating</a:t>
            </a:r>
            <a:endParaRPr lang="en-US" dirty="0"/>
          </a:p>
          <a:p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6374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2296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SAWG Meeting April 12</a:t>
            </a:r>
            <a:r>
              <a:rPr lang="en-US" sz="2200" b="1" baseline="30000" dirty="0"/>
              <a:t>th</a:t>
            </a:r>
            <a:r>
              <a:rPr lang="en-US" sz="2200" b="1" dirty="0"/>
              <a:t> Discussions </a:t>
            </a:r>
            <a:endParaRPr lang="en-US" sz="2200" dirty="0"/>
          </a:p>
          <a:p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Wind Capacity Contribution – continued discussions and presentations from ERCOT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Current categories are “Coastal” and “Non-Coastal”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Recommendations: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Using a capacity-weighted average approach (rather than a simple average) for both wind and solar capacity contribution calculations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Adding a Panhandle region for wind capacity contribution calculations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Possibly adding a South Non-Coastal region for wind upon further investigation from ERCOT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Once we have determined whether a South Non-Coastal region is needed, ERCOT will go forward with an NPRR adding either a Panhandle region or both a Panhandle and a South Non-Coastal Region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711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2296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SAWG Coordination with DSWG </a:t>
            </a:r>
            <a:endParaRPr lang="en-US" sz="2200" dirty="0"/>
          </a:p>
          <a:p>
            <a:endParaRPr lang="en-US" sz="2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Invited DSWG to our April 12</a:t>
            </a:r>
            <a:r>
              <a:rPr lang="en-US" sz="2200" baseline="30000" dirty="0"/>
              <a:t>th</a:t>
            </a:r>
            <a:r>
              <a:rPr lang="en-US" sz="2200" dirty="0"/>
              <a:t> meeting to discuss coordination of respective groups goals for DG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SAWG will cover DG and DR issues as it relates to reporting, including the CDR and SARA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SAWG and DSWG will continue coordination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/>
              <a:t>Developing a “Contact List” for the overlap of DG issues</a:t>
            </a:r>
          </a:p>
          <a:p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953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2296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Future SAWG</a:t>
            </a:r>
            <a:endParaRPr lang="en-US" sz="2200" dirty="0"/>
          </a:p>
          <a:p>
            <a:endParaRPr lang="en-US" sz="2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Next Meeting: May 10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May SAWG: Storage discussion including a more in depth discussion about the energy storage contribution for the CDR and SARA; review of items from the April 23rd Storage Workshop and from RTF.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Next few months: Expect NPRR adding </a:t>
            </a:r>
            <a:r>
              <a:rPr lang="en-US" sz="2200"/>
              <a:t>wind region(s)</a:t>
            </a:r>
            <a:endParaRPr lang="en-US" sz="2200" dirty="0"/>
          </a:p>
          <a:p>
            <a:endParaRPr lang="en-US" dirty="0"/>
          </a:p>
          <a:p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68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229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SAWG Proposed 2019 Discussion Topics</a:t>
            </a:r>
            <a:endParaRPr lang="en-US" dirty="0"/>
          </a:p>
          <a:p>
            <a:endParaRPr lang="en-US" b="1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CDR Review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Supplement tab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DG/DR contribution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Energy storage contribution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Solar capacity contribution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Wind capacity contribution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Load forecast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SARA Review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Discuss formalizing management of the SARA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DG/DR contribution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Energy storage contribution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Solar capacity contribution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Wind capacity contribution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Load forecast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DG Review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DG/DR contribution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Differentiate contribution/behavior by technology types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Split out DG/DR from the Load forecast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10620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371</Words>
  <Application>Microsoft Office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Supply Analysis Working Group Report to WMS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Reliant Energy</dc:creator>
  <cp:lastModifiedBy>Smith, Caitlin</cp:lastModifiedBy>
  <cp:revision>40</cp:revision>
  <cp:lastPrinted>2019-03-05T02:25:50Z</cp:lastPrinted>
  <dcterms:created xsi:type="dcterms:W3CDTF">2018-10-08T15:17:08Z</dcterms:created>
  <dcterms:modified xsi:type="dcterms:W3CDTF">2019-04-29T20:17:03Z</dcterms:modified>
</cp:coreProperties>
</file>