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7" r:id="rId7"/>
    <p:sldId id="272" r:id="rId8"/>
    <p:sldId id="271" r:id="rId9"/>
    <p:sldId id="274" r:id="rId10"/>
    <p:sldId id="27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5" d="100"/>
          <a:sy n="75" d="100"/>
        </p:scale>
        <p:origin x="90" y="3234"/>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4/26/2019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4/26/2019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Summer</a:t>
            </a:r>
            <a:r>
              <a:rPr lang="en-US" baseline="0" dirty="0"/>
              <a:t> Peak 350 MW Import</a:t>
            </a:r>
          </a:p>
          <a:p>
            <a:r>
              <a:rPr lang="en-US" dirty="0"/>
              <a:t>HWLL 2100 MW Export</a:t>
            </a:r>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135657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Footer Placeholder 4"/>
          <p:cNvSpPr>
            <a:spLocks noGrp="1"/>
          </p:cNvSpPr>
          <p:nvPr>
            <p:ph type="ftr" sz="quarter" idx="11"/>
          </p:nvPr>
        </p:nvSpPr>
        <p:spPr>
          <a:xfrm>
            <a:off x="3657600" y="6553200"/>
            <a:ext cx="5384800" cy="228600"/>
          </a:xfrm>
        </p:spPr>
        <p:txBody>
          <a:bodyPr/>
          <a:lstStyle/>
          <a:p>
            <a:r>
              <a:rPr lang="en-US" dirty="0"/>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alendar/2019/3/12/165277-RP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677656"/>
          </a:xfrm>
          <a:prstGeom prst="rect">
            <a:avLst/>
          </a:prstGeom>
          <a:noFill/>
        </p:spPr>
        <p:txBody>
          <a:bodyPr wrap="square" rtlCol="0">
            <a:spAutoFit/>
          </a:bodyPr>
          <a:lstStyle/>
          <a:p>
            <a:r>
              <a:rPr lang="en-US" sz="2000" b="1" dirty="0">
                <a:solidFill>
                  <a:schemeClr val="tx2"/>
                </a:solidFill>
              </a:rPr>
              <a:t>PUC Project 46304 Directive 8 - Voltage Support Service </a:t>
            </a:r>
          </a:p>
          <a:p>
            <a:endParaRPr lang="en-US" sz="2000" b="1"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Freddy Garcia</a:t>
            </a:r>
          </a:p>
          <a:p>
            <a:r>
              <a:rPr lang="en-US" dirty="0">
                <a:solidFill>
                  <a:schemeClr val="tx2"/>
                </a:solidFill>
              </a:rPr>
              <a:t>Operations Planning</a:t>
            </a: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Title 4"/>
          <p:cNvSpPr>
            <a:spLocks noGrp="1"/>
          </p:cNvSpPr>
          <p:nvPr>
            <p:ph type="title"/>
          </p:nvPr>
        </p:nvSpPr>
        <p:spPr/>
        <p:txBody>
          <a:bodyPr/>
          <a:lstStyle/>
          <a:p>
            <a:r>
              <a:rPr lang="en-US" dirty="0"/>
              <a:t>PUC Project 46304 Order, Directive </a:t>
            </a:r>
            <a:r>
              <a:rPr lang="en-US" dirty="0" smtClean="0"/>
              <a:t>8</a:t>
            </a:r>
            <a:endParaRPr lang="en-US" dirty="0"/>
          </a:p>
        </p:txBody>
      </p:sp>
      <p:sp>
        <p:nvSpPr>
          <p:cNvPr id="6" name="Content Placeholder 5"/>
          <p:cNvSpPr>
            <a:spLocks noGrp="1"/>
          </p:cNvSpPr>
          <p:nvPr>
            <p:ph idx="1"/>
          </p:nvPr>
        </p:nvSpPr>
        <p:spPr/>
        <p:txBody>
          <a:bodyPr/>
          <a:lstStyle/>
          <a:p>
            <a:pPr marL="0" indent="0">
              <a:buNone/>
            </a:pPr>
            <a:r>
              <a:rPr lang="en-US" sz="2000" dirty="0"/>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r>
              <a:rPr lang="en-US" sz="2000" dirty="0" smtClean="0"/>
              <a:t>.”</a:t>
            </a:r>
          </a:p>
          <a:p>
            <a:pPr marL="0" indent="0">
              <a:buNone/>
            </a:pPr>
            <a:endParaRPr lang="en-US" sz="2000" dirty="0" smtClean="0"/>
          </a:p>
          <a:p>
            <a:r>
              <a:rPr lang="en-US" sz="2000" dirty="0" smtClean="0"/>
              <a:t>PFR component resolved by ERCOT Board in August 2018.</a:t>
            </a:r>
            <a:endParaRPr lang="en-US" sz="2000" dirty="0"/>
          </a:p>
          <a:p>
            <a:r>
              <a:rPr lang="en-US" sz="2000" dirty="0" smtClean="0"/>
              <a:t>VSS component of directive essentially requires determination </a:t>
            </a:r>
            <a:r>
              <a:rPr lang="en-US" sz="2000" dirty="0"/>
              <a:t>as to whether Southern Cross Transmission LLC (SCT) should be required to provide reactive power capability to facilitate imports and exports over that DC Tie, or whether those voltage support needs should instead be satisfied by TSPs, by default.</a:t>
            </a:r>
          </a:p>
          <a:p>
            <a:r>
              <a:rPr lang="en-US" sz="2000" dirty="0" smtClean="0"/>
              <a:t>This question should </a:t>
            </a:r>
            <a:r>
              <a:rPr lang="en-US" sz="2000" dirty="0"/>
              <a:t>be considered in context of policy for other </a:t>
            </a:r>
            <a:r>
              <a:rPr lang="en-US" sz="2000" dirty="0" smtClean="0"/>
              <a:t>potential new </a:t>
            </a:r>
            <a:r>
              <a:rPr lang="en-US" sz="2000" dirty="0"/>
              <a:t>DC Ties.</a:t>
            </a:r>
          </a:p>
          <a:p>
            <a:r>
              <a:rPr lang="en-US" sz="2000" dirty="0"/>
              <a:t>Because question involves equity and market design considerations, ERCOT will be seeking stakeholder guidance on the determination. </a:t>
            </a:r>
          </a:p>
          <a:p>
            <a:pPr marL="0" indent="0">
              <a:buNone/>
            </a:pPr>
            <a:endParaRPr lang="en-US" sz="2400"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Southern Cross Transmission – Planning Study Results</a:t>
            </a:r>
          </a:p>
        </p:txBody>
      </p:sp>
      <p:sp>
        <p:nvSpPr>
          <p:cNvPr id="3" name="Content Placeholder 2"/>
          <p:cNvSpPr>
            <a:spLocks noGrp="1"/>
          </p:cNvSpPr>
          <p:nvPr>
            <p:ph idx="1"/>
          </p:nvPr>
        </p:nvSpPr>
        <p:spPr>
          <a:xfrm>
            <a:off x="406400" y="990601"/>
            <a:ext cx="11379200" cy="1142999"/>
          </a:xfrm>
        </p:spPr>
        <p:txBody>
          <a:bodyPr/>
          <a:lstStyle/>
          <a:p>
            <a:r>
              <a:rPr lang="en-US" sz="2000" dirty="0"/>
              <a:t>ERCOT Directive 6 studies identified reactive needs associated with SCT DC Tie; identified two upgrade options and two modified options with SCT providing ~0.95 power factor reactive capability (see March 2019 RPG meeting materials: </a:t>
            </a:r>
            <a:r>
              <a:rPr lang="en-US" sz="2000" dirty="0" smtClean="0">
                <a:hlinkClick r:id="rId3"/>
              </a:rPr>
              <a:t>http</a:t>
            </a:r>
            <a:r>
              <a:rPr lang="en-US" sz="2000" dirty="0">
                <a:hlinkClick r:id="rId3"/>
              </a:rPr>
              <a:t>://www.ercot.com/calendar/2019/3/12/165277-RPG</a:t>
            </a:r>
            <a:r>
              <a:rPr lang="en-US" sz="2000" dirty="0"/>
              <a:t>)</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11" name="Picture 10"/>
          <p:cNvPicPr>
            <a:picLocks noChangeAspect="1"/>
          </p:cNvPicPr>
          <p:nvPr/>
        </p:nvPicPr>
        <p:blipFill>
          <a:blip r:embed="rId4"/>
          <a:stretch>
            <a:fillRect/>
          </a:stretch>
        </p:blipFill>
        <p:spPr>
          <a:xfrm>
            <a:off x="2286000" y="2559334"/>
            <a:ext cx="7416477" cy="3589923"/>
          </a:xfrm>
          <a:prstGeom prst="rect">
            <a:avLst/>
          </a:prstGeom>
        </p:spPr>
      </p:pic>
    </p:spTree>
    <p:extLst>
      <p:ext uri="{BB962C8B-B14F-4D97-AF65-F5344CB8AC3E}">
        <p14:creationId xmlns:p14="http://schemas.microsoft.com/office/powerpoint/2010/main" val="47081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SCT Transfer Limits Without Upgrades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34568019"/>
              </p:ext>
            </p:extLst>
          </p:nvPr>
        </p:nvGraphicFramePr>
        <p:xfrm>
          <a:off x="927100" y="1213565"/>
          <a:ext cx="10439399" cy="3543298"/>
        </p:xfrm>
        <a:graphic>
          <a:graphicData uri="http://schemas.openxmlformats.org/drawingml/2006/table">
            <a:tbl>
              <a:tblPr firstRow="1" bandRow="1">
                <a:tableStyleId>{2D5ABB26-0587-4C30-8999-92F81FD0307C}</a:tableStyleId>
              </a:tblPr>
              <a:tblGrid>
                <a:gridCol w="2689263">
                  <a:extLst>
                    <a:ext uri="{9D8B030D-6E8A-4147-A177-3AD203B41FA5}">
                      <a16:colId xmlns="" xmlns:a16="http://schemas.microsoft.com/office/drawing/2014/main" val="20000"/>
                    </a:ext>
                  </a:extLst>
                </a:gridCol>
                <a:gridCol w="1455656">
                  <a:extLst>
                    <a:ext uri="{9D8B030D-6E8A-4147-A177-3AD203B41FA5}">
                      <a16:colId xmlns="" xmlns:a16="http://schemas.microsoft.com/office/drawing/2014/main" val="20001"/>
                    </a:ext>
                  </a:extLst>
                </a:gridCol>
                <a:gridCol w="2263672">
                  <a:extLst>
                    <a:ext uri="{9D8B030D-6E8A-4147-A177-3AD203B41FA5}">
                      <a16:colId xmlns="" xmlns:a16="http://schemas.microsoft.com/office/drawing/2014/main" val="20002"/>
                    </a:ext>
                  </a:extLst>
                </a:gridCol>
                <a:gridCol w="2341709">
                  <a:extLst>
                    <a:ext uri="{9D8B030D-6E8A-4147-A177-3AD203B41FA5}">
                      <a16:colId xmlns="" xmlns:a16="http://schemas.microsoft.com/office/drawing/2014/main" val="20003"/>
                    </a:ext>
                  </a:extLst>
                </a:gridCol>
                <a:gridCol w="1689099">
                  <a:extLst>
                    <a:ext uri="{9D8B030D-6E8A-4147-A177-3AD203B41FA5}">
                      <a16:colId xmlns="" xmlns:a16="http://schemas.microsoft.com/office/drawing/2014/main" val="20004"/>
                    </a:ext>
                  </a:extLst>
                </a:gridCol>
              </a:tblGrid>
              <a:tr h="649901">
                <a:tc gridSpan="2">
                  <a:txBody>
                    <a:bodyPr/>
                    <a:lstStyle/>
                    <a:p>
                      <a:pPr algn="ctr"/>
                      <a:r>
                        <a:rPr lang="en-US" dirty="0"/>
                        <a:t>SCT</a:t>
                      </a:r>
                      <a:r>
                        <a:rPr lang="en-US" baseline="0" dirty="0"/>
                        <a:t> Transfer Limits</a:t>
                      </a:r>
                      <a:r>
                        <a:rPr lang="en-US" baseline="30000" dirty="0"/>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hMerge="1">
                  <a:txBody>
                    <a:bodyPr/>
                    <a:lstStyle/>
                    <a:p>
                      <a:endParaRPr lang="en-US" dirty="0"/>
                    </a:p>
                  </a:txBody>
                  <a:tcPr/>
                </a:tc>
                <a:tc rowSpan="2">
                  <a:txBody>
                    <a:bodyPr/>
                    <a:lstStyle/>
                    <a:p>
                      <a:pPr algn="ctr"/>
                      <a:r>
                        <a:rPr lang="en-US"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gridSpan="2">
                  <a:txBody>
                    <a:bodyPr/>
                    <a:lstStyle/>
                    <a:p>
                      <a:pPr algn="ctr"/>
                      <a:r>
                        <a:rPr lang="en-US" dirty="0"/>
                        <a:t>Violation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hMerge="1">
                  <a:txBody>
                    <a:bodyPr/>
                    <a:lstStyle/>
                    <a:p>
                      <a:endParaRPr lang="en-US" dirty="0"/>
                    </a:p>
                  </a:txBody>
                  <a:tcPr/>
                </a:tc>
                <a:extLst>
                  <a:ext uri="{0D108BD9-81ED-4DB2-BD59-A6C34878D82A}">
                    <a16:rowId xmlns="" xmlns:a16="http://schemas.microsoft.com/office/drawing/2014/main" val="10000"/>
                  </a:ext>
                </a:extLst>
              </a:tr>
              <a:tr h="649901">
                <a:tc>
                  <a:txBody>
                    <a:bodyPr/>
                    <a:lstStyle/>
                    <a:p>
                      <a:pPr algn="ctr"/>
                      <a:r>
                        <a:rPr lang="en-US" dirty="0"/>
                        <a:t>Direction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t>Flow</a:t>
                      </a:r>
                      <a:r>
                        <a:rPr lang="en-US" baseline="0" dirty="0"/>
                        <a:t> MW</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t>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t>Contingency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 xmlns:a16="http://schemas.microsoft.com/office/drawing/2014/main" val="10001"/>
                  </a:ext>
                </a:extLst>
              </a:tr>
              <a:tr h="1121748">
                <a:tc>
                  <a:txBody>
                    <a:bodyPr/>
                    <a:lstStyle/>
                    <a:p>
                      <a:pPr algn="ctr"/>
                      <a:r>
                        <a:rPr lang="en-US" dirty="0"/>
                        <a:t>Import to ERCOT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tx1"/>
                          </a:solidFill>
                        </a:rPr>
                        <a:t>547</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Steady State/Dynamics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Thermal</a:t>
                      </a:r>
                      <a:r>
                        <a:rPr lang="en-US" baseline="0" dirty="0"/>
                        <a:t> Overload </a:t>
                      </a:r>
                      <a:r>
                        <a:rPr lang="en-US" baseline="30000" dirty="0"/>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NERC P7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1121748">
                <a:tc>
                  <a:txBody>
                    <a:bodyPr/>
                    <a:lstStyle/>
                    <a:p>
                      <a:pPr algn="ctr"/>
                      <a:r>
                        <a:rPr lang="en-US" dirty="0"/>
                        <a:t>Export from ERCOT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1289</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Steady</a:t>
                      </a:r>
                      <a:r>
                        <a:rPr lang="en-US" baseline="0" dirty="0"/>
                        <a:t> State/Dynamics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Voltage Collapse </a:t>
                      </a:r>
                      <a:r>
                        <a:rPr lang="en-US" baseline="30000" dirty="0"/>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NERC P7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7" name="TextBox 6"/>
          <p:cNvSpPr txBox="1"/>
          <p:nvPr/>
        </p:nvSpPr>
        <p:spPr>
          <a:xfrm>
            <a:off x="927100" y="4756863"/>
            <a:ext cx="8260595" cy="1015663"/>
          </a:xfrm>
          <a:prstGeom prst="rect">
            <a:avLst/>
          </a:prstGeom>
          <a:noFill/>
        </p:spPr>
        <p:txBody>
          <a:bodyPr wrap="none" rtlCol="0">
            <a:spAutoFit/>
          </a:bodyPr>
          <a:lstStyle/>
          <a:p>
            <a:pPr lvl="1"/>
            <a:endParaRPr lang="en-US" sz="1200" dirty="0"/>
          </a:p>
          <a:p>
            <a:pPr marL="342900" indent="-342900">
              <a:buFontTx/>
              <a:buAutoNum type="arabicParenBoth"/>
            </a:pPr>
            <a:r>
              <a:rPr lang="en-US" sz="1200" dirty="0"/>
              <a:t>Based on 2% Power Transfer Distribution Factor (PTDF) and Outage Transfer Distribution Factor (OTDF) cutoffs </a:t>
            </a:r>
          </a:p>
          <a:p>
            <a:pPr marL="342900" indent="-342900">
              <a:buFontTx/>
              <a:buAutoNum type="arabicParenBoth"/>
            </a:pPr>
            <a:r>
              <a:rPr lang="en-US" sz="1200" dirty="0"/>
              <a:t>Voltage Collapse is assumed at 0.80 p.u. voltage</a:t>
            </a:r>
          </a:p>
          <a:p>
            <a:pPr marL="342900" indent="-342900">
              <a:buFontTx/>
              <a:buAutoNum type="arabicParenBoth"/>
            </a:pPr>
            <a:r>
              <a:rPr lang="en-US" sz="1200" dirty="0"/>
              <a:t>For this transfer limit analysis, generation re-dispatch was not attempted to solve the identified thermal overload.</a:t>
            </a:r>
          </a:p>
          <a:p>
            <a:pPr marL="342900" indent="-342900">
              <a:buFontTx/>
              <a:buAutoNum type="arabicParenBoth"/>
            </a:pPr>
            <a:endParaRPr lang="en-US" sz="1200" dirty="0"/>
          </a:p>
        </p:txBody>
      </p:sp>
    </p:spTree>
    <p:extLst>
      <p:ext uri="{BB962C8B-B14F-4D97-AF65-F5344CB8AC3E}">
        <p14:creationId xmlns:p14="http://schemas.microsoft.com/office/powerpoint/2010/main" val="23146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F5CD59-D281-49B9-B479-3F52404D01EF}"/>
              </a:ext>
            </a:extLst>
          </p:cNvPr>
          <p:cNvSpPr>
            <a:spLocks noGrp="1"/>
          </p:cNvSpPr>
          <p:nvPr>
            <p:ph type="title"/>
          </p:nvPr>
        </p:nvSpPr>
        <p:spPr/>
        <p:txBody>
          <a:bodyPr/>
          <a:lstStyle/>
          <a:p>
            <a:r>
              <a:rPr lang="en-US" dirty="0" smtClean="0"/>
              <a:t>Quantity </a:t>
            </a:r>
            <a:r>
              <a:rPr lang="en-US"/>
              <a:t>of </a:t>
            </a:r>
            <a:r>
              <a:rPr lang="en-US" smtClean="0"/>
              <a:t>VSS Required</a:t>
            </a:r>
            <a:endParaRPr lang="en-US" dirty="0"/>
          </a:p>
        </p:txBody>
      </p:sp>
      <p:sp>
        <p:nvSpPr>
          <p:cNvPr id="3" name="Content Placeholder 2">
            <a:extLst>
              <a:ext uri="{FF2B5EF4-FFF2-40B4-BE49-F238E27FC236}">
                <a16:creationId xmlns="" xmlns:a16="http://schemas.microsoft.com/office/drawing/2014/main" id="{1FABAC04-02B6-4F52-89CC-F6222748C477}"/>
              </a:ext>
            </a:extLst>
          </p:cNvPr>
          <p:cNvSpPr>
            <a:spLocks noGrp="1"/>
          </p:cNvSpPr>
          <p:nvPr>
            <p:ph idx="1"/>
          </p:nvPr>
        </p:nvSpPr>
        <p:spPr/>
        <p:txBody>
          <a:bodyPr/>
          <a:lstStyle/>
          <a:p>
            <a:pPr marL="0" indent="0">
              <a:buNone/>
            </a:pPr>
            <a:r>
              <a:rPr lang="en-US" sz="2400" dirty="0"/>
              <a:t>If </a:t>
            </a:r>
            <a:r>
              <a:rPr lang="en-US" sz="2400" dirty="0" smtClean="0"/>
              <a:t>DC Tie owners must provide voltage support, </a:t>
            </a:r>
            <a:r>
              <a:rPr lang="en-US" sz="2400" dirty="0"/>
              <a:t>then </a:t>
            </a:r>
            <a:r>
              <a:rPr lang="en-US" sz="2400" dirty="0" smtClean="0"/>
              <a:t>the quantity </a:t>
            </a:r>
            <a:r>
              <a:rPr lang="en-US" sz="2400" dirty="0"/>
              <a:t>of </a:t>
            </a:r>
            <a:r>
              <a:rPr lang="en-US" sz="2400" dirty="0" smtClean="0"/>
              <a:t>VSS to </a:t>
            </a:r>
            <a:r>
              <a:rPr lang="en-US" sz="2400" smtClean="0"/>
              <a:t>be provided </a:t>
            </a:r>
            <a:r>
              <a:rPr lang="en-US" sz="2400" dirty="0"/>
              <a:t>would also need to be </a:t>
            </a:r>
            <a:r>
              <a:rPr lang="en-US" sz="2400" dirty="0" smtClean="0"/>
              <a:t>defined. </a:t>
            </a:r>
            <a:endParaRPr lang="en-US" sz="2400" dirty="0"/>
          </a:p>
          <a:p>
            <a:pPr marL="0" indent="0">
              <a:buNone/>
            </a:pPr>
            <a:r>
              <a:rPr lang="en-US" sz="2400" dirty="0"/>
              <a:t>Possible options: </a:t>
            </a:r>
          </a:p>
          <a:p>
            <a:r>
              <a:rPr lang="en-US" sz="2400" dirty="0"/>
              <a:t>Static obligation, regardless of voltage need: e.g., 0.95 power factor requirement currently applicable to Generation Resources (this was assumption in Directive #6 planning studies)</a:t>
            </a:r>
          </a:p>
          <a:p>
            <a:r>
              <a:rPr lang="en-US" sz="2400" dirty="0"/>
              <a:t>Need-based obligation: might vary by facility and/or over time based on need.  Needs could be reduced or eliminated in some circumstances if </a:t>
            </a:r>
            <a:r>
              <a:rPr lang="en-US" sz="2400" dirty="0" smtClean="0"/>
              <a:t>MW </a:t>
            </a:r>
            <a:r>
              <a:rPr lang="en-US" sz="2400" dirty="0"/>
              <a:t>flow is restricted below some established level.  </a:t>
            </a:r>
          </a:p>
          <a:p>
            <a:endParaRPr lang="en-US" dirty="0"/>
          </a:p>
        </p:txBody>
      </p:sp>
      <p:sp>
        <p:nvSpPr>
          <p:cNvPr id="4" name="Slide Number Placeholder 3">
            <a:extLst>
              <a:ext uri="{FF2B5EF4-FFF2-40B4-BE49-F238E27FC236}">
                <a16:creationId xmlns="" xmlns:a16="http://schemas.microsoft.com/office/drawing/2014/main" id="{087CE7FB-CC3A-4E6D-A779-5C32C5B6279B}"/>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265349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6EB18C-6A7B-40AC-B915-D8BE5EC6DC9C}"/>
              </a:ext>
            </a:extLst>
          </p:cNvPr>
          <p:cNvSpPr>
            <a:spLocks noGrp="1"/>
          </p:cNvSpPr>
          <p:nvPr>
            <p:ph type="title"/>
          </p:nvPr>
        </p:nvSpPr>
        <p:spPr/>
        <p:txBody>
          <a:bodyPr/>
          <a:lstStyle/>
          <a:p>
            <a:r>
              <a:rPr lang="en-US" dirty="0"/>
              <a:t>Path Forward	</a:t>
            </a:r>
          </a:p>
        </p:txBody>
      </p:sp>
      <p:sp>
        <p:nvSpPr>
          <p:cNvPr id="3" name="Content Placeholder 2">
            <a:extLst>
              <a:ext uri="{FF2B5EF4-FFF2-40B4-BE49-F238E27FC236}">
                <a16:creationId xmlns="" xmlns:a16="http://schemas.microsoft.com/office/drawing/2014/main" id="{B4724E24-5C30-429F-8711-B106B2F2657C}"/>
              </a:ext>
            </a:extLst>
          </p:cNvPr>
          <p:cNvSpPr>
            <a:spLocks noGrp="1"/>
          </p:cNvSpPr>
          <p:nvPr>
            <p:ph idx="1"/>
          </p:nvPr>
        </p:nvSpPr>
        <p:spPr/>
        <p:txBody>
          <a:bodyPr/>
          <a:lstStyle/>
          <a:p>
            <a:r>
              <a:rPr lang="en-US" dirty="0"/>
              <a:t>ERCOT will look to </a:t>
            </a:r>
            <a:r>
              <a:rPr lang="en-US" dirty="0" smtClean="0"/>
              <a:t>ROS to </a:t>
            </a:r>
            <a:r>
              <a:rPr lang="en-US" dirty="0"/>
              <a:t>provide input or proposed resolution of the issue to TAC for decision that ERCOT staff would present to ERCOT Board for endorsement.</a:t>
            </a:r>
          </a:p>
          <a:p>
            <a:r>
              <a:rPr lang="en-US" dirty="0"/>
              <a:t>Would working group consideration be helpful? </a:t>
            </a:r>
          </a:p>
          <a:p>
            <a:pPr marL="0" indent="0">
              <a:buNone/>
            </a:pPr>
            <a:endParaRPr lang="en-US" dirty="0"/>
          </a:p>
        </p:txBody>
      </p:sp>
      <p:sp>
        <p:nvSpPr>
          <p:cNvPr id="4" name="Slide Number Placeholder 3">
            <a:extLst>
              <a:ext uri="{FF2B5EF4-FFF2-40B4-BE49-F238E27FC236}">
                <a16:creationId xmlns="" xmlns:a16="http://schemas.microsoft.com/office/drawing/2014/main" id="{958FC53A-73E0-48D4-8E72-1EB3A0F6793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6927187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2805</TotalTime>
  <Words>483</Words>
  <Application>Microsoft Office PowerPoint</Application>
  <PresentationFormat>Widescreen</PresentationFormat>
  <Paragraphs>54</Paragraphs>
  <Slides>6</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PUC Project 46304 Order, Directive 8</vt:lpstr>
      <vt:lpstr>Southern Cross Transmission – Planning Study Results</vt:lpstr>
      <vt:lpstr>SCT Transfer Limits Without Upgrades</vt:lpstr>
      <vt:lpstr>Quantity of VSS Required</vt:lpstr>
      <vt:lpstr>Path Forward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Freddy Garcia</cp:lastModifiedBy>
  <cp:revision>87</cp:revision>
  <cp:lastPrinted>2016-01-21T20:53:15Z</cp:lastPrinted>
  <dcterms:created xsi:type="dcterms:W3CDTF">2016-01-21T15:20:31Z</dcterms:created>
  <dcterms:modified xsi:type="dcterms:W3CDTF">2019-04-26T18:43:09Z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