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1"/>
  </p:notesMasterIdLst>
  <p:handoutMasterIdLst>
    <p:handoutMasterId r:id="rId32"/>
  </p:handoutMasterIdLst>
  <p:sldIdLst>
    <p:sldId id="260" r:id="rId6"/>
    <p:sldId id="297" r:id="rId7"/>
    <p:sldId id="336" r:id="rId8"/>
    <p:sldId id="300" r:id="rId9"/>
    <p:sldId id="303" r:id="rId10"/>
    <p:sldId id="343" r:id="rId11"/>
    <p:sldId id="344" r:id="rId12"/>
    <p:sldId id="345" r:id="rId13"/>
    <p:sldId id="313" r:id="rId14"/>
    <p:sldId id="348" r:id="rId15"/>
    <p:sldId id="349" r:id="rId16"/>
    <p:sldId id="316" r:id="rId17"/>
    <p:sldId id="312" r:id="rId18"/>
    <p:sldId id="321" r:id="rId19"/>
    <p:sldId id="322" r:id="rId20"/>
    <p:sldId id="338" r:id="rId21"/>
    <p:sldId id="341" r:id="rId22"/>
    <p:sldId id="350" r:id="rId23"/>
    <p:sldId id="351" r:id="rId24"/>
    <p:sldId id="342" r:id="rId25"/>
    <p:sldId id="339" r:id="rId26"/>
    <p:sldId id="340" r:id="rId27"/>
    <p:sldId id="352" r:id="rId28"/>
    <p:sldId id="353" r:id="rId29"/>
    <p:sldId id="29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1" autoAdjust="0"/>
  </p:normalViewPr>
  <p:slideViewPr>
    <p:cSldViewPr showGuides="1">
      <p:cViewPr varScale="1">
        <p:scale>
          <a:sx n="84" d="100"/>
          <a:sy n="84" d="100"/>
        </p:scale>
        <p:origin x="61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Load Reductions Associated with 4-CP Transmission Charges </a:t>
            </a:r>
            <a:r>
              <a:rPr lang="en-US" sz="2000" dirty="0" smtClean="0"/>
              <a:t>and Price Responsive Load/Retail DR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– April </a:t>
            </a:r>
            <a:r>
              <a:rPr lang="en-US" sz="1600" dirty="0" smtClean="0"/>
              <a:t>26, 2018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2013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2018 </a:t>
            </a:r>
            <a:r>
              <a:rPr lang="en-US" altLang="en-US" dirty="0" smtClean="0"/>
              <a:t>Pricing Events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153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b="0" dirty="0" smtClean="0"/>
              <a:t>Day-Ahead and Real Time Price Events</a:t>
            </a:r>
            <a:endParaRPr lang="en-US" altLang="en-US" sz="1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lvl="1">
              <a:spcBef>
                <a:spcPct val="0"/>
              </a:spcBef>
            </a:pPr>
            <a:endParaRPr lang="en-US" altLang="en-US" sz="80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6 days had DA and RT high </a:t>
            </a:r>
            <a:r>
              <a:rPr lang="en-US" altLang="en-US" sz="1600" b="0" dirty="0"/>
              <a:t>price events in </a:t>
            </a:r>
            <a:r>
              <a:rPr lang="en-US" altLang="en-US" sz="1600" b="0" dirty="0" smtClean="0"/>
              <a:t>only 1 </a:t>
            </a:r>
            <a:r>
              <a:rPr lang="en-US" altLang="en-US" sz="1600" b="0" dirty="0"/>
              <a:t>load </a:t>
            </a:r>
            <a:r>
              <a:rPr lang="en-US" altLang="en-US" sz="1600" b="0" dirty="0" smtClean="0"/>
              <a:t>zone  (9 days in 2018)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10 days had DA and RT high </a:t>
            </a:r>
            <a:r>
              <a:rPr lang="en-US" altLang="en-US" sz="1600" b="0" dirty="0" smtClean="0"/>
              <a:t>price events in all 8 load zones (6 days in 2018)</a:t>
            </a:r>
          </a:p>
          <a:p>
            <a:pPr>
              <a:spcBef>
                <a:spcPct val="0"/>
              </a:spcBef>
            </a:pPr>
            <a:endParaRPr lang="en-US" altLang="en-US" sz="800" b="0" dirty="0" smtClean="0"/>
          </a:p>
          <a:p>
            <a:pPr>
              <a:spcBef>
                <a:spcPct val="0"/>
              </a:spcBef>
            </a:pPr>
            <a:endParaRPr lang="en-US" altLang="en-US" sz="800" b="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122 </a:t>
            </a:r>
            <a:r>
              <a:rPr lang="en-US" altLang="en-US" sz="1600" b="0" dirty="0" smtClean="0"/>
              <a:t>4CP/</a:t>
            </a:r>
            <a:r>
              <a:rPr lang="en-US" altLang="en-US" sz="1600" b="0" dirty="0" err="1" smtClean="0"/>
              <a:t>NearCP</a:t>
            </a:r>
            <a:r>
              <a:rPr lang="en-US" altLang="en-US" sz="1600" b="0" dirty="0" smtClean="0"/>
              <a:t> </a:t>
            </a:r>
            <a:r>
              <a:rPr lang="en-US" altLang="en-US" sz="1600" b="0" dirty="0" smtClean="0"/>
              <a:t>days from 2013 – 2018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6 </a:t>
            </a:r>
            <a:r>
              <a:rPr lang="en-US" altLang="en-US" sz="1600" dirty="0"/>
              <a:t>had DA and RT high </a:t>
            </a:r>
            <a:r>
              <a:rPr lang="en-US" altLang="en-US" sz="1600" b="0" dirty="0" smtClean="0"/>
              <a:t>price events in one or more load zones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4 had </a:t>
            </a:r>
            <a:r>
              <a:rPr lang="en-US" altLang="en-US" sz="1600" dirty="0"/>
              <a:t>DA and RT </a:t>
            </a:r>
            <a:r>
              <a:rPr lang="en-US" altLang="en-US" sz="1600" b="0" dirty="0" smtClean="0"/>
              <a:t>high </a:t>
            </a:r>
            <a:r>
              <a:rPr lang="en-US" altLang="en-US" sz="1600" b="0" dirty="0"/>
              <a:t>price events in </a:t>
            </a:r>
            <a:r>
              <a:rPr lang="en-US" altLang="en-US" sz="1600" b="0" dirty="0" smtClean="0"/>
              <a:t>all 8 load zones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1 4CP day (July 19,2018) </a:t>
            </a:r>
            <a:r>
              <a:rPr lang="en-US" altLang="en-US" sz="1600" b="0" dirty="0"/>
              <a:t>and </a:t>
            </a:r>
            <a:r>
              <a:rPr lang="en-US" altLang="en-US" sz="1600" b="0" dirty="0" smtClean="0"/>
              <a:t>1 </a:t>
            </a:r>
            <a:r>
              <a:rPr lang="en-US" altLang="en-US" sz="1600" b="0" dirty="0" err="1" smtClean="0"/>
              <a:t>NearCP</a:t>
            </a:r>
            <a:r>
              <a:rPr lang="en-US" altLang="en-US" sz="1600" b="0" dirty="0" smtClean="0"/>
              <a:t> day (July 18,2018) with </a:t>
            </a:r>
            <a:r>
              <a:rPr lang="en-US" altLang="en-US" sz="1600" b="0" dirty="0"/>
              <a:t>DA and RT high price events</a:t>
            </a:r>
            <a:endParaRPr lang="en-US" altLang="en-US" sz="1600" dirty="0"/>
          </a:p>
          <a:p>
            <a:pPr>
              <a:spcBef>
                <a:spcPct val="0"/>
              </a:spcBef>
            </a:pPr>
            <a:endParaRPr lang="en-US" altLang="en-US" sz="1600" b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20" y="1371600"/>
            <a:ext cx="5554980" cy="21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2013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2018 </a:t>
            </a:r>
            <a:r>
              <a:rPr lang="en-US" altLang="en-US" dirty="0" smtClean="0"/>
              <a:t>Pricing Events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b="0" dirty="0" smtClean="0"/>
              <a:t>Day-Ahead Only Events</a:t>
            </a:r>
            <a:endParaRPr lang="en-US" altLang="en-US" sz="1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lvl="1">
              <a:spcBef>
                <a:spcPct val="0"/>
              </a:spcBef>
            </a:pPr>
            <a:endParaRPr lang="en-US" altLang="en-US" sz="80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18 days had DA only high price events in only 1 load </a:t>
            </a:r>
            <a:r>
              <a:rPr lang="en-US" altLang="en-US" sz="1600" b="0" dirty="0" smtClean="0"/>
              <a:t>zone</a:t>
            </a:r>
            <a:r>
              <a:rPr lang="en-US" altLang="en-US" sz="1600" b="0" dirty="0" smtClean="0"/>
              <a:t>  (1 day in 2018)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12 days had DA only high price events in all 8 load zone </a:t>
            </a:r>
            <a:r>
              <a:rPr lang="en-US" altLang="en-US" sz="1600" b="0" dirty="0" smtClean="0"/>
              <a:t>(5 days in 2018)</a:t>
            </a:r>
          </a:p>
          <a:p>
            <a:pPr>
              <a:spcBef>
                <a:spcPct val="0"/>
              </a:spcBef>
            </a:pPr>
            <a:endParaRPr lang="en-US" altLang="en-US" sz="800" b="0" dirty="0" smtClean="0"/>
          </a:p>
          <a:p>
            <a:pPr>
              <a:spcBef>
                <a:spcPct val="0"/>
              </a:spcBef>
            </a:pPr>
            <a:endParaRPr lang="en-US" altLang="en-US" sz="800" b="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122 </a:t>
            </a:r>
            <a:r>
              <a:rPr lang="en-US" altLang="en-US" sz="1600" b="0" dirty="0" smtClean="0"/>
              <a:t>4CP/</a:t>
            </a:r>
            <a:r>
              <a:rPr lang="en-US" altLang="en-US" sz="1600" b="0" dirty="0" err="1" smtClean="0"/>
              <a:t>NearCP</a:t>
            </a:r>
            <a:r>
              <a:rPr lang="en-US" altLang="en-US" sz="1600" b="0" dirty="0" smtClean="0"/>
              <a:t> </a:t>
            </a:r>
            <a:r>
              <a:rPr lang="en-US" altLang="en-US" sz="1600" b="0" dirty="0" smtClean="0"/>
              <a:t>days from 2013 – 2018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14 </a:t>
            </a:r>
            <a:r>
              <a:rPr lang="en-US" altLang="en-US" sz="1600" dirty="0"/>
              <a:t>had DA </a:t>
            </a:r>
            <a:r>
              <a:rPr lang="en-US" altLang="en-US" sz="1600" dirty="0" smtClean="0"/>
              <a:t>only high </a:t>
            </a:r>
            <a:r>
              <a:rPr lang="en-US" altLang="en-US" sz="1600" b="0" dirty="0" smtClean="0"/>
              <a:t>price events in one or more load zones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4 had </a:t>
            </a:r>
            <a:r>
              <a:rPr lang="en-US" altLang="en-US" sz="1600" dirty="0"/>
              <a:t>DA </a:t>
            </a:r>
            <a:r>
              <a:rPr lang="en-US" altLang="en-US" sz="1600" dirty="0" smtClean="0"/>
              <a:t>only </a:t>
            </a:r>
            <a:r>
              <a:rPr lang="en-US" altLang="en-US" sz="1600" b="0" dirty="0" smtClean="0"/>
              <a:t>high </a:t>
            </a:r>
            <a:r>
              <a:rPr lang="en-US" altLang="en-US" sz="1600" b="0" dirty="0"/>
              <a:t>price events in </a:t>
            </a:r>
            <a:r>
              <a:rPr lang="en-US" altLang="en-US" sz="1600" b="0" dirty="0" smtClean="0"/>
              <a:t>all 8 load zones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2 </a:t>
            </a:r>
            <a:r>
              <a:rPr lang="en-US" altLang="en-US" sz="1600" b="0" dirty="0" err="1"/>
              <a:t>NearCP</a:t>
            </a:r>
            <a:r>
              <a:rPr lang="en-US" altLang="en-US" sz="1600" b="0" dirty="0"/>
              <a:t> days, July 17,2018 and July 23,2018 with DA only high price events</a:t>
            </a:r>
            <a:endParaRPr lang="en-US" altLang="en-US" sz="1600" dirty="0"/>
          </a:p>
          <a:p>
            <a:pPr>
              <a:spcBef>
                <a:spcPct val="0"/>
              </a:spcBef>
            </a:pPr>
            <a:endParaRPr lang="en-US" altLang="en-US" sz="16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1"/>
            <a:ext cx="5554980" cy="21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Block &amp; Index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861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22 </a:t>
            </a:r>
            <a:r>
              <a:rPr lang="en-US" altLang="en-US" sz="1600" b="0" dirty="0" smtClean="0"/>
              <a:t>Reps; </a:t>
            </a:r>
            <a:r>
              <a:rPr lang="en-US" altLang="en-US" sz="1600" b="0" dirty="0" smtClean="0"/>
              <a:t>20,597 </a:t>
            </a:r>
            <a:r>
              <a:rPr lang="en-US" altLang="en-US" sz="1600" b="0" dirty="0"/>
              <a:t>Bus </a:t>
            </a:r>
            <a:r>
              <a:rPr lang="en-US" altLang="en-US" sz="1600" b="0" dirty="0" smtClean="0"/>
              <a:t>customers; </a:t>
            </a:r>
            <a:r>
              <a:rPr lang="en-US" altLang="en-US" sz="1600" b="0" dirty="0" smtClean="0"/>
              <a:t>406.1 MW (352.8 MW excluding 4CP); 30 </a:t>
            </a:r>
            <a:r>
              <a:rPr lang="en-US" altLang="en-US" sz="1600" b="0" dirty="0" smtClean="0"/>
              <a:t>event days</a:t>
            </a:r>
            <a:r>
              <a:rPr lang="en-US" altLang="en-US" sz="1600" dirty="0" smtClean="0"/>
              <a:t>  </a:t>
            </a:r>
            <a:endParaRPr lang="en-US" altLang="en-US" sz="16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1362605"/>
            <a:ext cx="3886201" cy="231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7" y="1362604"/>
            <a:ext cx="3886202" cy="2313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" y="3900140"/>
            <a:ext cx="3886201" cy="2311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6" y="3900140"/>
            <a:ext cx="3810003" cy="23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OLC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2 </a:t>
            </a:r>
            <a:r>
              <a:rPr lang="en-US" altLang="en-US" sz="1600" b="0" dirty="0" smtClean="0"/>
              <a:t>Reps </a:t>
            </a:r>
            <a:r>
              <a:rPr lang="en-US" altLang="en-US" sz="1600" b="0" dirty="0"/>
              <a:t>reported </a:t>
            </a:r>
            <a:r>
              <a:rPr lang="en-US" altLang="en-US" sz="1600" b="0" dirty="0" smtClean="0"/>
              <a:t>9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2018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3,458 customers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1.9 MW combined maximum reduction</a:t>
            </a:r>
            <a:endParaRPr lang="en-US" altLang="en-US" sz="1600" b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 Additional Rep only reported events for TDSP SOP program … not included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75608"/>
            <a:ext cx="3982864" cy="2982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75608"/>
            <a:ext cx="3982864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Other Voluntary DR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4 </a:t>
            </a:r>
            <a:r>
              <a:rPr lang="en-US" altLang="en-US" sz="1600" b="0" dirty="0" smtClean="0"/>
              <a:t>Reps </a:t>
            </a:r>
            <a:r>
              <a:rPr lang="en-US" altLang="en-US" sz="1600" b="0" dirty="0"/>
              <a:t>reported </a:t>
            </a:r>
            <a:r>
              <a:rPr lang="en-US" altLang="en-US" sz="1600" b="0" dirty="0" smtClean="0"/>
              <a:t>26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2018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220,274 </a:t>
            </a:r>
            <a:r>
              <a:rPr lang="en-US" altLang="en-US" sz="1600" b="0" dirty="0" smtClean="0"/>
              <a:t>customers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Reductions </a:t>
            </a:r>
            <a:r>
              <a:rPr lang="en-US" altLang="en-US" sz="1600" b="0" dirty="0" smtClean="0"/>
              <a:t>ranged from 0 – </a:t>
            </a:r>
            <a:r>
              <a:rPr lang="en-US" altLang="en-US" sz="1600" b="0" dirty="0" smtClean="0"/>
              <a:t>23.4 </a:t>
            </a:r>
            <a:r>
              <a:rPr lang="en-US" altLang="en-US" sz="1600" b="0" dirty="0" smtClean="0"/>
              <a:t>MW</a:t>
            </a:r>
            <a:endParaRPr lang="en-US" altLang="en-US" sz="1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4" y="1630648"/>
            <a:ext cx="3581725" cy="2158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266" y="1597968"/>
            <a:ext cx="3593307" cy="213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74" y="3996770"/>
            <a:ext cx="3581725" cy="215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266" y="3996769"/>
            <a:ext cx="3562134" cy="21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Peak Rebate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939225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6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17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2018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203,418 customers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101 MW combined reduction</a:t>
            </a:r>
            <a:endParaRPr lang="en-US" altLang="en-US" sz="1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83811"/>
            <a:ext cx="2667000" cy="216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83810"/>
            <a:ext cx="2667000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87274"/>
            <a:ext cx="2667000" cy="2168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004103"/>
            <a:ext cx="2667000" cy="2168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004102"/>
            <a:ext cx="2667000" cy="2168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017541"/>
            <a:ext cx="2667000" cy="21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/>
              <a:t>Real Time Pricing Analysis</a:t>
            </a:r>
            <a:endParaRPr lang="en-US" altLang="en-US" dirty="0" smtClean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8229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0" dirty="0" smtClean="0"/>
              <a:t>19 </a:t>
            </a:r>
            <a:r>
              <a:rPr lang="en-US" altLang="en-US" sz="1600" b="0" dirty="0" smtClean="0"/>
              <a:t>Reps; </a:t>
            </a:r>
            <a:r>
              <a:rPr lang="en-US" altLang="en-US" sz="1600" b="0" dirty="0" smtClean="0"/>
              <a:t>19,560 </a:t>
            </a:r>
            <a:r>
              <a:rPr lang="en-US" altLang="en-US" sz="1600" b="0" dirty="0" smtClean="0"/>
              <a:t>customers; </a:t>
            </a:r>
            <a:r>
              <a:rPr lang="en-US" altLang="en-US" sz="1600" b="0" dirty="0" smtClean="0"/>
              <a:t>57.1 MW (54.1 excluding 4CP)</a:t>
            </a:r>
            <a:r>
              <a:rPr lang="en-US" altLang="en-US" sz="1600" b="0" dirty="0" smtClean="0"/>
              <a:t>; </a:t>
            </a:r>
            <a:r>
              <a:rPr lang="en-US" altLang="en-US" sz="1600" b="0" dirty="0"/>
              <a:t>30 event days</a:t>
            </a:r>
            <a:r>
              <a:rPr lang="en-US" altLang="en-US" sz="1600" dirty="0" smtClean="0"/>
              <a:t>  </a:t>
            </a:r>
            <a:endParaRPr lang="en-US" altLang="en-US" sz="1600" dirty="0"/>
          </a:p>
          <a:p>
            <a:pPr lvl="1">
              <a:spcBef>
                <a:spcPct val="0"/>
              </a:spcBef>
            </a:pPr>
            <a:endParaRPr lang="en-US" altLang="en-US" sz="16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364317"/>
            <a:ext cx="3810002" cy="22822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88" y="1364316"/>
            <a:ext cx="3818182" cy="2282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3900142"/>
            <a:ext cx="3810002" cy="2303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088" y="3900142"/>
            <a:ext cx="3818182" cy="23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NOIE Price Response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0" dirty="0" smtClean="0"/>
              <a:t>21 </a:t>
            </a:r>
            <a:r>
              <a:rPr lang="en-US" altLang="en-US" sz="1600" b="0" dirty="0" smtClean="0"/>
              <a:t>NOIEs identified as responding to </a:t>
            </a:r>
            <a:r>
              <a:rPr lang="en-US" altLang="en-US" sz="1600" b="0" dirty="0"/>
              <a:t>high prices; </a:t>
            </a:r>
            <a:r>
              <a:rPr lang="en-US" altLang="en-US" sz="1600" b="0" dirty="0" smtClean="0"/>
              <a:t>1,093.5 </a:t>
            </a:r>
            <a:r>
              <a:rPr lang="en-US" altLang="en-US" sz="1600" b="0" dirty="0"/>
              <a:t>MW; </a:t>
            </a:r>
            <a:r>
              <a:rPr lang="en-US" altLang="en-US" sz="1600" b="0" dirty="0" smtClean="0"/>
              <a:t>24 </a:t>
            </a:r>
            <a:r>
              <a:rPr lang="en-US" altLang="en-US" sz="1600" b="0" dirty="0"/>
              <a:t>event days</a:t>
            </a:r>
            <a:r>
              <a:rPr lang="en-US" altLang="en-US" sz="1800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62393"/>
            <a:ext cx="6400800" cy="45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NOIE Price Response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0" dirty="0" smtClean="0"/>
              <a:t>15 </a:t>
            </a:r>
            <a:r>
              <a:rPr lang="en-US" altLang="en-US" sz="1600" b="0" dirty="0" smtClean="0"/>
              <a:t>NOIEs identified as responding to </a:t>
            </a:r>
            <a:r>
              <a:rPr lang="en-US" altLang="en-US" sz="1600" b="0" dirty="0" smtClean="0"/>
              <a:t>both 4CP and high prices</a:t>
            </a:r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903.4 </a:t>
            </a:r>
            <a:r>
              <a:rPr lang="en-US" altLang="en-US" sz="1600" b="0" dirty="0"/>
              <a:t>MW; </a:t>
            </a:r>
            <a:r>
              <a:rPr lang="en-US" altLang="en-US" sz="1600" b="0" dirty="0" smtClean="0"/>
              <a:t>24 </a:t>
            </a:r>
            <a:r>
              <a:rPr lang="en-US" altLang="en-US" sz="1600" b="0" dirty="0"/>
              <a:t>event days</a:t>
            </a:r>
            <a:r>
              <a:rPr lang="en-US" altLang="en-US" sz="18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76851"/>
            <a:ext cx="6400800" cy="45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NOIE Price Response 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0" dirty="0" smtClean="0"/>
              <a:t>6 </a:t>
            </a:r>
            <a:r>
              <a:rPr lang="en-US" altLang="en-US" sz="1600" b="0" dirty="0" smtClean="0"/>
              <a:t>NOIEs identified as responding </a:t>
            </a:r>
            <a:r>
              <a:rPr lang="en-US" altLang="en-US" sz="1600" b="0" dirty="0" smtClean="0"/>
              <a:t>only </a:t>
            </a:r>
            <a:r>
              <a:rPr lang="en-US" altLang="en-US" sz="1600" b="0" dirty="0"/>
              <a:t>to high </a:t>
            </a:r>
            <a:r>
              <a:rPr lang="en-US" altLang="en-US" sz="1600" b="0" dirty="0"/>
              <a:t>prices; </a:t>
            </a:r>
            <a:r>
              <a:rPr lang="en-US" altLang="en-US" sz="1600" b="0" dirty="0" smtClean="0"/>
              <a:t>190.1 </a:t>
            </a:r>
            <a:r>
              <a:rPr lang="en-US" altLang="en-US" sz="1600" b="0" dirty="0"/>
              <a:t>MW; </a:t>
            </a:r>
            <a:r>
              <a:rPr lang="en-US" altLang="en-US" sz="1600" b="0" dirty="0" smtClean="0"/>
              <a:t>24 </a:t>
            </a:r>
            <a:r>
              <a:rPr lang="en-US" altLang="en-US" sz="1600" b="0" dirty="0"/>
              <a:t>event days</a:t>
            </a:r>
            <a:r>
              <a:rPr lang="en-US" altLang="en-US" sz="18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00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400" dirty="0"/>
              <a:t>4CP </a:t>
            </a:r>
            <a:r>
              <a:rPr lang="en-US" altLang="en-US" sz="2400" dirty="0" smtClean="0"/>
              <a:t>Analysis</a:t>
            </a:r>
          </a:p>
          <a:p>
            <a:pPr lvl="2">
              <a:defRPr/>
            </a:pPr>
            <a:r>
              <a:rPr lang="en-US" altLang="en-US" sz="1800" dirty="0" smtClean="0"/>
              <a:t>Competitive and NOIE Areas</a:t>
            </a:r>
          </a:p>
          <a:p>
            <a:pPr lvl="1">
              <a:defRPr/>
            </a:pPr>
            <a:r>
              <a:rPr lang="en-US" altLang="en-US" sz="2400" dirty="0" smtClean="0"/>
              <a:t>Price Response and Retail DR</a:t>
            </a:r>
          </a:p>
          <a:p>
            <a:pPr lvl="2">
              <a:defRPr/>
            </a:pPr>
            <a:r>
              <a:rPr lang="en-US" altLang="en-US" sz="1800" dirty="0" smtClean="0"/>
              <a:t>Block and Index Pricing (BI)</a:t>
            </a:r>
          </a:p>
          <a:p>
            <a:pPr lvl="2">
              <a:defRPr/>
            </a:pPr>
            <a:r>
              <a:rPr lang="en-US" altLang="en-US" sz="1800" dirty="0" smtClean="0"/>
              <a:t>Other Load Control (OLC)</a:t>
            </a:r>
          </a:p>
          <a:p>
            <a:pPr lvl="2">
              <a:defRPr/>
            </a:pPr>
            <a:r>
              <a:rPr lang="en-US" altLang="en-US" sz="1800" dirty="0" smtClean="0"/>
              <a:t>Other Voluntary DR (OTH)</a:t>
            </a:r>
          </a:p>
          <a:p>
            <a:pPr lvl="2">
              <a:defRPr/>
            </a:pPr>
            <a:r>
              <a:rPr lang="en-US" altLang="en-US" sz="1800" dirty="0" smtClean="0"/>
              <a:t>Peak Rebate (PR)</a:t>
            </a:r>
          </a:p>
          <a:p>
            <a:pPr lvl="2">
              <a:defRPr/>
            </a:pPr>
            <a:r>
              <a:rPr lang="en-US" altLang="en-US" sz="1800" dirty="0" smtClean="0"/>
              <a:t>Real Time Pricing (RTP)</a:t>
            </a:r>
          </a:p>
          <a:p>
            <a:pPr lvl="2">
              <a:defRPr/>
            </a:pPr>
            <a:r>
              <a:rPr lang="en-US" altLang="en-US" sz="1800" dirty="0" smtClean="0"/>
              <a:t>Time-of-Use Pricing (TOU)</a:t>
            </a:r>
          </a:p>
          <a:p>
            <a:pPr lvl="3">
              <a:defRPr/>
            </a:pPr>
            <a:r>
              <a:rPr lang="en-US" altLang="en-US" dirty="0" smtClean="0"/>
              <a:t>Analysis not available</a:t>
            </a:r>
          </a:p>
          <a:p>
            <a:pPr lvl="2">
              <a:defRPr/>
            </a:pPr>
            <a:r>
              <a:rPr lang="en-US" altLang="en-US" sz="1800" dirty="0"/>
              <a:t>DG Price Response</a:t>
            </a:r>
          </a:p>
          <a:p>
            <a:pPr lvl="1">
              <a:defRPr/>
            </a:pPr>
            <a:r>
              <a:rPr lang="en-US" altLang="en-US" sz="2400" dirty="0" smtClean="0"/>
              <a:t>NOIE Price Response</a:t>
            </a:r>
          </a:p>
          <a:p>
            <a:pPr lvl="1">
              <a:defRPr/>
            </a:pPr>
            <a:r>
              <a:rPr lang="en-US" altLang="en-US" sz="2400" dirty="0" smtClean="0"/>
              <a:t>Interaction of 4CP and price response</a:t>
            </a:r>
          </a:p>
          <a:p>
            <a:pPr lvl="2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2018 </a:t>
            </a:r>
            <a:r>
              <a:rPr lang="en-US" altLang="en-US" dirty="0" smtClean="0"/>
              <a:t>DG Price Response </a:t>
            </a:r>
            <a:r>
              <a:rPr lang="en-US" altLang="en-US" dirty="0"/>
              <a:t>Analysis</a:t>
            </a:r>
            <a:endParaRPr lang="en-US" altLang="en-US" dirty="0" smtClean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 smtClean="0"/>
              <a:t>116 </a:t>
            </a:r>
            <a:r>
              <a:rPr lang="en-US" altLang="en-US" sz="1400" b="0" dirty="0" smtClean="0"/>
              <a:t>Registered and Unregistered DGs; </a:t>
            </a:r>
            <a:r>
              <a:rPr lang="en-US" altLang="en-US" sz="1400" b="0" dirty="0" smtClean="0"/>
              <a:t>285.7 </a:t>
            </a:r>
            <a:r>
              <a:rPr lang="en-US" altLang="en-US" sz="1400" b="0" dirty="0" smtClean="0"/>
              <a:t>MW; </a:t>
            </a:r>
            <a:r>
              <a:rPr lang="en-US" altLang="en-US" sz="1400" b="0" dirty="0" smtClean="0"/>
              <a:t>30 </a:t>
            </a:r>
            <a:r>
              <a:rPr lang="en-US" altLang="en-US" sz="1400" b="0" dirty="0" smtClean="0"/>
              <a:t>event days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 smtClean="0"/>
              <a:t>Renewable fuel DG not included</a:t>
            </a:r>
            <a:r>
              <a:rPr lang="en-US" altLang="en-US" sz="1600" dirty="0" smtClean="0"/>
              <a:t>  </a:t>
            </a:r>
            <a:endParaRPr lang="en-US" altLang="en-US" sz="1600" dirty="0"/>
          </a:p>
          <a:p>
            <a:pPr lvl="1">
              <a:spcBef>
                <a:spcPct val="0"/>
              </a:spcBef>
            </a:pPr>
            <a:endParaRPr lang="en-US" altLang="en-US" sz="16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6" y="1498906"/>
            <a:ext cx="3956297" cy="2303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498906"/>
            <a:ext cx="3886200" cy="2307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47" y="3900141"/>
            <a:ext cx="3956297" cy="230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900141"/>
            <a:ext cx="3886200" cy="23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Interaction of 4CP and Price 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4CP days for ESIIDs and NOIEs that respond both to 4CP events and high price events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2470"/>
            <a:ext cx="3886200" cy="2473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94267"/>
            <a:ext cx="3886200" cy="217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94266"/>
            <a:ext cx="3886200" cy="2177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429097"/>
            <a:ext cx="3886200" cy="24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Interaction of 4CP and Price Response – 4CP 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3" y="947905"/>
            <a:ext cx="7941487" cy="50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Interaction of 4CP and Price </a:t>
            </a:r>
            <a:r>
              <a:rPr lang="en-US" altLang="en-US" sz="2400" dirty="0" smtClean="0"/>
              <a:t>Response – Price 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0" y="2236007"/>
            <a:ext cx="7119000" cy="23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8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Interaction of 4CP and Price </a:t>
            </a:r>
            <a:r>
              <a:rPr lang="en-US" altLang="en-US" sz="2400" dirty="0" smtClean="0"/>
              <a:t>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25741"/>
            <a:ext cx="3962400" cy="248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1" y="3765478"/>
            <a:ext cx="3862389" cy="248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762014"/>
            <a:ext cx="3962400" cy="2486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927" y="1029205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4CP/</a:t>
            </a:r>
            <a:r>
              <a:rPr lang="en-US" sz="1600" dirty="0" err="1" smtClean="0"/>
              <a:t>NearCP</a:t>
            </a:r>
            <a:r>
              <a:rPr lang="en-US" sz="1600" dirty="0" smtClean="0"/>
              <a:t> Days in 2018 with high price events in all 8 load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Previous occurrences (2012-2018):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Jul 30, 2015 – 4CP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Aug </a:t>
            </a:r>
            <a:r>
              <a:rPr lang="en-US" sz="1400" dirty="0" smtClean="0"/>
              <a:t>5, </a:t>
            </a:r>
            <a:r>
              <a:rPr lang="en-US" sz="1400" dirty="0"/>
              <a:t>2016 – </a:t>
            </a:r>
            <a:r>
              <a:rPr lang="en-US" sz="1400" dirty="0" err="1"/>
              <a:t>NearCP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Aug </a:t>
            </a:r>
            <a:r>
              <a:rPr lang="en-US" sz="1400" dirty="0" smtClean="0"/>
              <a:t>11, </a:t>
            </a:r>
            <a:r>
              <a:rPr lang="en-US" sz="1400" dirty="0"/>
              <a:t>2016 – </a:t>
            </a:r>
            <a:r>
              <a:rPr lang="en-US" sz="1400" dirty="0" err="1"/>
              <a:t>NearCP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Aug </a:t>
            </a:r>
            <a:r>
              <a:rPr lang="en-US" sz="1400" dirty="0" smtClean="0"/>
              <a:t>13</a:t>
            </a:r>
            <a:r>
              <a:rPr lang="en-US" sz="1400" dirty="0"/>
              <a:t>, 2016 – </a:t>
            </a:r>
            <a:r>
              <a:rPr lang="en-US" sz="1400" dirty="0" err="1"/>
              <a:t>NearCP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Aug </a:t>
            </a:r>
            <a:r>
              <a:rPr lang="en-US" sz="1400" dirty="0"/>
              <a:t>3, 2016 – </a:t>
            </a:r>
            <a:r>
              <a:rPr lang="en-US" sz="1400" dirty="0" err="1" smtClean="0"/>
              <a:t>NearCP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Sep 3, 2013 – 4CP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Jul 23, 2018 – </a:t>
            </a:r>
            <a:r>
              <a:rPr lang="en-US" sz="1600" dirty="0" err="1" smtClean="0"/>
              <a:t>NearCP</a:t>
            </a:r>
            <a:r>
              <a:rPr lang="en-US" sz="1600" dirty="0" smtClean="0"/>
              <a:t> highest response day 1,869 MW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08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851926" cy="249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28" y="914400"/>
            <a:ext cx="3847335" cy="24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17869"/>
            <a:ext cx="3851926" cy="249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27" y="3617869"/>
            <a:ext cx="3847335" cy="2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" y="812603"/>
            <a:ext cx="3864423" cy="2511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8" y="812602"/>
            <a:ext cx="3864423" cy="2511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8" y="3654225"/>
            <a:ext cx="3864423" cy="2517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8" y="3653052"/>
            <a:ext cx="3864423" cy="25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+ NOIE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5172"/>
            <a:ext cx="3875440" cy="2496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60" y="915172"/>
            <a:ext cx="3875440" cy="2496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76098"/>
            <a:ext cx="3875440" cy="2475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560" y="3676098"/>
            <a:ext cx="3875440" cy="24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Competitive </a:t>
            </a:r>
            <a:r>
              <a:rPr lang="en-US" altLang="en-US" sz="2400" dirty="0" smtClean="0"/>
              <a:t>4CP Reductions – 2010 - 2018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23" y="914400"/>
            <a:ext cx="414655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NOIE 4CP Reductions – 2010 - 2018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23" y="914400"/>
            <a:ext cx="414655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Total 4CP Reductions – 2014 - 2018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3" y="1037462"/>
            <a:ext cx="8486514" cy="4783075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352550" y="1562100"/>
            <a:ext cx="676275" cy="314325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2014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857500" y="1600200"/>
            <a:ext cx="590550" cy="285750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/>
              <a:t>2015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229100" y="1571625"/>
            <a:ext cx="676275" cy="314325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/>
              <a:t>2016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5734050" y="1571625"/>
            <a:ext cx="590550" cy="314325"/>
          </a:xfrm>
          <a:prstGeom prst="rect">
            <a:avLst/>
          </a:prstGeom>
          <a:solidFill>
            <a:schemeClr val="lt1"/>
          </a:solidFill>
          <a:ln w="317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556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2013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2018 </a:t>
            </a:r>
            <a:r>
              <a:rPr lang="en-US" altLang="en-US" dirty="0" smtClean="0"/>
              <a:t>Pricing Events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153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b="0" dirty="0" smtClean="0"/>
              <a:t>For this analysis a High Price Event has been defined as a day with a Load zone price &gt; $200 for 4 </a:t>
            </a:r>
            <a:r>
              <a:rPr lang="en-US" altLang="en-US" sz="1800" b="0" dirty="0" smtClean="0"/>
              <a:t>or more consecutive </a:t>
            </a:r>
            <a:r>
              <a:rPr lang="en-US" altLang="en-US" sz="1800" b="0" dirty="0" smtClean="0"/>
              <a:t>15-minute </a:t>
            </a:r>
            <a:r>
              <a:rPr lang="en-US" altLang="en-US" sz="1800" b="0" dirty="0" smtClean="0"/>
              <a:t>intervals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b="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b="0" dirty="0" smtClean="0"/>
              <a:t>Real Time Price Events</a:t>
            </a:r>
            <a:endParaRPr lang="en-US" altLang="en-US" sz="1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eaLnBrk="1" hangingPunct="1">
              <a:spcBef>
                <a:spcPct val="0"/>
              </a:spcBef>
            </a:pPr>
            <a:endParaRPr lang="en-US" altLang="en-US" sz="800" b="0" dirty="0" smtClean="0"/>
          </a:p>
          <a:p>
            <a:pPr lvl="1">
              <a:spcBef>
                <a:spcPct val="0"/>
              </a:spcBef>
            </a:pPr>
            <a:endParaRPr lang="en-US" altLang="en-US" sz="80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99 </a:t>
            </a:r>
            <a:r>
              <a:rPr lang="en-US" altLang="en-US" sz="1600" b="0" dirty="0" smtClean="0"/>
              <a:t>days </a:t>
            </a:r>
            <a:r>
              <a:rPr lang="en-US" altLang="en-US" sz="1600" b="0" dirty="0"/>
              <a:t>had </a:t>
            </a:r>
            <a:r>
              <a:rPr lang="en-US" altLang="en-US" sz="1600" b="0" dirty="0" smtClean="0"/>
              <a:t>RT high </a:t>
            </a:r>
            <a:r>
              <a:rPr lang="en-US" altLang="en-US" sz="1600" b="0" dirty="0"/>
              <a:t>price events in </a:t>
            </a:r>
            <a:r>
              <a:rPr lang="en-US" altLang="en-US" sz="1600" b="0" dirty="0" smtClean="0"/>
              <a:t>only 1 </a:t>
            </a:r>
            <a:r>
              <a:rPr lang="en-US" altLang="en-US" sz="1600" b="0" dirty="0"/>
              <a:t>load </a:t>
            </a:r>
            <a:r>
              <a:rPr lang="en-US" altLang="en-US" sz="1600" b="0" dirty="0" smtClean="0"/>
              <a:t>zone  (17 days in 2018)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50 days had RT high price events in all 8 load zones (20 days in 2018)</a:t>
            </a:r>
          </a:p>
          <a:p>
            <a:pPr>
              <a:spcBef>
                <a:spcPct val="0"/>
              </a:spcBef>
            </a:pPr>
            <a:endParaRPr lang="en-US" altLang="en-US" sz="800" b="0" dirty="0" smtClean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122 </a:t>
            </a:r>
            <a:r>
              <a:rPr lang="en-US" altLang="en-US" sz="1600" b="0" dirty="0" smtClean="0"/>
              <a:t>4CP/</a:t>
            </a:r>
            <a:r>
              <a:rPr lang="en-US" altLang="en-US" sz="1600" b="0" dirty="0" err="1" smtClean="0"/>
              <a:t>NearCP</a:t>
            </a:r>
            <a:r>
              <a:rPr lang="en-US" altLang="en-US" sz="1600" b="0" dirty="0" smtClean="0"/>
              <a:t> </a:t>
            </a:r>
            <a:r>
              <a:rPr lang="en-US" altLang="en-US" sz="1600" b="0" dirty="0" smtClean="0"/>
              <a:t>days from 2013 – 2018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21 had RT high price events in one or more load zones</a:t>
            </a:r>
          </a:p>
          <a:p>
            <a:pPr lvl="1">
              <a:spcBef>
                <a:spcPct val="0"/>
              </a:spcBef>
            </a:pPr>
            <a:r>
              <a:rPr lang="en-US" altLang="en-US" sz="1600" b="0" dirty="0" smtClean="0"/>
              <a:t>9 had RT high </a:t>
            </a:r>
            <a:r>
              <a:rPr lang="en-US" altLang="en-US" sz="1600" b="0" dirty="0"/>
              <a:t>price events in </a:t>
            </a:r>
            <a:r>
              <a:rPr lang="en-US" altLang="en-US" sz="1600" b="0" dirty="0" smtClean="0"/>
              <a:t>all 8 load zones</a:t>
            </a:r>
            <a:endParaRPr lang="en-US" altLang="en-US" sz="1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1 </a:t>
            </a:r>
            <a:r>
              <a:rPr lang="en-US" altLang="en-US" sz="1600" b="0" dirty="0"/>
              <a:t>4CP </a:t>
            </a:r>
            <a:r>
              <a:rPr lang="en-US" altLang="en-US" sz="1600" b="0" dirty="0" smtClean="0"/>
              <a:t>day (July 19,2018) </a:t>
            </a:r>
            <a:r>
              <a:rPr lang="en-US" altLang="en-US" sz="1600" b="0" dirty="0"/>
              <a:t>and </a:t>
            </a:r>
            <a:r>
              <a:rPr lang="en-US" altLang="en-US" sz="1600" b="0" dirty="0" smtClean="0"/>
              <a:t>2 </a:t>
            </a:r>
            <a:r>
              <a:rPr lang="en-US" altLang="en-US" sz="1600" b="0" dirty="0" err="1"/>
              <a:t>NearCP</a:t>
            </a:r>
            <a:r>
              <a:rPr lang="en-US" altLang="en-US" sz="1600" b="0" dirty="0"/>
              <a:t> </a:t>
            </a:r>
            <a:r>
              <a:rPr lang="en-US" altLang="en-US" sz="1600" b="0" dirty="0" smtClean="0"/>
              <a:t>days (July 18,2018, </a:t>
            </a:r>
            <a:r>
              <a:rPr lang="en-US" altLang="en-US" sz="1600" b="0" dirty="0"/>
              <a:t>August </a:t>
            </a:r>
            <a:r>
              <a:rPr lang="en-US" altLang="en-US" sz="1600" b="0" dirty="0" smtClean="0"/>
              <a:t>15,2018) </a:t>
            </a:r>
            <a:r>
              <a:rPr lang="en-US" altLang="en-US" sz="1600" b="0" dirty="0"/>
              <a:t>with </a:t>
            </a:r>
            <a:r>
              <a:rPr lang="en-US" altLang="en-US" sz="1600" b="0" dirty="0" smtClean="0"/>
              <a:t>RT </a:t>
            </a:r>
            <a:r>
              <a:rPr lang="en-US" altLang="en-US" sz="1600" b="0" dirty="0"/>
              <a:t>high price events</a:t>
            </a:r>
            <a:endParaRPr lang="en-US" altLang="en-US" sz="1600" dirty="0"/>
          </a:p>
          <a:p>
            <a:pPr>
              <a:spcBef>
                <a:spcPct val="0"/>
              </a:spcBef>
            </a:pPr>
            <a:endParaRPr lang="en-US" altLang="en-US" sz="16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03404"/>
            <a:ext cx="5562600" cy="21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15802</TotalTime>
  <Words>797</Words>
  <Application>Microsoft Office PowerPoint</Application>
  <PresentationFormat>On-screen Show (4:3)</PresentationFormat>
  <Paragraphs>182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Competitive 4 CP Days - 2018</vt:lpstr>
      <vt:lpstr>NOIE 4 CP Days - 2018</vt:lpstr>
      <vt:lpstr>Competitive + NOIE 4 CP Days - 2018</vt:lpstr>
      <vt:lpstr>Competitive 4CP Reductions – 2010 - 2018</vt:lpstr>
      <vt:lpstr>NOIE 4CP Reductions – 2010 - 2018</vt:lpstr>
      <vt:lpstr>Total 4CP Reductions – 2014 - 2018</vt:lpstr>
      <vt:lpstr>2013 – 2018 Pricing Events</vt:lpstr>
      <vt:lpstr>2013 – 2018 Pricing Events</vt:lpstr>
      <vt:lpstr>2013 – 2018 Pricing Events</vt:lpstr>
      <vt:lpstr>2018 Block &amp; Index Analysis</vt:lpstr>
      <vt:lpstr>2018 OLC Analysis</vt:lpstr>
      <vt:lpstr>2018 Other Voluntary DR Analysis</vt:lpstr>
      <vt:lpstr>2018 Peak Rebate Analysis</vt:lpstr>
      <vt:lpstr>2018 Real Time Pricing Analysis</vt:lpstr>
      <vt:lpstr>2018 NOIE Price Response Analysis</vt:lpstr>
      <vt:lpstr>2018 NOIE Price Response Analysis</vt:lpstr>
      <vt:lpstr>2018 NOIE Price Response Analysis</vt:lpstr>
      <vt:lpstr>2018 DG Price Response Analysis</vt:lpstr>
      <vt:lpstr>Interaction of 4CP and Price Response</vt:lpstr>
      <vt:lpstr>Interaction of 4CP and Price Response – 4CP Response</vt:lpstr>
      <vt:lpstr>Interaction of 4CP and Price Response – Price Response</vt:lpstr>
      <vt:lpstr>Interaction of 4CP and Price Response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308</cp:revision>
  <cp:lastPrinted>2019-04-25T21:43:55Z</cp:lastPrinted>
  <dcterms:created xsi:type="dcterms:W3CDTF">2016-01-21T15:20:31Z</dcterms:created>
  <dcterms:modified xsi:type="dcterms:W3CDTF">2019-04-26T13:39:25Z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