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92" r:id="rId7"/>
    <p:sldId id="291"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0" d="100"/>
          <a:sy n="140" d="100"/>
        </p:scale>
        <p:origin x="696"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83163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 Southern Cross Transmission Working Group Assignments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a:spLocks noGrp="1"/>
          </p:cNvSpPr>
          <p:nvPr>
            <p:ph idx="1"/>
          </p:nvPr>
        </p:nvSpPr>
        <p:spPr>
          <a:xfrm>
            <a:off x="266700" y="1447800"/>
            <a:ext cx="8534400" cy="1384995"/>
          </a:xfrm>
        </p:spPr>
        <p:txBody>
          <a:bodyPr>
            <a:spAutoFit/>
          </a:bodyPr>
          <a:lstStyle/>
          <a:p>
            <a:r>
              <a:rPr lang="en-US" sz="2000" dirty="0" smtClean="0">
                <a:solidFill>
                  <a:schemeClr val="tx1"/>
                </a:solidFill>
              </a:rPr>
              <a:t>ERCOT is seeking input from WMS and ROS on working group assignments for Directive #7 </a:t>
            </a:r>
          </a:p>
          <a:p>
            <a:r>
              <a:rPr lang="en-US" sz="2000" dirty="0" smtClean="0">
                <a:solidFill>
                  <a:schemeClr val="tx1"/>
                </a:solidFill>
              </a:rPr>
              <a:t>It is anticipated that work done by working groups will be brought back to WMS and ROS meetings, as appropriate.</a:t>
            </a:r>
          </a:p>
        </p:txBody>
      </p:sp>
      <p:sp>
        <p:nvSpPr>
          <p:cNvPr id="3" name="TextBox 2"/>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2541386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a:t>
            </a:r>
            <a:endParaRPr lang="en-US" sz="1600" dirty="0">
              <a:solidFill>
                <a:schemeClr val="tx1"/>
              </a:solidFill>
            </a:endParaRPr>
          </a:p>
        </p:txBody>
      </p:sp>
      <p:sp>
        <p:nvSpPr>
          <p:cNvPr id="3" name="Title 2"/>
          <p:cNvSpPr>
            <a:spLocks noGrp="1"/>
          </p:cNvSpPr>
          <p:nvPr>
            <p:ph type="title"/>
          </p:nvPr>
        </p:nvSpPr>
        <p:spPr/>
        <p:txBody>
          <a:bodyPr/>
          <a:lstStyle/>
          <a:p>
            <a:r>
              <a:rPr lang="en-US" sz="2000" dirty="0" smtClean="0"/>
              <a:t>Directive #7</a:t>
            </a:r>
            <a:endParaRPr lang="en-US" sz="2000"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381000" y="5449669"/>
            <a:ext cx="8046719" cy="646331"/>
          </a:xfrm>
          <a:prstGeom prst="rect">
            <a:avLst/>
          </a:prstGeom>
          <a:noFill/>
        </p:spPr>
        <p:txBody>
          <a:bodyPr wrap="square" rtlCol="0">
            <a:spAutoFit/>
          </a:bodyPr>
          <a:lstStyle/>
          <a:p>
            <a:pPr algn="ctr"/>
            <a:r>
              <a:rPr lang="en-US" dirty="0"/>
              <a:t>Ready to start now</a:t>
            </a:r>
          </a:p>
          <a:p>
            <a:pPr algn="ctr"/>
            <a:r>
              <a:rPr lang="en-US" b="1" dirty="0">
                <a:solidFill>
                  <a:schemeClr val="accent1"/>
                </a:solidFill>
              </a:rPr>
              <a:t>Recommendation:</a:t>
            </a:r>
            <a:r>
              <a:rPr lang="en-US" dirty="0"/>
              <a:t> Assign to </a:t>
            </a:r>
            <a:r>
              <a:rPr lang="en-US" dirty="0" smtClean="0"/>
              <a:t>CMWG</a:t>
            </a:r>
            <a:endParaRPr lang="en-US" dirty="0"/>
          </a:p>
        </p:txBody>
      </p:sp>
      <p:sp>
        <p:nvSpPr>
          <p:cNvPr id="9" name="Content Placeholder 1"/>
          <p:cNvSpPr txBox="1">
            <a:spLocks/>
          </p:cNvSpPr>
          <p:nvPr/>
        </p:nvSpPr>
        <p:spPr>
          <a:xfrm>
            <a:off x="319638" y="2580854"/>
            <a:ext cx="8450982" cy="185992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a:t>There is currently transmission congestion in which DC ties flows play a role.  Increasing the number of ties and overall export and import capability will tend to increase the likelihood of such occurrences.</a:t>
            </a:r>
          </a:p>
          <a:p>
            <a:r>
              <a:rPr lang="en-US" sz="1600" dirty="0"/>
              <a:t>There appear to be technical challenges to economically dispatching DC ties and these challenges will be discussed.</a:t>
            </a:r>
          </a:p>
          <a:p>
            <a:r>
              <a:rPr lang="en-US" sz="1600" dirty="0"/>
              <a:t>Study the impact and feasibility of utilizing other congestion management tools for transmission congestion in which DC tie flows play a role. </a:t>
            </a:r>
          </a:p>
          <a:p>
            <a:r>
              <a:rPr lang="en-US" sz="1600" dirty="0"/>
              <a:t>If other congestion management tools are determined to be </a:t>
            </a:r>
            <a:r>
              <a:rPr lang="en-US" sz="1600" dirty="0" smtClean="0"/>
              <a:t>practical, </a:t>
            </a:r>
            <a:r>
              <a:rPr lang="en-US" sz="1600" dirty="0"/>
              <a:t>will need to be specific as to which conditions the development and utilization of those tools apply. </a:t>
            </a:r>
            <a:endParaRPr lang="en-US" sz="1600" dirty="0" smtClean="0">
              <a:solidFill>
                <a:schemeClr val="tx1"/>
              </a:solidFill>
            </a:endParaRPr>
          </a:p>
        </p:txBody>
      </p:sp>
      <p:sp>
        <p:nvSpPr>
          <p:cNvPr id="8" name="TextBox 7"/>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748676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19864635"/>
              </p:ext>
            </p:extLst>
          </p:nvPr>
        </p:nvGraphicFramePr>
        <p:xfrm>
          <a:off x="271346" y="990601"/>
          <a:ext cx="8534400" cy="5251199"/>
        </p:xfrm>
        <a:graphic>
          <a:graphicData uri="http://schemas.openxmlformats.org/drawingml/2006/table">
            <a:tbl>
              <a:tblPr firstRow="1" bandRow="1">
                <a:tableStyleId>{5C22544A-7EE6-4342-B048-85BDC9FD1C3A}</a:tableStyleId>
              </a:tblPr>
              <a:tblGrid>
                <a:gridCol w="2395654">
                  <a:extLst>
                    <a:ext uri="{9D8B030D-6E8A-4147-A177-3AD203B41FA5}">
                      <a16:colId xmlns="" xmlns:a16="http://schemas.microsoft.com/office/drawing/2014/main" val="20000"/>
                    </a:ext>
                  </a:extLst>
                </a:gridCol>
                <a:gridCol w="44958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5/8/2019</a:t>
                      </a:r>
                    </a:p>
                  </a:txBody>
                  <a:tcPr/>
                </a:tc>
              </a:tr>
              <a:tr h="377010">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OWG 5/23/2019</a:t>
                      </a:r>
                    </a:p>
                  </a:txBody>
                  <a:tcPr/>
                </a:tc>
              </a:tr>
              <a:tr h="884394">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kern="1200" dirty="0" smtClean="0">
                          <a:solidFill>
                            <a:schemeClr val="tx1"/>
                          </a:solidFill>
                          <a:effectLst/>
                          <a:latin typeface="+mn-lt"/>
                          <a:ea typeface="+mn-ea"/>
                          <a:cs typeface="+mn-cs"/>
                        </a:rPr>
                        <a:t>PGRR068, Addition of a Proposed DC Tie to the Planning Models, approved at Board 12/11/2018.</a:t>
                      </a:r>
                    </a:p>
                    <a:p>
                      <a:endParaRPr lang="en-US" sz="105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tx1"/>
                          </a:solidFill>
                          <a:effectLst/>
                          <a:latin typeface="+mn-lt"/>
                          <a:ea typeface="+mn-ea"/>
                          <a:cs typeface="+mn-cs"/>
                        </a:rPr>
                        <a:t>Whitepaper approved at Board 4/9/2019. </a:t>
                      </a:r>
                      <a:r>
                        <a:rPr lang="en-US" sz="1050" dirty="0" smtClean="0">
                          <a:solidFill>
                            <a:schemeClr val="tx1"/>
                          </a:solidFill>
                        </a:rPr>
                        <a:t>ERCOT will update PUCT at next periodic update.</a:t>
                      </a:r>
                      <a:endParaRPr lang="en-US" sz="1050" kern="1200" baseline="0" dirty="0" smtClean="0">
                        <a:solidFill>
                          <a:schemeClr val="tx1"/>
                        </a:solidFill>
                        <a:effectLst/>
                        <a:latin typeface="+mn-lt"/>
                        <a:ea typeface="+mn-ea"/>
                        <a:cs typeface="+mn-cs"/>
                      </a:endParaRPr>
                    </a:p>
                  </a:txBody>
                  <a:tcPr/>
                </a:tc>
                <a:tc>
                  <a:txBody>
                    <a:bodyPr/>
                    <a:lstStyle/>
                    <a:p>
                      <a:endParaRPr lang="en-US" sz="105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PUCT update following April Board</a:t>
                      </a:r>
                      <a:endParaRPr lang="en-US" sz="1050" baseline="0" dirty="0" smtClean="0">
                        <a:solidFill>
                          <a:schemeClr val="tx1"/>
                        </a:solidFill>
                      </a:endParaRPr>
                    </a:p>
                  </a:txBody>
                  <a:tcPr/>
                </a:tc>
                <a:extLst>
                  <a:ext uri="{0D108BD9-81ED-4DB2-BD59-A6C34878D82A}">
                    <a16:rowId xmlns="" xmlns:a16="http://schemas.microsoft.com/office/drawing/2014/main" val="10001"/>
                  </a:ext>
                </a:extLst>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Finalize</a:t>
                      </a:r>
                      <a:r>
                        <a:rPr lang="en-US" sz="1050" kern="1200" baseline="0" dirty="0" smtClean="0">
                          <a:solidFill>
                            <a:schemeClr val="dk1"/>
                          </a:solidFill>
                          <a:effectLst/>
                          <a:latin typeface="+mn-lt"/>
                          <a:ea typeface="+mn-ea"/>
                          <a:cs typeface="+mn-cs"/>
                        </a:rPr>
                        <a:t> and p</a:t>
                      </a:r>
                      <a:r>
                        <a:rPr lang="en-US" sz="1050" kern="1200" dirty="0" smtClean="0">
                          <a:solidFill>
                            <a:schemeClr val="dk1"/>
                          </a:solidFill>
                          <a:effectLst/>
                          <a:latin typeface="+mn-lt"/>
                          <a:ea typeface="+mn-ea"/>
                          <a:cs typeface="+mn-cs"/>
                        </a:rPr>
                        <a:t>ublish </a:t>
                      </a:r>
                      <a:r>
                        <a:rPr lang="en-US" sz="1050" kern="1200" dirty="0" smtClean="0">
                          <a:solidFill>
                            <a:schemeClr val="dk1"/>
                          </a:solidFill>
                          <a:effectLst/>
                          <a:latin typeface="+mn-lt"/>
                          <a:ea typeface="+mn-ea"/>
                          <a:cs typeface="+mn-cs"/>
                        </a:rPr>
                        <a:t>study report</a:t>
                      </a:r>
                      <a:endParaRPr lang="en-US" sz="1050" dirty="0">
                        <a:solidFill>
                          <a:srgbClr val="FF0000"/>
                        </a:solidFill>
                      </a:endParaRPr>
                    </a:p>
                  </a:txBody>
                  <a:tcPr anchor="ct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endParaRPr lang="en-US" sz="1050" dirty="0">
                        <a:solidFill>
                          <a:schemeClr val="tx1"/>
                        </a:solidFill>
                      </a:endParaRPr>
                    </a:p>
                  </a:txBody>
                  <a:tcPr anchor="ctr"/>
                </a:tc>
                <a:extLst>
                  <a:ext uri="{0D108BD9-81ED-4DB2-BD59-A6C34878D82A}">
                    <a16:rowId xmlns="" xmlns:a16="http://schemas.microsoft.com/office/drawing/2014/main"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Request assignment of Directive #7 to CMWG</a:t>
                      </a:r>
                      <a:r>
                        <a:rPr lang="en-US" sz="1050" baseline="0" dirty="0" smtClean="0">
                          <a:solidFill>
                            <a:schemeClr val="tx1"/>
                          </a:solidFill>
                        </a:rPr>
                        <a:t> at WMS 5/1/2019.  If granted, begin discussions on issues at CMWG 5/6/2019.</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WMS 5/1/2019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5/6/2019</a:t>
                      </a: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Finalize</a:t>
                      </a:r>
                      <a:r>
                        <a:rPr lang="en-US" sz="1050" kern="1200" baseline="0" dirty="0" smtClean="0">
                          <a:solidFill>
                            <a:schemeClr val="dk1"/>
                          </a:solidFill>
                          <a:effectLst/>
                          <a:latin typeface="+mn-lt"/>
                          <a:ea typeface="+mn-ea"/>
                          <a:cs typeface="+mn-cs"/>
                        </a:rPr>
                        <a:t> and p</a:t>
                      </a:r>
                      <a:r>
                        <a:rPr lang="en-US" sz="1050" kern="1200" dirty="0" smtClean="0">
                          <a:solidFill>
                            <a:schemeClr val="dk1"/>
                          </a:solidFill>
                          <a:effectLst/>
                          <a:latin typeface="+mn-lt"/>
                          <a:ea typeface="+mn-ea"/>
                          <a:cs typeface="+mn-cs"/>
                        </a:rPr>
                        <a:t>ublish </a:t>
                      </a:r>
                      <a:r>
                        <a:rPr lang="en-US" sz="1050" kern="1200" dirty="0" smtClean="0">
                          <a:solidFill>
                            <a:schemeClr val="dk1"/>
                          </a:solidFill>
                          <a:effectLst/>
                          <a:latin typeface="+mn-lt"/>
                          <a:ea typeface="+mn-ea"/>
                          <a:cs typeface="+mn-cs"/>
                        </a:rPr>
                        <a:t>study report.  Introduce </a:t>
                      </a:r>
                      <a:r>
                        <a:rPr lang="en-US" sz="1050" kern="1200" dirty="0" smtClean="0">
                          <a:solidFill>
                            <a:schemeClr val="dk1"/>
                          </a:solidFill>
                          <a:effectLst/>
                          <a:latin typeface="+mn-lt"/>
                          <a:ea typeface="+mn-ea"/>
                          <a:cs typeface="+mn-cs"/>
                        </a:rPr>
                        <a:t>study</a:t>
                      </a:r>
                      <a:r>
                        <a:rPr lang="en-US" sz="1050" kern="1200" baseline="0" dirty="0" smtClean="0">
                          <a:solidFill>
                            <a:schemeClr val="dk1"/>
                          </a:solidFill>
                          <a:effectLst/>
                          <a:latin typeface="+mn-lt"/>
                          <a:ea typeface="+mn-ea"/>
                          <a:cs typeface="+mn-cs"/>
                        </a:rPr>
                        <a:t> findings </a:t>
                      </a:r>
                      <a:r>
                        <a:rPr lang="en-US" sz="1050" kern="1200" dirty="0" smtClean="0">
                          <a:solidFill>
                            <a:schemeClr val="dk1"/>
                          </a:solidFill>
                          <a:effectLst/>
                          <a:latin typeface="+mn-lt"/>
                          <a:ea typeface="+mn-ea"/>
                          <a:cs typeface="+mn-cs"/>
                        </a:rPr>
                        <a:t>and </a:t>
                      </a:r>
                      <a:r>
                        <a:rPr lang="en-US" sz="1050" kern="1200" dirty="0" smtClean="0">
                          <a:solidFill>
                            <a:schemeClr val="dk1"/>
                          </a:solidFill>
                          <a:effectLst/>
                          <a:latin typeface="+mn-lt"/>
                          <a:ea typeface="+mn-ea"/>
                          <a:cs typeface="+mn-cs"/>
                        </a:rPr>
                        <a:t>begin discussions a</a:t>
                      </a:r>
                      <a:r>
                        <a:rPr lang="en-US" sz="1050" kern="1200" baseline="0" dirty="0" smtClean="0">
                          <a:solidFill>
                            <a:schemeClr val="dk1"/>
                          </a:solidFill>
                          <a:effectLst/>
                          <a:latin typeface="+mn-lt"/>
                          <a:ea typeface="+mn-ea"/>
                          <a:cs typeface="+mn-cs"/>
                        </a:rPr>
                        <a:t>t ROS 5/2/2019.</a:t>
                      </a:r>
                      <a:endParaRPr lang="en-US" sz="105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ROS 5/2/2019</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dirty="0" smtClean="0">
                          <a:solidFill>
                            <a:schemeClr val="tx1"/>
                          </a:solidFill>
                        </a:rPr>
                        <a:t>Study results provided</a:t>
                      </a:r>
                      <a:r>
                        <a:rPr lang="en-US" sz="1050" baseline="0" dirty="0" smtClean="0">
                          <a:solidFill>
                            <a:schemeClr val="tx1"/>
                          </a:solidFill>
                        </a:rPr>
                        <a:t> at PDCWG 2/13/2019 and DWG 2/26/2019.</a:t>
                      </a:r>
                      <a:endParaRPr lang="en-US" sz="105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a:t>
                      </a:r>
                    </a:p>
                  </a:txBody>
                  <a:tcPr/>
                </a:tc>
              </a:tr>
            </a:tbl>
          </a:graphicData>
        </a:graphic>
      </p:graphicFrame>
      <p:sp>
        <p:nvSpPr>
          <p:cNvPr id="5" name="TextBox 4"/>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70205" y="5730558"/>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Initiating</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69068" y="373380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857927" cy="276999"/>
          </a:xfrm>
          <a:prstGeom prst="rect">
            <a:avLst/>
          </a:prstGeom>
          <a:noFill/>
        </p:spPr>
        <p:txBody>
          <a:bodyPr wrap="none" rtlCol="0">
            <a:spAutoFit/>
          </a:bodyPr>
          <a:lstStyle/>
          <a:p>
            <a:r>
              <a:rPr lang="en-US" sz="1200" dirty="0" smtClean="0">
                <a:solidFill>
                  <a:schemeClr val="tx1">
                    <a:lumMod val="50000"/>
                    <a:lumOff val="50000"/>
                  </a:schemeClr>
                </a:solidFill>
              </a:rPr>
              <a:t>May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5549</TotalTime>
  <Words>1398</Words>
  <Application>Microsoft Office PowerPoint</Application>
  <PresentationFormat>On-screen Show (4:3)</PresentationFormat>
  <Paragraphs>117</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ERCOT – Southern Cross Transmission Working Group Assignments</vt:lpstr>
      <vt:lpstr>Directive #7</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139</cp:revision>
  <cp:lastPrinted>2018-12-20T17:29:53Z</cp:lastPrinted>
  <dcterms:created xsi:type="dcterms:W3CDTF">2016-01-21T15:20:31Z</dcterms:created>
  <dcterms:modified xsi:type="dcterms:W3CDTF">2019-04-24T15:23:50Z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