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85" r:id="rId7"/>
    <p:sldId id="288" r:id="rId8"/>
    <p:sldId id="287" r:id="rId9"/>
    <p:sldId id="277" r:id="rId10"/>
    <p:sldId id="278" r:id="rId11"/>
    <p:sldId id="279" r:id="rId12"/>
    <p:sldId id="281" r:id="rId13"/>
    <p:sldId id="289" r:id="rId14"/>
    <p:sldId id="28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38" d="100"/>
          <a:sy n="38" d="100"/>
        </p:scale>
        <p:origin x="1278" y="5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4/25/2019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1508105"/>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April 30,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Questions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6" name="Content Placeholder 2"/>
          <p:cNvSpPr txBox="1">
            <a:spLocks/>
          </p:cNvSpPr>
          <p:nvPr/>
        </p:nvSpPr>
        <p:spPr>
          <a:xfrm>
            <a:off x="457200" y="1219200"/>
            <a:ext cx="7010400" cy="45950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Any questions before we launch into the RTC design </a:t>
            </a:r>
            <a:r>
              <a:rPr lang="en-US" sz="2000" dirty="0"/>
              <a:t>p</a:t>
            </a:r>
            <a:r>
              <a:rPr lang="en-US" sz="2000" dirty="0" smtClean="0"/>
              <a:t>rinciples?</a:t>
            </a:r>
          </a:p>
        </p:txBody>
      </p:sp>
    </p:spTree>
    <p:extLst>
      <p:ext uri="{BB962C8B-B14F-4D97-AF65-F5344CB8AC3E}">
        <p14:creationId xmlns:p14="http://schemas.microsoft.com/office/powerpoint/2010/main" val="20741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Feedback on RTC orientation, April 22</a:t>
            </a:r>
          </a:p>
          <a:p>
            <a:pPr>
              <a:spcBef>
                <a:spcPts val="1000"/>
              </a:spcBef>
              <a:spcAft>
                <a:spcPts val="1000"/>
              </a:spcAft>
            </a:pPr>
            <a:r>
              <a:rPr lang="en-US" sz="2000" dirty="0" smtClean="0"/>
              <a:t>Feedback on RTCTF calendar for 2019</a:t>
            </a:r>
          </a:p>
          <a:p>
            <a:pPr>
              <a:spcBef>
                <a:spcPts val="1000"/>
              </a:spcBef>
              <a:spcAft>
                <a:spcPts val="1000"/>
              </a:spcAft>
            </a:pPr>
            <a:r>
              <a:rPr lang="en-US" sz="2000" dirty="0" smtClean="0"/>
              <a:t>Summary of charter for RTCTF</a:t>
            </a:r>
          </a:p>
          <a:p>
            <a:pPr>
              <a:spcBef>
                <a:spcPts val="1000"/>
              </a:spcBef>
              <a:spcAft>
                <a:spcPts val="1000"/>
              </a:spcAft>
            </a:pPr>
            <a:r>
              <a:rPr lang="en-US" sz="2000" dirty="0" smtClean="0"/>
              <a:t>Anticipated review </a:t>
            </a:r>
            <a:r>
              <a:rPr lang="en-US" sz="2000" dirty="0"/>
              <a:t>p</a:t>
            </a:r>
            <a:r>
              <a:rPr lang="en-US" sz="2000" dirty="0" smtClean="0"/>
              <a:t>rocess</a:t>
            </a:r>
          </a:p>
          <a:p>
            <a:pPr>
              <a:spcBef>
                <a:spcPts val="1000"/>
              </a:spcBef>
              <a:spcAft>
                <a:spcPts val="1000"/>
              </a:spcAft>
            </a:pPr>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Schedule is Posted</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smtClean="0"/>
              <a:t>Below is schedule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2133600" y="1656600"/>
            <a:ext cx="5334000" cy="4185761"/>
          </a:xfrm>
          <a:prstGeom prst="rect">
            <a:avLst/>
          </a:prstGeom>
          <a:noFill/>
          <a:ln>
            <a:solidFill>
              <a:schemeClr val="tx2"/>
            </a:solidFill>
          </a:ln>
        </p:spPr>
        <p:txBody>
          <a:bodyPr wrap="square" rtlCol="0">
            <a:spAutoFit/>
          </a:bodyPr>
          <a:lstStyle/>
          <a:p>
            <a:r>
              <a:rPr lang="en-US" sz="1400" dirty="0" smtClean="0">
                <a:solidFill>
                  <a:schemeClr val="tx2"/>
                </a:solidFill>
              </a:rPr>
              <a:t>Monday, </a:t>
            </a:r>
            <a:r>
              <a:rPr lang="en-US" sz="1400" dirty="0">
                <a:solidFill>
                  <a:schemeClr val="tx2"/>
                </a:solidFill>
              </a:rPr>
              <a:t>May </a:t>
            </a:r>
            <a:r>
              <a:rPr lang="en-US" sz="1400" dirty="0" smtClean="0">
                <a:solidFill>
                  <a:schemeClr val="tx2"/>
                </a:solidFill>
              </a:rPr>
              <a:t>13</a:t>
            </a:r>
            <a:endParaRPr lang="en-US" sz="1400" dirty="0">
              <a:solidFill>
                <a:schemeClr val="tx2"/>
              </a:solidFill>
            </a:endParaRPr>
          </a:p>
          <a:p>
            <a:r>
              <a:rPr lang="en-US" sz="1400" dirty="0">
                <a:solidFill>
                  <a:schemeClr val="tx2"/>
                </a:solidFill>
              </a:rPr>
              <a:t> </a:t>
            </a:r>
          </a:p>
          <a:p>
            <a:r>
              <a:rPr lang="en-US" sz="1400" dirty="0" smtClean="0">
                <a:solidFill>
                  <a:schemeClr val="tx2"/>
                </a:solidFill>
              </a:rPr>
              <a:t>Tuesday, </a:t>
            </a:r>
            <a:r>
              <a:rPr lang="en-US" sz="1400" dirty="0">
                <a:solidFill>
                  <a:schemeClr val="tx2"/>
                </a:solidFill>
              </a:rPr>
              <a:t>June 4 </a:t>
            </a:r>
            <a:r>
              <a:rPr lang="en-US" sz="1400" dirty="0" smtClean="0">
                <a:solidFill>
                  <a:schemeClr val="tx2"/>
                </a:solidFill>
              </a:rPr>
              <a:t>(half day </a:t>
            </a:r>
            <a:r>
              <a:rPr lang="en-US" sz="1400" dirty="0">
                <a:solidFill>
                  <a:schemeClr val="tx2"/>
                </a:solidFill>
              </a:rPr>
              <a:t>after </a:t>
            </a:r>
            <a:r>
              <a:rPr lang="en-US" sz="1400" dirty="0" smtClean="0">
                <a:solidFill>
                  <a:schemeClr val="tx2"/>
                </a:solidFill>
              </a:rPr>
              <a:t>RMS)</a:t>
            </a:r>
            <a:endParaRPr lang="en-US" sz="1400" dirty="0">
              <a:solidFill>
                <a:schemeClr val="tx2"/>
              </a:solidFill>
            </a:endParaRPr>
          </a:p>
          <a:p>
            <a:r>
              <a:rPr lang="en-US" sz="1400" dirty="0" smtClean="0">
                <a:solidFill>
                  <a:schemeClr val="tx2"/>
                </a:solidFill>
              </a:rPr>
              <a:t>Friday, </a:t>
            </a:r>
            <a:r>
              <a:rPr lang="en-US" sz="1400" dirty="0">
                <a:solidFill>
                  <a:schemeClr val="tx2"/>
                </a:solidFill>
              </a:rPr>
              <a:t>June </a:t>
            </a:r>
            <a:r>
              <a:rPr lang="en-US" sz="1400" dirty="0" smtClean="0">
                <a:solidFill>
                  <a:schemeClr val="tx2"/>
                </a:solidFill>
              </a:rPr>
              <a:t>21</a:t>
            </a:r>
            <a:endParaRPr lang="en-US" sz="1400" dirty="0">
              <a:solidFill>
                <a:schemeClr val="tx2"/>
              </a:solidFill>
            </a:endParaRPr>
          </a:p>
          <a:p>
            <a:r>
              <a:rPr lang="en-US" sz="1400" dirty="0">
                <a:solidFill>
                  <a:schemeClr val="tx2"/>
                </a:solidFill>
              </a:rPr>
              <a:t> </a:t>
            </a:r>
          </a:p>
          <a:p>
            <a:r>
              <a:rPr lang="en-US" sz="1400" dirty="0" smtClean="0">
                <a:solidFill>
                  <a:schemeClr val="tx2"/>
                </a:solidFill>
              </a:rPr>
              <a:t>Friday, </a:t>
            </a:r>
            <a:r>
              <a:rPr lang="en-US" sz="1400" dirty="0">
                <a:solidFill>
                  <a:schemeClr val="tx2"/>
                </a:solidFill>
              </a:rPr>
              <a:t>July 12 </a:t>
            </a:r>
            <a:r>
              <a:rPr lang="en-US" sz="1400" dirty="0" smtClean="0">
                <a:solidFill>
                  <a:schemeClr val="tx2"/>
                </a:solidFill>
              </a:rPr>
              <a:t>(Taylor site)</a:t>
            </a:r>
            <a:endParaRPr lang="en-US" sz="1400" dirty="0">
              <a:solidFill>
                <a:schemeClr val="tx2"/>
              </a:solidFill>
            </a:endParaRPr>
          </a:p>
          <a:p>
            <a:r>
              <a:rPr lang="en-US" sz="1400" dirty="0">
                <a:solidFill>
                  <a:schemeClr val="tx2"/>
                </a:solidFill>
              </a:rPr>
              <a:t> </a:t>
            </a:r>
          </a:p>
          <a:p>
            <a:r>
              <a:rPr lang="en-US" sz="1400" dirty="0">
                <a:solidFill>
                  <a:schemeClr val="tx2"/>
                </a:solidFill>
              </a:rPr>
              <a:t>Friday, </a:t>
            </a:r>
            <a:r>
              <a:rPr lang="en-US" sz="1400" dirty="0" smtClean="0">
                <a:solidFill>
                  <a:schemeClr val="tx2"/>
                </a:solidFill>
              </a:rPr>
              <a:t>Aug. 9</a:t>
            </a:r>
            <a:endParaRPr lang="en-US" sz="1400" dirty="0">
              <a:solidFill>
                <a:schemeClr val="tx2"/>
              </a:solidFill>
            </a:endParaRPr>
          </a:p>
          <a:p>
            <a:r>
              <a:rPr lang="en-US" sz="1400" dirty="0">
                <a:solidFill>
                  <a:schemeClr val="tx2"/>
                </a:solidFill>
              </a:rPr>
              <a:t>Tuesday, </a:t>
            </a:r>
            <a:r>
              <a:rPr lang="en-US" sz="1400" dirty="0" smtClean="0">
                <a:solidFill>
                  <a:schemeClr val="tx2"/>
                </a:solidFill>
              </a:rPr>
              <a:t>Aug. 27</a:t>
            </a:r>
            <a:endParaRPr lang="en-US" sz="1400" dirty="0">
              <a:solidFill>
                <a:schemeClr val="tx2"/>
              </a:solidFill>
            </a:endParaRPr>
          </a:p>
          <a:p>
            <a:r>
              <a:rPr lang="en-US" sz="1400" dirty="0">
                <a:solidFill>
                  <a:schemeClr val="tx2"/>
                </a:solidFill>
              </a:rPr>
              <a:t> </a:t>
            </a:r>
          </a:p>
          <a:p>
            <a:r>
              <a:rPr lang="en-US" sz="1400" dirty="0" smtClean="0">
                <a:solidFill>
                  <a:schemeClr val="tx2"/>
                </a:solidFill>
              </a:rPr>
              <a:t>Thursday, Sept. 19  (conflicts </a:t>
            </a:r>
            <a:r>
              <a:rPr lang="en-US" sz="1400" dirty="0">
                <a:solidFill>
                  <a:schemeClr val="tx2"/>
                </a:solidFill>
              </a:rPr>
              <a:t>with </a:t>
            </a:r>
            <a:r>
              <a:rPr lang="en-US" sz="1400" dirty="0" smtClean="0">
                <a:solidFill>
                  <a:schemeClr val="tx2"/>
                </a:solidFill>
              </a:rPr>
              <a:t>OWG)</a:t>
            </a:r>
            <a:endParaRPr lang="en-US" sz="1400" dirty="0">
              <a:solidFill>
                <a:schemeClr val="tx2"/>
              </a:solidFill>
            </a:endParaRPr>
          </a:p>
          <a:p>
            <a:r>
              <a:rPr lang="en-US" sz="1400" dirty="0">
                <a:solidFill>
                  <a:schemeClr val="tx2"/>
                </a:solidFill>
              </a:rPr>
              <a:t> </a:t>
            </a:r>
          </a:p>
          <a:p>
            <a:r>
              <a:rPr lang="en-US" sz="1400" dirty="0">
                <a:solidFill>
                  <a:schemeClr val="tx2"/>
                </a:solidFill>
              </a:rPr>
              <a:t>Monday, </a:t>
            </a:r>
            <a:r>
              <a:rPr lang="en-US" sz="1400" dirty="0" smtClean="0">
                <a:solidFill>
                  <a:schemeClr val="tx2"/>
                </a:solidFill>
              </a:rPr>
              <a:t>Oct. 14</a:t>
            </a:r>
            <a:endParaRPr lang="en-US" sz="1400" dirty="0">
              <a:solidFill>
                <a:schemeClr val="tx2"/>
              </a:solidFill>
            </a:endParaRPr>
          </a:p>
          <a:p>
            <a:r>
              <a:rPr lang="en-US" sz="1400" dirty="0">
                <a:solidFill>
                  <a:schemeClr val="tx2"/>
                </a:solidFill>
              </a:rPr>
              <a:t>Wednesday, </a:t>
            </a:r>
            <a:r>
              <a:rPr lang="en-US" sz="1400" dirty="0" smtClean="0">
                <a:solidFill>
                  <a:schemeClr val="tx2"/>
                </a:solidFill>
              </a:rPr>
              <a:t>Oct. 30</a:t>
            </a:r>
            <a:endParaRPr lang="en-US" sz="1400" dirty="0">
              <a:solidFill>
                <a:schemeClr val="tx2"/>
              </a:solidFill>
            </a:endParaRPr>
          </a:p>
          <a:p>
            <a:r>
              <a:rPr lang="en-US" sz="1400" dirty="0">
                <a:solidFill>
                  <a:schemeClr val="tx2"/>
                </a:solidFill>
              </a:rPr>
              <a:t> </a:t>
            </a:r>
          </a:p>
          <a:p>
            <a:r>
              <a:rPr lang="en-US" sz="1400" dirty="0" smtClean="0">
                <a:solidFill>
                  <a:schemeClr val="tx2"/>
                </a:solidFill>
              </a:rPr>
              <a:t>Tuesday, Nov. 19 (half of room 206)</a:t>
            </a:r>
            <a:endParaRPr lang="en-US" sz="1400" dirty="0">
              <a:solidFill>
                <a:schemeClr val="tx2"/>
              </a:solidFill>
            </a:endParaRPr>
          </a:p>
          <a:p>
            <a:r>
              <a:rPr lang="en-US" sz="1400" dirty="0">
                <a:solidFill>
                  <a:schemeClr val="tx2"/>
                </a:solidFill>
              </a:rPr>
              <a:t> </a:t>
            </a:r>
          </a:p>
          <a:p>
            <a:r>
              <a:rPr lang="en-US" sz="1400" dirty="0">
                <a:solidFill>
                  <a:schemeClr val="tx2"/>
                </a:solidFill>
              </a:rPr>
              <a:t>Tuesday, </a:t>
            </a:r>
            <a:r>
              <a:rPr lang="en-US" sz="1400" dirty="0" smtClean="0">
                <a:solidFill>
                  <a:schemeClr val="tx2"/>
                </a:solidFill>
              </a:rPr>
              <a:t>Dec. 3 (half day after RMS)</a:t>
            </a:r>
            <a:endParaRPr lang="en-US" sz="1400" dirty="0">
              <a:solidFill>
                <a:schemeClr val="tx2"/>
              </a:solidFill>
            </a:endParaRPr>
          </a:p>
          <a:p>
            <a:r>
              <a:rPr lang="en-US" sz="1400" dirty="0">
                <a:solidFill>
                  <a:schemeClr val="tx2"/>
                </a:solidFill>
              </a:rPr>
              <a:t>Thursday, </a:t>
            </a:r>
            <a:r>
              <a:rPr lang="en-US" sz="1400" dirty="0" smtClean="0">
                <a:solidFill>
                  <a:schemeClr val="tx2"/>
                </a:solidFill>
              </a:rPr>
              <a:t>Dec. 19</a:t>
            </a:r>
            <a:endParaRPr lang="en-US" sz="1400"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Reminder of Charter for Group</a:t>
            </a:r>
            <a:endParaRPr lang="en-US" sz="2400" dirty="0"/>
          </a:p>
        </p:txBody>
      </p:sp>
      <p:sp>
        <p:nvSpPr>
          <p:cNvPr id="3" name="Content Placeholder 2"/>
          <p:cNvSpPr>
            <a:spLocks noGrp="1"/>
          </p:cNvSpPr>
          <p:nvPr>
            <p:ph idx="1"/>
          </p:nvPr>
        </p:nvSpPr>
        <p:spPr>
          <a:xfrm>
            <a:off x="381000" y="990600"/>
            <a:ext cx="7772400" cy="5052221"/>
          </a:xfrm>
        </p:spPr>
        <p:txBody>
          <a:bodyPr/>
          <a:lstStyle/>
          <a:p>
            <a:r>
              <a:rPr lang="en-US" sz="2000" dirty="0" smtClean="0"/>
              <a:t>Purpose: To develop the principles (scope) and protocols needed for RTC implementation per PUCT Project No. 48540.</a:t>
            </a:r>
          </a:p>
          <a:p>
            <a:pPr lvl="1">
              <a:spcBef>
                <a:spcPts val="600"/>
              </a:spcBef>
              <a:spcAft>
                <a:spcPts val="600"/>
              </a:spcAft>
            </a:pPr>
            <a:r>
              <a:rPr lang="en-US" sz="1800" dirty="0" smtClean="0"/>
              <a:t>Phase 1: Develop key principles/scope for RTC design and identify policy issues beyond the scope of RTC.</a:t>
            </a:r>
          </a:p>
          <a:p>
            <a:pPr lvl="1">
              <a:spcBef>
                <a:spcPts val="600"/>
              </a:spcBef>
              <a:spcAft>
                <a:spcPts val="600"/>
              </a:spcAft>
            </a:pPr>
            <a:r>
              <a:rPr lang="en-US" sz="1800" dirty="0" smtClean="0"/>
              <a:t>Phase 2: Develop revision requests based on principles.</a:t>
            </a:r>
          </a:p>
          <a:p>
            <a:pPr lvl="1"/>
            <a:endParaRPr lang="en-US" sz="2000" dirty="0" smtClean="0"/>
          </a:p>
          <a:p>
            <a:r>
              <a:rPr lang="en-US" sz="2000" dirty="0" smtClean="0"/>
              <a:t>The task force is non-voting and reports directly to TAC.</a:t>
            </a:r>
          </a:p>
          <a:p>
            <a:pPr lvl="1">
              <a:spcBef>
                <a:spcPts val="600"/>
              </a:spcBef>
              <a:spcAft>
                <a:spcPts val="600"/>
              </a:spcAft>
            </a:pPr>
            <a:r>
              <a:rPr lang="en-US" sz="1800" dirty="0"/>
              <a:t>Open to </a:t>
            </a:r>
            <a:r>
              <a:rPr lang="en-US" sz="1800" dirty="0" smtClean="0"/>
              <a:t>public, </a:t>
            </a:r>
            <a:r>
              <a:rPr lang="en-US" sz="1800" dirty="0"/>
              <a:t>and all </a:t>
            </a:r>
            <a:r>
              <a:rPr lang="en-US" sz="1800" dirty="0" smtClean="0"/>
              <a:t>meetings </a:t>
            </a:r>
            <a:r>
              <a:rPr lang="en-US" sz="1800" dirty="0"/>
              <a:t>will have a </a:t>
            </a:r>
            <a:r>
              <a:rPr lang="en-US" sz="1800" dirty="0" smtClean="0"/>
              <a:t>WebEx.</a:t>
            </a:r>
            <a:endParaRPr lang="en-US" sz="1800" dirty="0"/>
          </a:p>
          <a:p>
            <a:pPr lvl="1">
              <a:spcBef>
                <a:spcPts val="600"/>
              </a:spcBef>
              <a:spcAft>
                <a:spcPts val="600"/>
              </a:spcAft>
            </a:pPr>
            <a:r>
              <a:rPr lang="en-US" sz="1800" dirty="0" smtClean="0"/>
              <a:t>Regular reports to TAC of issues and discussion.</a:t>
            </a:r>
          </a:p>
          <a:p>
            <a:pPr lvl="1">
              <a:spcBef>
                <a:spcPts val="600"/>
              </a:spcBef>
              <a:spcAft>
                <a:spcPts val="600"/>
              </a:spcAft>
            </a:pPr>
            <a:r>
              <a:rPr lang="en-US" sz="1800" dirty="0" smtClean="0"/>
              <a:t>TAC will be voting body for RTCTF deliverables.</a:t>
            </a:r>
          </a:p>
          <a:p>
            <a:pPr lvl="1"/>
            <a:endParaRPr lang="en-US" sz="2000"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314365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Anticipated Review </a:t>
            </a:r>
            <a:r>
              <a:rPr lang="en-US" sz="2400" dirty="0"/>
              <a:t>P</a:t>
            </a:r>
            <a:r>
              <a:rPr lang="en-US" sz="2400" dirty="0" smtClean="0"/>
              <a:t>rocess</a:t>
            </a:r>
            <a:endParaRPr lang="en-US" sz="2400" dirty="0"/>
          </a:p>
        </p:txBody>
      </p:sp>
      <p:sp>
        <p:nvSpPr>
          <p:cNvPr id="3" name="Content Placeholder 2"/>
          <p:cNvSpPr>
            <a:spLocks noGrp="1"/>
          </p:cNvSpPr>
          <p:nvPr>
            <p:ph idx="1"/>
          </p:nvPr>
        </p:nvSpPr>
        <p:spPr>
          <a:xfrm>
            <a:off x="409470" y="1066800"/>
            <a:ext cx="7239000" cy="4823621"/>
          </a:xfrm>
        </p:spPr>
        <p:txBody>
          <a:bodyPr/>
          <a:lstStyle/>
          <a:p>
            <a:r>
              <a:rPr lang="en-US" sz="2000" dirty="0" smtClean="0"/>
              <a:t>Review process:</a:t>
            </a:r>
          </a:p>
          <a:p>
            <a:pPr lvl="1">
              <a:spcBef>
                <a:spcPts val="600"/>
              </a:spcBef>
              <a:spcAft>
                <a:spcPts val="600"/>
              </a:spcAft>
            </a:pPr>
            <a:r>
              <a:rPr lang="en-US" sz="1800" dirty="0" smtClean="0"/>
              <a:t>Initially, ERCOT will bring forward principles and scope as they are developed to implement components of RTC.</a:t>
            </a:r>
          </a:p>
          <a:p>
            <a:pPr lvl="1">
              <a:spcBef>
                <a:spcPts val="600"/>
              </a:spcBef>
              <a:spcAft>
                <a:spcPts val="600"/>
              </a:spcAft>
            </a:pPr>
            <a:r>
              <a:rPr lang="en-US" sz="1800" dirty="0" smtClean="0"/>
              <a:t>Market Participants will be asked to review and provide feedback on the principles and any design issues.</a:t>
            </a:r>
          </a:p>
          <a:p>
            <a:pPr lvl="1">
              <a:spcBef>
                <a:spcPts val="600"/>
              </a:spcBef>
              <a:spcAft>
                <a:spcPts val="600"/>
              </a:spcAft>
            </a:pPr>
            <a:r>
              <a:rPr lang="en-US" sz="1800" dirty="0" smtClean="0"/>
              <a:t>ERCOT will work collaboratively to refine and develop the final principles to be taken to TAC.</a:t>
            </a:r>
          </a:p>
          <a:p>
            <a:pPr lvl="1"/>
            <a:endParaRPr lang="en-US" sz="2000" dirty="0" smtClean="0"/>
          </a:p>
          <a:p>
            <a:r>
              <a:rPr lang="en-US" sz="2000" dirty="0" smtClean="0"/>
              <a:t>For non-consensus principles, the RTCTF Chair will communicate those issues discussed with the principle(s) to TAC for further consideration and possible vote.</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95915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Anticipated </a:t>
            </a:r>
            <a:r>
              <a:rPr lang="en-US" sz="2400" dirty="0" smtClean="0"/>
              <a:t>Review </a:t>
            </a:r>
            <a:r>
              <a:rPr lang="en-US" sz="2400" dirty="0"/>
              <a:t>P</a:t>
            </a:r>
            <a:r>
              <a:rPr lang="en-US" sz="2400" dirty="0" smtClean="0"/>
              <a:t>rocess</a:t>
            </a:r>
            <a:endParaRPr lang="en-US" sz="2400" dirty="0"/>
          </a:p>
        </p:txBody>
      </p:sp>
      <p:sp>
        <p:nvSpPr>
          <p:cNvPr id="3" name="Content Placeholder 2"/>
          <p:cNvSpPr>
            <a:spLocks noGrp="1"/>
          </p:cNvSpPr>
          <p:nvPr>
            <p:ph idx="1"/>
          </p:nvPr>
        </p:nvSpPr>
        <p:spPr>
          <a:xfrm>
            <a:off x="381000" y="1066800"/>
            <a:ext cx="7620000" cy="4595021"/>
          </a:xfrm>
        </p:spPr>
        <p:txBody>
          <a:bodyPr/>
          <a:lstStyle/>
          <a:p>
            <a:r>
              <a:rPr lang="en-US" sz="2000" dirty="0" smtClean="0"/>
              <a:t>ERCOT anticipates that other market design ideas will be brought forward within development of RTC that are beyond the scope of RTC.</a:t>
            </a:r>
          </a:p>
          <a:p>
            <a:endParaRPr lang="en-US" sz="2000" dirty="0" smtClean="0"/>
          </a:p>
          <a:p>
            <a:r>
              <a:rPr lang="en-US" sz="2000" dirty="0" smtClean="0"/>
              <a:t>RTCTF will discuss those policy issues and consider whether they are necessary for implementation of RTC.</a:t>
            </a:r>
          </a:p>
          <a:p>
            <a:endParaRPr lang="en-US" sz="2000" dirty="0" smtClean="0"/>
          </a:p>
          <a:p>
            <a:r>
              <a:rPr lang="en-US" sz="2000" dirty="0" smtClean="0"/>
              <a:t>RTCTF will report to TAC on those items that are considered beyond the scope of RTC.</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540857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Phase 1</a:t>
            </a:r>
            <a:endParaRPr lang="en-US" sz="2400" dirty="0"/>
          </a:p>
        </p:txBody>
      </p:sp>
      <p:sp>
        <p:nvSpPr>
          <p:cNvPr id="4" name="Slide Number Placeholder 3"/>
          <p:cNvSpPr>
            <a:spLocks noGrp="1"/>
          </p:cNvSpPr>
          <p:nvPr>
            <p:ph type="sldNum" sz="quarter" idx="4"/>
          </p:nvPr>
        </p:nvSpPr>
        <p:spPr>
          <a:xfrm>
            <a:off x="8458200" y="6256338"/>
            <a:ext cx="533400" cy="220662"/>
          </a:xfrm>
        </p:spPr>
        <p:txBody>
          <a:bodyPr/>
          <a:lstStyle/>
          <a:p>
            <a:fld id="{1D93BD3E-1E9A-4970-A6F7-E7AC52762E0C}" type="slidenum">
              <a:rPr lang="en-US" smtClean="0"/>
              <a:pPr/>
              <a:t>8</a:t>
            </a:fld>
            <a:endParaRPr lang="en-US"/>
          </a:p>
        </p:txBody>
      </p:sp>
      <p:sp>
        <p:nvSpPr>
          <p:cNvPr id="5" name="Rectangle 4"/>
          <p:cNvSpPr/>
          <p:nvPr/>
        </p:nvSpPr>
        <p:spPr>
          <a:xfrm>
            <a:off x="297024" y="990600"/>
            <a:ext cx="564657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PUCT: Project No. 48540 </a:t>
            </a:r>
          </a:p>
          <a:p>
            <a:pPr algn="ctr"/>
            <a:r>
              <a:rPr lang="en-US" dirty="0" smtClean="0"/>
              <a:t>and other activities/decisions </a:t>
            </a:r>
            <a:endParaRPr lang="en-US" dirty="0"/>
          </a:p>
        </p:txBody>
      </p:sp>
      <p:sp>
        <p:nvSpPr>
          <p:cNvPr id="7" name="Rectangle 6"/>
          <p:cNvSpPr/>
          <p:nvPr/>
        </p:nvSpPr>
        <p:spPr>
          <a:xfrm>
            <a:off x="307910" y="2328069"/>
            <a:ext cx="746449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RTCTF: Develop design principles and scope</a:t>
            </a:r>
            <a:endParaRPr lang="en-US" dirty="0"/>
          </a:p>
        </p:txBody>
      </p:sp>
      <p:sp>
        <p:nvSpPr>
          <p:cNvPr id="8" name="Down Arrow 7"/>
          <p:cNvSpPr/>
          <p:nvPr/>
        </p:nvSpPr>
        <p:spPr>
          <a:xfrm>
            <a:off x="228600" y="1676400"/>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1981200" y="1676400"/>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3886200" y="1676399"/>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5486400" y="1684175"/>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828800" y="3657600"/>
            <a:ext cx="664028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TAC: Votes on design </a:t>
            </a:r>
          </a:p>
          <a:p>
            <a:pPr algn="ctr"/>
            <a:r>
              <a:rPr lang="en-US" dirty="0" smtClean="0"/>
              <a:t>principles and scope</a:t>
            </a:r>
            <a:endParaRPr lang="en-US" dirty="0"/>
          </a:p>
        </p:txBody>
      </p:sp>
      <p:sp>
        <p:nvSpPr>
          <p:cNvPr id="15" name="Down Arrow 14"/>
          <p:cNvSpPr/>
          <p:nvPr/>
        </p:nvSpPr>
        <p:spPr>
          <a:xfrm>
            <a:off x="2590800" y="3013869"/>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508241" y="3013869"/>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6629400" y="3005931"/>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1764268"/>
            <a:ext cx="3670041" cy="307777"/>
          </a:xfrm>
          <a:prstGeom prst="rect">
            <a:avLst/>
          </a:prstGeom>
          <a:solidFill>
            <a:schemeClr val="bg2">
              <a:lumMod val="85000"/>
            </a:schemeClr>
          </a:solidFill>
        </p:spPr>
        <p:txBody>
          <a:bodyPr wrap="square" rtlCol="0">
            <a:spAutoFit/>
          </a:bodyPr>
          <a:lstStyle/>
          <a:p>
            <a:r>
              <a:rPr lang="en-US" sz="1400" dirty="0" smtClean="0"/>
              <a:t>Decisions that shape RTC principles/scope</a:t>
            </a:r>
            <a:endParaRPr lang="en-US" sz="1400" dirty="0"/>
          </a:p>
        </p:txBody>
      </p:sp>
      <p:sp>
        <p:nvSpPr>
          <p:cNvPr id="21" name="TextBox 20"/>
          <p:cNvSpPr txBox="1"/>
          <p:nvPr/>
        </p:nvSpPr>
        <p:spPr>
          <a:xfrm>
            <a:off x="2107941" y="3130649"/>
            <a:ext cx="6397689" cy="307777"/>
          </a:xfrm>
          <a:prstGeom prst="rect">
            <a:avLst/>
          </a:prstGeom>
          <a:solidFill>
            <a:schemeClr val="bg2">
              <a:lumMod val="85000"/>
            </a:schemeClr>
          </a:solidFill>
        </p:spPr>
        <p:txBody>
          <a:bodyPr wrap="square" rtlCol="0">
            <a:spAutoFit/>
          </a:bodyPr>
          <a:lstStyle/>
          <a:p>
            <a:r>
              <a:rPr lang="en-US" sz="1400" dirty="0" smtClean="0"/>
              <a:t>Status updates to TAC and seek approval of incremental principles and scope</a:t>
            </a:r>
            <a:endParaRPr lang="en-US" sz="1400" dirty="0"/>
          </a:p>
        </p:txBody>
      </p:sp>
      <p:sp>
        <p:nvSpPr>
          <p:cNvPr id="22" name="Rectangle 21"/>
          <p:cNvSpPr/>
          <p:nvPr/>
        </p:nvSpPr>
        <p:spPr>
          <a:xfrm>
            <a:off x="2351314" y="5029200"/>
            <a:ext cx="664028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Board: Monitor progress and </a:t>
            </a:r>
          </a:p>
          <a:p>
            <a:pPr algn="ctr"/>
            <a:r>
              <a:rPr lang="en-US" dirty="0" smtClean="0"/>
              <a:t>approve final set of principles and scope</a:t>
            </a:r>
            <a:endParaRPr lang="en-US" dirty="0"/>
          </a:p>
        </p:txBody>
      </p:sp>
      <p:sp>
        <p:nvSpPr>
          <p:cNvPr id="23" name="Down Arrow 22"/>
          <p:cNvSpPr/>
          <p:nvPr/>
        </p:nvSpPr>
        <p:spPr>
          <a:xfrm>
            <a:off x="3352800" y="4343400"/>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4809153" y="4366644"/>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6199414" y="4366645"/>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8077199" y="4355759"/>
            <a:ext cx="533400" cy="978241"/>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2562808" y="4493920"/>
            <a:ext cx="5278794" cy="307777"/>
          </a:xfrm>
          <a:prstGeom prst="rect">
            <a:avLst/>
          </a:prstGeom>
          <a:solidFill>
            <a:schemeClr val="bg2">
              <a:lumMod val="85000"/>
            </a:schemeClr>
          </a:solidFill>
        </p:spPr>
        <p:txBody>
          <a:bodyPr wrap="square" rtlCol="0">
            <a:spAutoFit/>
          </a:bodyPr>
          <a:lstStyle/>
          <a:p>
            <a:r>
              <a:rPr lang="en-US" sz="1400" dirty="0" smtClean="0"/>
              <a:t>Status updates on TAC decisions and status of principles/scope</a:t>
            </a:r>
            <a:endParaRPr lang="en-US" sz="1400" dirty="0"/>
          </a:p>
        </p:txBody>
      </p:sp>
      <p:sp>
        <p:nvSpPr>
          <p:cNvPr id="30" name="TextBox 29"/>
          <p:cNvSpPr txBox="1"/>
          <p:nvPr/>
        </p:nvSpPr>
        <p:spPr>
          <a:xfrm>
            <a:off x="7896030" y="5333008"/>
            <a:ext cx="1219200" cy="1077218"/>
          </a:xfrm>
          <a:prstGeom prst="rect">
            <a:avLst/>
          </a:prstGeom>
          <a:solidFill>
            <a:schemeClr val="bg2">
              <a:lumMod val="75000"/>
            </a:schemeClr>
          </a:solidFill>
        </p:spPr>
        <p:txBody>
          <a:bodyPr wrap="square" rtlCol="0">
            <a:spAutoFit/>
          </a:bodyPr>
          <a:lstStyle/>
          <a:p>
            <a:r>
              <a:rPr lang="en-US" sz="1600" dirty="0" smtClean="0"/>
              <a:t>Board vote on final design principles</a:t>
            </a:r>
            <a:endParaRPr lang="en-US" sz="1600" dirty="0"/>
          </a:p>
        </p:txBody>
      </p:sp>
    </p:spTree>
    <p:extLst>
      <p:ext uri="{BB962C8B-B14F-4D97-AF65-F5344CB8AC3E}">
        <p14:creationId xmlns:p14="http://schemas.microsoft.com/office/powerpoint/2010/main" val="1398807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RTCTF </a:t>
            </a:r>
            <a:r>
              <a:rPr lang="en-US" smtClean="0"/>
              <a:t>review process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Right Arrow 6"/>
          <p:cNvSpPr/>
          <p:nvPr/>
        </p:nvSpPr>
        <p:spPr>
          <a:xfrm>
            <a:off x="304800" y="3200400"/>
            <a:ext cx="83820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cxnSp>
        <p:nvCxnSpPr>
          <p:cNvPr id="9" name="Straight Arrow Connector 8"/>
          <p:cNvCxnSpPr/>
          <p:nvPr/>
        </p:nvCxnSpPr>
        <p:spPr>
          <a:xfrm>
            <a:off x="762000" y="2781300"/>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1346010" y="3658170"/>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flipV="1">
            <a:off x="3480179" y="3657600"/>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a:off x="4595883" y="2781300"/>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flipV="1">
            <a:off x="4572000" y="3657600"/>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a:xfrm>
            <a:off x="3480179" y="2781300"/>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636276"/>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7543800" y="2781300"/>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flipV="1">
            <a:off x="7596117" y="3657600"/>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a:off x="6553200" y="2781300"/>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6500883" y="5914807"/>
            <a:ext cx="2590800" cy="646331"/>
          </a:xfrm>
          <a:prstGeom prst="rect">
            <a:avLst/>
          </a:prstGeom>
          <a:noFill/>
        </p:spPr>
        <p:txBody>
          <a:bodyPr wrap="square" rtlCol="0">
            <a:spAutoFit/>
          </a:bodyPr>
          <a:lstStyle/>
          <a:p>
            <a:r>
              <a:rPr lang="en-US" dirty="0" smtClean="0">
                <a:solidFill>
                  <a:srgbClr val="FF0000"/>
                </a:solidFill>
              </a:rPr>
              <a:t>If no consensus take options to TAC</a:t>
            </a:r>
            <a:endParaRPr lang="en-US" dirty="0">
              <a:solidFill>
                <a:srgbClr val="FF0000"/>
              </a:solidFill>
            </a:endParaRPr>
          </a:p>
        </p:txBody>
      </p:sp>
      <p:sp>
        <p:nvSpPr>
          <p:cNvPr id="3" name="Rectangle 2"/>
          <p:cNvSpPr/>
          <p:nvPr/>
        </p:nvSpPr>
        <p:spPr>
          <a:xfrm>
            <a:off x="304800" y="990600"/>
            <a:ext cx="1981200" cy="1943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ERCOT posts and presents approach to implementing a principle or element of RTC</a:t>
            </a:r>
            <a:endParaRPr lang="en-US" dirty="0"/>
          </a:p>
        </p:txBody>
      </p:sp>
      <p:sp>
        <p:nvSpPr>
          <p:cNvPr id="5" name="Rectangle 4"/>
          <p:cNvSpPr/>
          <p:nvPr/>
        </p:nvSpPr>
        <p:spPr>
          <a:xfrm>
            <a:off x="406021" y="3962401"/>
            <a:ext cx="1879979" cy="1981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MPs share initial feedback, concern, request for additional information.</a:t>
            </a:r>
            <a:endParaRPr lang="en-US" dirty="0"/>
          </a:p>
        </p:txBody>
      </p:sp>
      <p:sp>
        <p:nvSpPr>
          <p:cNvPr id="13" name="Rectangle 12"/>
          <p:cNvSpPr/>
          <p:nvPr/>
        </p:nvSpPr>
        <p:spPr>
          <a:xfrm>
            <a:off x="2895600" y="3962400"/>
            <a:ext cx="2718179" cy="1981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MP feedback posted before meeting of :</a:t>
            </a:r>
          </a:p>
          <a:p>
            <a:pPr marL="285750" indent="-285750" algn="ctr">
              <a:buFontTx/>
              <a:buChar char="-"/>
            </a:pPr>
            <a:r>
              <a:rPr lang="en-US" dirty="0" smtClean="0"/>
              <a:t>Concerns  </a:t>
            </a:r>
          </a:p>
          <a:p>
            <a:pPr marL="285750" indent="-285750" algn="ctr">
              <a:buFontTx/>
              <a:buChar char="-"/>
            </a:pPr>
            <a:r>
              <a:rPr lang="en-US" dirty="0" smtClean="0"/>
              <a:t>Alternatives</a:t>
            </a:r>
          </a:p>
          <a:p>
            <a:pPr algn="ctr"/>
            <a:r>
              <a:rPr lang="en-US" dirty="0" smtClean="0"/>
              <a:t>Active discussion at meeting of concerns and alternatives.</a:t>
            </a:r>
            <a:endParaRPr lang="en-US" dirty="0"/>
          </a:p>
        </p:txBody>
      </p:sp>
      <p:sp>
        <p:nvSpPr>
          <p:cNvPr id="16" name="Rectangle 15"/>
          <p:cNvSpPr/>
          <p:nvPr/>
        </p:nvSpPr>
        <p:spPr>
          <a:xfrm>
            <a:off x="2895600" y="990600"/>
            <a:ext cx="2718179" cy="1943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ERCOT provides requested information before meeting, and responds to concerns or alternatives from MPs at the meeting. </a:t>
            </a:r>
            <a:endParaRPr lang="en-US" dirty="0"/>
          </a:p>
        </p:txBody>
      </p:sp>
      <p:sp>
        <p:nvSpPr>
          <p:cNvPr id="20" name="Rectangle 19"/>
          <p:cNvSpPr/>
          <p:nvPr/>
        </p:nvSpPr>
        <p:spPr>
          <a:xfrm>
            <a:off x="6019800" y="3962400"/>
            <a:ext cx="2718179" cy="1981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MPs must document concerns or alternative approach prior to meeting, and be prepared to discuss at meeting.</a:t>
            </a:r>
          </a:p>
        </p:txBody>
      </p:sp>
      <p:sp>
        <p:nvSpPr>
          <p:cNvPr id="22" name="Rectangle 21"/>
          <p:cNvSpPr/>
          <p:nvPr/>
        </p:nvSpPr>
        <p:spPr>
          <a:xfrm>
            <a:off x="6019800" y="990600"/>
            <a:ext cx="2718179" cy="1943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ERCOT posts language details for supporting principle</a:t>
            </a:r>
            <a:endParaRPr lang="en-US" dirty="0"/>
          </a:p>
        </p:txBody>
      </p:sp>
    </p:spTree>
    <p:extLst>
      <p:ext uri="{BB962C8B-B14F-4D97-AF65-F5344CB8AC3E}">
        <p14:creationId xmlns:p14="http://schemas.microsoft.com/office/powerpoint/2010/main" val="380714689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openxmlformats.org/package/2006/metadata/core-propertie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1337</TotalTime>
  <Words>584</Words>
  <Application>Microsoft Office PowerPoint</Application>
  <PresentationFormat>On-screen Show (4:3)</PresentationFormat>
  <Paragraphs>98</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Times New Roman</vt:lpstr>
      <vt:lpstr>1_Custom Design</vt:lpstr>
      <vt:lpstr>Office Theme</vt:lpstr>
      <vt:lpstr>PowerPoint Presentation</vt:lpstr>
      <vt:lpstr>Antitrust Admonition</vt:lpstr>
      <vt:lpstr>Outline of RTCTF Update </vt:lpstr>
      <vt:lpstr>RTCTF Schedule is Posted</vt:lpstr>
      <vt:lpstr>Reminder of Charter for Group</vt:lpstr>
      <vt:lpstr>Anticipated Review Process</vt:lpstr>
      <vt:lpstr>Anticipated Review Process</vt:lpstr>
      <vt:lpstr>Phase 1</vt:lpstr>
      <vt:lpstr>RTCTF review process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132</cp:revision>
  <cp:lastPrinted>2016-01-21T20:53:15Z</cp:lastPrinted>
  <dcterms:created xsi:type="dcterms:W3CDTF">2016-01-21T15:20:31Z</dcterms:created>
  <dcterms:modified xsi:type="dcterms:W3CDTF">2019-04-25T19:14:56Z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