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1" r:id="rId8"/>
    <p:sldId id="267" r:id="rId9"/>
    <p:sldId id="27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1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9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26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81200"/>
            <a:ext cx="4495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Proposed Changes to ERS Standard Contract Terms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April 26, 2019 DSWG Meeting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3.14.3.1  Emergency </a:t>
            </a:r>
            <a:r>
              <a:rPr lang="en-US" sz="2400" b="1" dirty="0"/>
              <a:t>Response Service </a:t>
            </a:r>
            <a:r>
              <a:rPr lang="en-US" sz="2400" b="1" dirty="0" smtClean="0"/>
              <a:t>Procurement</a:t>
            </a:r>
          </a:p>
          <a:p>
            <a:pPr marL="0" indent="0">
              <a:buNone/>
            </a:pPr>
            <a:endParaRPr lang="en-US" sz="2400" dirty="0"/>
          </a:p>
          <a:p>
            <a:pPr marL="914400" indent="-914400">
              <a:buAutoNum type="arabicParenBoth"/>
            </a:pPr>
            <a:r>
              <a:rPr lang="en-US" sz="2400" dirty="0" smtClean="0"/>
              <a:t>ERCOT </a:t>
            </a:r>
            <a:r>
              <a:rPr lang="en-US" sz="2400" dirty="0"/>
              <a:t>shall issue Requests for Proposals to procure ERS for each Standard Contract Term.  The ERS Standard Contract Terms are as follows</a:t>
            </a:r>
            <a:r>
              <a:rPr lang="en-US" sz="2400" dirty="0" smtClean="0"/>
              <a:t>:</a:t>
            </a:r>
          </a:p>
          <a:p>
            <a:pPr marL="914400" indent="-914400">
              <a:buAutoNum type="arabicParenBoth"/>
            </a:pPr>
            <a:endParaRPr lang="en-US" sz="2400" dirty="0"/>
          </a:p>
          <a:p>
            <a:pPr marL="1714500" lvl="2" indent="-914400">
              <a:buNone/>
            </a:pPr>
            <a:r>
              <a:rPr lang="en-US" sz="2400" dirty="0"/>
              <a:t>(</a:t>
            </a:r>
            <a:r>
              <a:rPr lang="en-US" sz="2400" dirty="0" smtClean="0"/>
              <a:t>a)  February </a:t>
            </a:r>
            <a:r>
              <a:rPr lang="en-US" sz="2400" dirty="0"/>
              <a:t>through May;</a:t>
            </a:r>
          </a:p>
          <a:p>
            <a:pPr marL="1714500" lvl="2" indent="-914400">
              <a:buNone/>
            </a:pPr>
            <a:r>
              <a:rPr lang="en-US" sz="2400" dirty="0"/>
              <a:t>(</a:t>
            </a:r>
            <a:r>
              <a:rPr lang="en-US" sz="2400" dirty="0" smtClean="0"/>
              <a:t>b)  June </a:t>
            </a:r>
            <a:r>
              <a:rPr lang="en-US" sz="2400" dirty="0"/>
              <a:t>through September; and</a:t>
            </a:r>
          </a:p>
          <a:p>
            <a:pPr marL="1714500" lvl="2" indent="-914400">
              <a:buNone/>
            </a:pPr>
            <a:r>
              <a:rPr lang="en-US" sz="2400" dirty="0"/>
              <a:t>(c) </a:t>
            </a:r>
            <a:r>
              <a:rPr lang="en-US" sz="2400" dirty="0" smtClean="0"/>
              <a:t>  October </a:t>
            </a:r>
            <a:r>
              <a:rPr lang="en-US" sz="2400" dirty="0"/>
              <a:t>through January.</a:t>
            </a:r>
          </a:p>
          <a:p>
            <a:pPr marL="914400" indent="-9144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ERS Standard Contract Terms (SCT)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Both February-May SCT and October-January SCT include:</a:t>
            </a:r>
          </a:p>
          <a:p>
            <a:r>
              <a:rPr lang="en-US" dirty="0" smtClean="0"/>
              <a:t>Months at risk of both cold and hot weather events</a:t>
            </a:r>
          </a:p>
          <a:p>
            <a:r>
              <a:rPr lang="en-US" dirty="0" smtClean="0"/>
              <a:t>Shoulder months with mild temperatures, significant Resource outages for planned maintenance, and steep load ramp periods.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Issue: Assignment of risk factors to these SCTs do not properly reflect the risk of an EEA for all months in the </a:t>
            </a:r>
          </a:p>
          <a:p>
            <a:pPr marL="0" indent="0">
              <a:buNone/>
            </a:pPr>
            <a:r>
              <a:rPr lang="en-US" dirty="0" smtClean="0"/>
              <a:t>SCT.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</p:spPr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Standard Contract Terms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7924800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§25.507. Electric Reliability Council of Texas (ERCOT) Emergency Response Service (ERS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pPr marL="346075" indent="-346075">
              <a:lnSpc>
                <a:spcPct val="150000"/>
              </a:lnSpc>
            </a:pPr>
            <a:r>
              <a:rPr lang="en-US" sz="2000" dirty="0"/>
              <a:t>(b) </a:t>
            </a:r>
            <a:r>
              <a:rPr lang="en-US" sz="2000" b="1" dirty="0"/>
              <a:t>ERS procurement. </a:t>
            </a:r>
            <a:r>
              <a:rPr lang="en-US" sz="2000" dirty="0"/>
              <a:t>ERCOT shall procure ERS, a special emergency response service that is intended to be deployed by ERCOT in an Energy Emergency Alert (EEA) event.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474858"/>
            <a:ext cx="6858000" cy="240065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682625" indent="-336550">
              <a:lnSpc>
                <a:spcPct val="150000"/>
              </a:lnSpc>
            </a:pPr>
            <a:r>
              <a:rPr lang="en-US" sz="2000" dirty="0"/>
              <a:t>(1) ERCOT shall determine the ERS contract periods during which ERS resources shall be obligated to provide ERS, including any additional ERS contract periods ERCOT deems necessary due to </a:t>
            </a:r>
            <a:r>
              <a:rPr lang="en-US" sz="2000" dirty="0" smtClean="0"/>
              <a:t>the </a:t>
            </a:r>
            <a:r>
              <a:rPr lang="en-US" sz="2000" dirty="0"/>
              <a:t>depletion of available ERS.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/>
              <a:t>Proposed Changes to the Standard Contract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236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2 month SCTs and two 4 month SCTs</a:t>
            </a:r>
          </a:p>
          <a:p>
            <a:pPr lvl="1"/>
            <a:r>
              <a:rPr lang="en-US" dirty="0" smtClean="0"/>
              <a:t>December through March </a:t>
            </a:r>
          </a:p>
          <a:p>
            <a:pPr lvl="1"/>
            <a:r>
              <a:rPr lang="en-US" dirty="0" smtClean="0"/>
              <a:t>April through May</a:t>
            </a:r>
          </a:p>
          <a:p>
            <a:pPr lvl="1"/>
            <a:r>
              <a:rPr lang="en-US" dirty="0" smtClean="0"/>
              <a:t>June through September (remain the same)</a:t>
            </a:r>
          </a:p>
          <a:p>
            <a:pPr lvl="1"/>
            <a:r>
              <a:rPr lang="en-US" dirty="0" smtClean="0"/>
              <a:t>October through November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Things to consider:</a:t>
            </a:r>
            <a:endParaRPr lang="en-US" dirty="0"/>
          </a:p>
          <a:p>
            <a:pPr lvl="1"/>
            <a:r>
              <a:rPr lang="en-US" dirty="0"/>
              <a:t>NPRR </a:t>
            </a:r>
            <a:r>
              <a:rPr lang="en-US" dirty="0" smtClean="0"/>
              <a:t>is required to make the change</a:t>
            </a:r>
          </a:p>
          <a:p>
            <a:pPr lvl="1"/>
            <a:r>
              <a:rPr lang="en-US" dirty="0" smtClean="0"/>
              <a:t>Budget year would need to shift from Dec-Nov</a:t>
            </a:r>
          </a:p>
          <a:p>
            <a:pPr lvl="1"/>
            <a:r>
              <a:rPr lang="en-US" dirty="0" smtClean="0"/>
              <a:t>Implementation date?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293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ERCOT Protocols</vt:lpstr>
      <vt:lpstr>Current ERS Standard Contract Terms (SCT)</vt:lpstr>
      <vt:lpstr>ERS Standard Contract Terms</vt:lpstr>
      <vt:lpstr>Proposed Changes to the Standard Contract Terms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70</cp:revision>
  <cp:lastPrinted>2016-01-21T20:53:15Z</cp:lastPrinted>
  <dcterms:created xsi:type="dcterms:W3CDTF">2016-01-21T15:20:31Z</dcterms:created>
  <dcterms:modified xsi:type="dcterms:W3CDTF">2019-04-25T18:40:14Z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