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8" r:id="rId2"/>
    <p:sldId id="256" r:id="rId3"/>
    <p:sldId id="259" r:id="rId4"/>
    <p:sldId id="260" r:id="rId5"/>
    <p:sldId id="261" r:id="rId6"/>
    <p:sldId id="262" r:id="rId7"/>
    <p:sldId id="263" r:id="rId8"/>
    <p:sldId id="264" r:id="rId9"/>
    <p:sldId id="265" r:id="rId10"/>
    <p:sldId id="266"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snapToGrid="0" showGuides="1">
      <p:cViewPr varScale="1">
        <p:scale>
          <a:sx n="101" d="100"/>
          <a:sy n="101" d="100"/>
        </p:scale>
        <p:origin x="132" y="2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58" cy="465292"/>
          </a:xfrm>
          <a:prstGeom prst="rect">
            <a:avLst/>
          </a:prstGeom>
        </p:spPr>
        <p:txBody>
          <a:bodyPr vert="horz" lIns="90416" tIns="45208" rIns="90416" bIns="45208" rtlCol="0"/>
          <a:lstStyle>
            <a:lvl1pPr algn="l">
              <a:defRPr sz="1200"/>
            </a:lvl1pPr>
          </a:lstStyle>
          <a:p>
            <a:endParaRPr lang="en-US"/>
          </a:p>
        </p:txBody>
      </p:sp>
      <p:sp>
        <p:nvSpPr>
          <p:cNvPr id="3" name="Date Placeholder 2"/>
          <p:cNvSpPr>
            <a:spLocks noGrp="1"/>
          </p:cNvSpPr>
          <p:nvPr>
            <p:ph type="dt" idx="1"/>
          </p:nvPr>
        </p:nvSpPr>
        <p:spPr>
          <a:xfrm>
            <a:off x="3970576" y="0"/>
            <a:ext cx="3038258" cy="465292"/>
          </a:xfrm>
          <a:prstGeom prst="rect">
            <a:avLst/>
          </a:prstGeom>
        </p:spPr>
        <p:txBody>
          <a:bodyPr vert="horz" lIns="90416" tIns="45208" rIns="90416" bIns="45208" rtlCol="0"/>
          <a:lstStyle>
            <a:lvl1pPr algn="r">
              <a:defRPr sz="1200"/>
            </a:lvl1pPr>
          </a:lstStyle>
          <a:p>
            <a:fld id="{FCF7384B-14B2-4D04-A27C-CDF95608A0AD}" type="datetimeFigureOut">
              <a:rPr lang="en-US" smtClean="0"/>
              <a:t>4/25/2019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0416" tIns="45208" rIns="90416" bIns="45208" rtlCol="0" anchor="ctr"/>
          <a:lstStyle/>
          <a:p>
            <a:endParaRPr lang="en-US"/>
          </a:p>
        </p:txBody>
      </p:sp>
      <p:sp>
        <p:nvSpPr>
          <p:cNvPr id="5" name="Notes Placeholder 4"/>
          <p:cNvSpPr>
            <a:spLocks noGrp="1"/>
          </p:cNvSpPr>
          <p:nvPr>
            <p:ph type="body" sz="quarter" idx="3"/>
          </p:nvPr>
        </p:nvSpPr>
        <p:spPr>
          <a:xfrm>
            <a:off x="700413" y="4473716"/>
            <a:ext cx="5609574" cy="3661028"/>
          </a:xfrm>
          <a:prstGeom prst="rect">
            <a:avLst/>
          </a:prstGeom>
        </p:spPr>
        <p:txBody>
          <a:bodyPr vert="horz" lIns="90416" tIns="45208" rIns="90416" bIns="452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31108"/>
            <a:ext cx="3038258" cy="465292"/>
          </a:xfrm>
          <a:prstGeom prst="rect">
            <a:avLst/>
          </a:prstGeom>
        </p:spPr>
        <p:txBody>
          <a:bodyPr vert="horz" lIns="90416" tIns="45208" rIns="90416" bIns="45208" rtlCol="0" anchor="b"/>
          <a:lstStyle>
            <a:lvl1pPr algn="l">
              <a:defRPr sz="1200"/>
            </a:lvl1pPr>
          </a:lstStyle>
          <a:p>
            <a:endParaRPr lang="en-US"/>
          </a:p>
        </p:txBody>
      </p:sp>
      <p:sp>
        <p:nvSpPr>
          <p:cNvPr id="7" name="Slide Number Placeholder 6"/>
          <p:cNvSpPr>
            <a:spLocks noGrp="1"/>
          </p:cNvSpPr>
          <p:nvPr>
            <p:ph type="sldNum" sz="quarter" idx="5"/>
          </p:nvPr>
        </p:nvSpPr>
        <p:spPr>
          <a:xfrm>
            <a:off x="3970576" y="8831108"/>
            <a:ext cx="3038258" cy="465292"/>
          </a:xfrm>
          <a:prstGeom prst="rect">
            <a:avLst/>
          </a:prstGeom>
        </p:spPr>
        <p:txBody>
          <a:bodyPr vert="horz" lIns="90416" tIns="45208" rIns="90416" bIns="45208" rtlCol="0" anchor="b"/>
          <a:lstStyle>
            <a:lvl1pPr algn="r">
              <a:defRPr sz="1200"/>
            </a:lvl1pPr>
          </a:lstStyle>
          <a:p>
            <a:fld id="{80DE7989-A491-4CC9-A991-B1189F916EC4}" type="slidenum">
              <a:rPr lang="en-US" smtClean="0"/>
              <a:t>‹#›</a:t>
            </a:fld>
            <a:endParaRPr lang="en-US"/>
          </a:p>
        </p:txBody>
      </p:sp>
    </p:spTree>
    <p:extLst>
      <p:ext uri="{BB962C8B-B14F-4D97-AF65-F5344CB8AC3E}">
        <p14:creationId xmlns:p14="http://schemas.microsoft.com/office/powerpoint/2010/main" val="107547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2</a:t>
            </a:fld>
            <a:endParaRPr lang="en-US"/>
          </a:p>
        </p:txBody>
      </p:sp>
    </p:spTree>
    <p:extLst>
      <p:ext uri="{BB962C8B-B14F-4D97-AF65-F5344CB8AC3E}">
        <p14:creationId xmlns:p14="http://schemas.microsoft.com/office/powerpoint/2010/main" val="2604202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11</a:t>
            </a:fld>
            <a:endParaRPr lang="en-US"/>
          </a:p>
        </p:txBody>
      </p:sp>
    </p:spTree>
    <p:extLst>
      <p:ext uri="{BB962C8B-B14F-4D97-AF65-F5344CB8AC3E}">
        <p14:creationId xmlns:p14="http://schemas.microsoft.com/office/powerpoint/2010/main" val="27768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3</a:t>
            </a:fld>
            <a:endParaRPr lang="en-US"/>
          </a:p>
        </p:txBody>
      </p:sp>
    </p:spTree>
    <p:extLst>
      <p:ext uri="{BB962C8B-B14F-4D97-AF65-F5344CB8AC3E}">
        <p14:creationId xmlns:p14="http://schemas.microsoft.com/office/powerpoint/2010/main" val="97448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4</a:t>
            </a:fld>
            <a:endParaRPr lang="en-US"/>
          </a:p>
        </p:txBody>
      </p:sp>
    </p:spTree>
    <p:extLst>
      <p:ext uri="{BB962C8B-B14F-4D97-AF65-F5344CB8AC3E}">
        <p14:creationId xmlns:p14="http://schemas.microsoft.com/office/powerpoint/2010/main" val="3856435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5</a:t>
            </a:fld>
            <a:endParaRPr lang="en-US"/>
          </a:p>
        </p:txBody>
      </p:sp>
    </p:spTree>
    <p:extLst>
      <p:ext uri="{BB962C8B-B14F-4D97-AF65-F5344CB8AC3E}">
        <p14:creationId xmlns:p14="http://schemas.microsoft.com/office/powerpoint/2010/main" val="3186382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6</a:t>
            </a:fld>
            <a:endParaRPr lang="en-US"/>
          </a:p>
        </p:txBody>
      </p:sp>
    </p:spTree>
    <p:extLst>
      <p:ext uri="{BB962C8B-B14F-4D97-AF65-F5344CB8AC3E}">
        <p14:creationId xmlns:p14="http://schemas.microsoft.com/office/powerpoint/2010/main" val="1755491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7</a:t>
            </a:fld>
            <a:endParaRPr lang="en-US"/>
          </a:p>
        </p:txBody>
      </p:sp>
    </p:spTree>
    <p:extLst>
      <p:ext uri="{BB962C8B-B14F-4D97-AF65-F5344CB8AC3E}">
        <p14:creationId xmlns:p14="http://schemas.microsoft.com/office/powerpoint/2010/main" val="1364941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8</a:t>
            </a:fld>
            <a:endParaRPr lang="en-US"/>
          </a:p>
        </p:txBody>
      </p:sp>
    </p:spTree>
    <p:extLst>
      <p:ext uri="{BB962C8B-B14F-4D97-AF65-F5344CB8AC3E}">
        <p14:creationId xmlns:p14="http://schemas.microsoft.com/office/powerpoint/2010/main" val="3143016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9</a:t>
            </a:fld>
            <a:endParaRPr lang="en-US"/>
          </a:p>
        </p:txBody>
      </p:sp>
    </p:spTree>
    <p:extLst>
      <p:ext uri="{BB962C8B-B14F-4D97-AF65-F5344CB8AC3E}">
        <p14:creationId xmlns:p14="http://schemas.microsoft.com/office/powerpoint/2010/main" val="2555992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E7989-A491-4CC9-A991-B1189F916EC4}" type="slidenum">
              <a:rPr lang="en-US" smtClean="0"/>
              <a:t>10</a:t>
            </a:fld>
            <a:endParaRPr lang="en-US"/>
          </a:p>
        </p:txBody>
      </p:sp>
    </p:spTree>
    <p:extLst>
      <p:ext uri="{BB962C8B-B14F-4D97-AF65-F5344CB8AC3E}">
        <p14:creationId xmlns:p14="http://schemas.microsoft.com/office/powerpoint/2010/main" val="2271242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3EA145F-D08E-4728-8A0D-4D11097B6768}"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2129460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EA145F-D08E-4728-8A0D-4D11097B6768}"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374774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EA145F-D08E-4728-8A0D-4D11097B6768}"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1122353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EA145F-D08E-4728-8A0D-4D11097B6768}"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2741481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EA145F-D08E-4728-8A0D-4D11097B6768}" type="datetimeFigureOut">
              <a:rPr lang="en-US" smtClean="0"/>
              <a:t>4/25/2019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76038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EA145F-D08E-4728-8A0D-4D11097B6768}"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292509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EA145F-D08E-4728-8A0D-4D11097B6768}" type="datetimeFigureOut">
              <a:rPr lang="en-US" smtClean="0"/>
              <a:t>4/25/2019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3430426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EA145F-D08E-4728-8A0D-4D11097B6768}" type="datetimeFigureOut">
              <a:rPr lang="en-US" smtClean="0"/>
              <a:t>4/25/2019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1584628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A145F-D08E-4728-8A0D-4D11097B6768}" type="datetimeFigureOut">
              <a:rPr lang="en-US" smtClean="0"/>
              <a:t>4/25/2019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3076048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A145F-D08E-4728-8A0D-4D11097B6768}"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85368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A145F-D08E-4728-8A0D-4D11097B6768}" type="datetimeFigureOut">
              <a:rPr lang="en-US" smtClean="0"/>
              <a:t>4/25/2019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D04371-AE9A-4F18-A71B-38529D17409B}" type="slidenum">
              <a:rPr lang="en-US" smtClean="0"/>
              <a:t>‹#›</a:t>
            </a:fld>
            <a:endParaRPr lang="en-US"/>
          </a:p>
        </p:txBody>
      </p:sp>
    </p:spTree>
    <p:extLst>
      <p:ext uri="{BB962C8B-B14F-4D97-AF65-F5344CB8AC3E}">
        <p14:creationId xmlns:p14="http://schemas.microsoft.com/office/powerpoint/2010/main" val="2656790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A145F-D08E-4728-8A0D-4D11097B6768}" type="datetimeFigureOut">
              <a:rPr lang="en-US" smtClean="0"/>
              <a:t>4/25/2019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04371-AE9A-4F18-A71B-38529D17409B}" type="slidenum">
              <a:rPr lang="en-US" smtClean="0"/>
              <a:t>‹#›</a:t>
            </a:fld>
            <a:endParaRPr lang="en-US"/>
          </a:p>
        </p:txBody>
      </p:sp>
    </p:spTree>
    <p:extLst>
      <p:ext uri="{BB962C8B-B14F-4D97-AF65-F5344CB8AC3E}">
        <p14:creationId xmlns:p14="http://schemas.microsoft.com/office/powerpoint/2010/main" val="753523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p:cNvSpPr txBox="1"/>
          <p:nvPr/>
        </p:nvSpPr>
        <p:spPr>
          <a:xfrm>
            <a:off x="1837037" y="1384488"/>
            <a:ext cx="5814412" cy="5139869"/>
          </a:xfrm>
          <a:prstGeom prst="rect">
            <a:avLst/>
          </a:prstGeom>
          <a:noFill/>
        </p:spPr>
        <p:txBody>
          <a:bodyPr wrap="none" rtlCol="0">
            <a:spAutoFit/>
          </a:bodyPr>
          <a:lstStyle/>
          <a:p>
            <a:pPr algn="ctr"/>
            <a:r>
              <a:rPr lang="en-US" sz="3200" b="1" dirty="0" smtClean="0"/>
              <a:t>DSWG Meeting</a:t>
            </a:r>
          </a:p>
          <a:p>
            <a:pPr algn="ctr"/>
            <a:r>
              <a:rPr lang="en-US" sz="3200" b="1" dirty="0" smtClean="0"/>
              <a:t>2019 Goals #3 and #5</a:t>
            </a:r>
          </a:p>
          <a:p>
            <a:pPr algn="ctr"/>
            <a:endParaRPr lang="en-US" sz="2400" dirty="0" smtClean="0"/>
          </a:p>
          <a:p>
            <a:pPr algn="ctr"/>
            <a:endParaRPr lang="en-US" sz="2400" dirty="0" smtClean="0"/>
          </a:p>
          <a:p>
            <a:pPr algn="ctr"/>
            <a:r>
              <a:rPr lang="en-US" sz="2400" dirty="0" smtClean="0"/>
              <a:t>Potential ERS Modifications to Accommodate</a:t>
            </a:r>
          </a:p>
          <a:p>
            <a:pPr algn="ctr"/>
            <a:r>
              <a:rPr lang="en-US" sz="2400" dirty="0" smtClean="0"/>
              <a:t>Battery Energy Storage System Participation</a:t>
            </a:r>
          </a:p>
          <a:p>
            <a:pPr algn="ctr"/>
            <a:r>
              <a:rPr lang="en-US" sz="2400" dirty="0" smtClean="0"/>
              <a:t>In ERS and other DER</a:t>
            </a:r>
          </a:p>
          <a:p>
            <a:pPr algn="ctr"/>
            <a:endParaRPr lang="en-US" sz="2400" dirty="0"/>
          </a:p>
          <a:p>
            <a:pPr algn="ctr"/>
            <a:endParaRPr lang="en-US" sz="2400" dirty="0" smtClean="0"/>
          </a:p>
          <a:p>
            <a:pPr algn="ctr"/>
            <a:endParaRPr lang="en-US" sz="2400" dirty="0"/>
          </a:p>
          <a:p>
            <a:pPr algn="ctr"/>
            <a:r>
              <a:rPr lang="en-US" sz="2400" dirty="0" smtClean="0"/>
              <a:t>April 26, 2019</a:t>
            </a:r>
          </a:p>
          <a:p>
            <a:pPr algn="ctr"/>
            <a:endParaRPr lang="en-US" sz="2400" dirty="0"/>
          </a:p>
          <a:p>
            <a:pPr algn="ctr"/>
            <a:r>
              <a:rPr lang="en-US" sz="1200" dirty="0" smtClean="0"/>
              <a:t>David W Goza</a:t>
            </a:r>
          </a:p>
          <a:p>
            <a:pPr algn="ctr"/>
            <a:r>
              <a:rPr lang="en-US" sz="1200" dirty="0" smtClean="0"/>
              <a:t>Universal Energy LLC</a:t>
            </a:r>
          </a:p>
        </p:txBody>
      </p:sp>
    </p:spTree>
    <p:extLst>
      <p:ext uri="{BB962C8B-B14F-4D97-AF65-F5344CB8AC3E}">
        <p14:creationId xmlns:p14="http://schemas.microsoft.com/office/powerpoint/2010/main" val="1484780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Box 2"/>
          <p:cNvSpPr txBox="1"/>
          <p:nvPr/>
        </p:nvSpPr>
        <p:spPr>
          <a:xfrm>
            <a:off x="1268627" y="560173"/>
            <a:ext cx="6614984" cy="461665"/>
          </a:xfrm>
          <a:prstGeom prst="rect">
            <a:avLst/>
          </a:prstGeom>
          <a:noFill/>
        </p:spPr>
        <p:txBody>
          <a:bodyPr wrap="square" rtlCol="0">
            <a:spAutoFit/>
          </a:bodyPr>
          <a:lstStyle/>
          <a:p>
            <a:pPr algn="ctr"/>
            <a:r>
              <a:rPr lang="en-US" sz="2400" b="1" dirty="0" smtClean="0"/>
              <a:t>Battery Presentation – Deployment Options</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10</a:t>
            </a:fld>
            <a:endParaRPr lang="en-US" dirty="0"/>
          </a:p>
        </p:txBody>
      </p:sp>
      <p:sp>
        <p:nvSpPr>
          <p:cNvPr id="8" name="Rectangle 7"/>
          <p:cNvSpPr/>
          <p:nvPr/>
        </p:nvSpPr>
        <p:spPr>
          <a:xfrm>
            <a:off x="354229" y="1436811"/>
            <a:ext cx="7716278" cy="3262432"/>
          </a:xfrm>
          <a:prstGeom prst="rect">
            <a:avLst/>
          </a:prstGeom>
        </p:spPr>
        <p:txBody>
          <a:bodyPr wrap="square">
            <a:spAutoFit/>
          </a:bodyPr>
          <a:lstStyle/>
          <a:p>
            <a:pPr marL="742950" marR="0" lvl="1" indent="-285750" algn="just">
              <a:lnSpc>
                <a:spcPct val="115000"/>
              </a:lnSpc>
              <a:spcBef>
                <a:spcPts val="0"/>
              </a:spcBef>
              <a:spcAft>
                <a:spcPts val="600"/>
              </a:spcAft>
              <a:buFont typeface="Arial" panose="020B0604020202020204" pitchFamily="34" charset="0"/>
              <a:buChar char="•"/>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Option 1: </a:t>
            </a:r>
          </a:p>
          <a:p>
            <a:pPr marL="1200150" lvl="2" indent="-285750" algn="just">
              <a:lnSpc>
                <a:spcPct val="115000"/>
              </a:lnSpc>
              <a:spcAft>
                <a:spcPts val="600"/>
              </a:spcAft>
              <a:buFont typeface="Arial" panose="020B0604020202020204" pitchFamily="34" charset="0"/>
              <a:buChar char="•"/>
            </a:pPr>
            <a:r>
              <a:rPr lang="en-US" sz="1400" dirty="0" smtClean="0">
                <a:effectLst/>
                <a:latin typeface="Arial" panose="020B0604020202020204" pitchFamily="34" charset="0"/>
                <a:ea typeface="Times New Roman" panose="02020603050405020304" pitchFamily="18" charset="0"/>
                <a:cs typeface="Times New Roman" panose="02020603050405020304" pitchFamily="18" charset="0"/>
              </a:rPr>
              <a:t>Treat BESS in ERS the same as Weather Sensitive</a:t>
            </a:r>
          </a:p>
          <a:p>
            <a:pPr marL="1200150" lvl="2" indent="-285750" algn="just">
              <a:lnSpc>
                <a:spcPct val="115000"/>
              </a:lnSpc>
              <a:spcAft>
                <a:spcPts val="600"/>
              </a:spcAft>
              <a:buFont typeface="Arial" panose="020B0604020202020204" pitchFamily="34" charset="0"/>
              <a:buChar char="•"/>
            </a:pPr>
            <a:r>
              <a:rPr lang="en-US" sz="1400" dirty="0" smtClean="0">
                <a:latin typeface="Arial" panose="020B0604020202020204" pitchFamily="34" charset="0"/>
                <a:ea typeface="Times New Roman" panose="02020603050405020304" pitchFamily="18" charset="0"/>
                <a:cs typeface="Times New Roman" panose="02020603050405020304" pitchFamily="18" charset="0"/>
              </a:rPr>
              <a:t>1 MWh Battery = 333 kW for 3 hours</a:t>
            </a:r>
          </a:p>
          <a:p>
            <a:pPr marL="742950" lvl="1" indent="-285750" algn="just">
              <a:lnSpc>
                <a:spcPct val="115000"/>
              </a:lnSpc>
              <a:spcAft>
                <a:spcPts val="600"/>
              </a:spcAft>
              <a:buFont typeface="Arial" panose="020B0604020202020204" pitchFamily="34" charset="0"/>
              <a:buChar char="•"/>
            </a:pPr>
            <a:r>
              <a:rPr lang="en-US" sz="1400" dirty="0" smtClean="0">
                <a:latin typeface="Arial" panose="020B0604020202020204" pitchFamily="34" charset="0"/>
                <a:ea typeface="Times New Roman" panose="02020603050405020304" pitchFamily="18" charset="0"/>
                <a:cs typeface="Times New Roman" panose="02020603050405020304" pitchFamily="18" charset="0"/>
              </a:rPr>
              <a:t>Option 2:</a:t>
            </a:r>
          </a:p>
          <a:p>
            <a:pPr marL="1200150" lvl="2" indent="-285750" algn="just">
              <a:lnSpc>
                <a:spcPct val="115000"/>
              </a:lnSpc>
              <a:spcAft>
                <a:spcPts val="600"/>
              </a:spcAft>
              <a:buFont typeface="Arial" panose="020B0604020202020204" pitchFamily="34" charset="0"/>
              <a:buChar char="•"/>
            </a:pPr>
            <a:r>
              <a:rPr lang="en-US" sz="1400" dirty="0" smtClean="0">
                <a:latin typeface="Arial" panose="020B0604020202020204" pitchFamily="34" charset="0"/>
                <a:ea typeface="Times New Roman" panose="02020603050405020304" pitchFamily="18" charset="0"/>
                <a:cs typeface="Times New Roman" panose="02020603050405020304" pitchFamily="18" charset="0"/>
              </a:rPr>
              <a:t>Reset ERS time limit in Section 15.7 to less than 8 hours for all</a:t>
            </a:r>
          </a:p>
          <a:p>
            <a:pPr marL="742950" lvl="1" indent="-285750" algn="just">
              <a:lnSpc>
                <a:spcPct val="115000"/>
              </a:lnSpc>
              <a:spcAft>
                <a:spcPts val="600"/>
              </a:spcAft>
              <a:buFont typeface="Arial" panose="020B0604020202020204" pitchFamily="34" charset="0"/>
              <a:buChar char="•"/>
            </a:pPr>
            <a:r>
              <a:rPr lang="en-US" sz="1400" dirty="0" smtClean="0">
                <a:latin typeface="Arial" panose="020B0604020202020204" pitchFamily="34" charset="0"/>
                <a:ea typeface="Times New Roman" panose="02020603050405020304" pitchFamily="18" charset="0"/>
                <a:cs typeface="Times New Roman" panose="02020603050405020304" pitchFamily="18" charset="0"/>
              </a:rPr>
              <a:t>Option 3:</a:t>
            </a:r>
          </a:p>
          <a:p>
            <a:pPr marL="1200150" lvl="2" indent="-285750" algn="just">
              <a:lnSpc>
                <a:spcPct val="115000"/>
              </a:lnSpc>
              <a:spcAft>
                <a:spcPts val="600"/>
              </a:spcAft>
              <a:buFont typeface="Arial" panose="020B0604020202020204" pitchFamily="34" charset="0"/>
              <a:buChar char="•"/>
            </a:pPr>
            <a:r>
              <a:rPr lang="en-US" sz="1400" dirty="0" smtClean="0">
                <a:latin typeface="Arial" panose="020B0604020202020204" pitchFamily="34" charset="0"/>
                <a:ea typeface="Times New Roman" panose="02020603050405020304" pitchFamily="18" charset="0"/>
                <a:cs typeface="Times New Roman" panose="02020603050405020304" pitchFamily="18" charset="0"/>
              </a:rPr>
              <a:t>Set ERS time limit for BESS to 1 hour</a:t>
            </a:r>
          </a:p>
          <a:p>
            <a:pPr marL="742950" lvl="1" indent="-285750" algn="just">
              <a:lnSpc>
                <a:spcPct val="115000"/>
              </a:lnSpc>
              <a:spcAft>
                <a:spcPts val="600"/>
              </a:spcAft>
              <a:buFont typeface="Arial" panose="020B0604020202020204" pitchFamily="34" charset="0"/>
              <a:buChar char="•"/>
            </a:pPr>
            <a:r>
              <a:rPr lang="en-US" sz="1400" dirty="0" smtClean="0">
                <a:latin typeface="Arial" panose="020B0604020202020204" pitchFamily="34" charset="0"/>
                <a:ea typeface="Times New Roman" panose="02020603050405020304" pitchFamily="18" charset="0"/>
                <a:cs typeface="Times New Roman" panose="02020603050405020304" pitchFamily="18" charset="0"/>
              </a:rPr>
              <a:t>Option 4:</a:t>
            </a:r>
          </a:p>
          <a:p>
            <a:pPr marL="1200150" lvl="2" indent="-285750" algn="just">
              <a:lnSpc>
                <a:spcPct val="115000"/>
              </a:lnSpc>
              <a:spcAft>
                <a:spcPts val="600"/>
              </a:spcAft>
              <a:buFont typeface="Arial" panose="020B0604020202020204" pitchFamily="34" charset="0"/>
              <a:buChar char="•"/>
            </a:pPr>
            <a:r>
              <a:rPr lang="en-US" sz="1400" dirty="0" smtClean="0">
                <a:latin typeface="Arial" panose="020B0604020202020204" pitchFamily="34" charset="0"/>
                <a:ea typeface="Times New Roman" panose="02020603050405020304" pitchFamily="18" charset="0"/>
                <a:cs typeface="Times New Roman" panose="02020603050405020304" pitchFamily="18" charset="0"/>
              </a:rPr>
              <a:t>Limit BESS deployment to duration equal to Time Period in which it is offered</a:t>
            </a:r>
          </a:p>
          <a:p>
            <a:pPr marL="742950" lvl="1" indent="-285750" algn="just">
              <a:lnSpc>
                <a:spcPct val="115000"/>
              </a:lnSpc>
              <a:spcAft>
                <a:spcPts val="600"/>
              </a:spcAft>
              <a:buFont typeface="Arial" panose="020B0604020202020204" pitchFamily="34" charset="0"/>
              <a:buChar char="•"/>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1978626" y="4390928"/>
            <a:ext cx="5050444" cy="1386867"/>
          </a:xfrm>
          <a:prstGeom prst="rect">
            <a:avLst/>
          </a:prstGeom>
        </p:spPr>
      </p:pic>
    </p:spTree>
    <p:extLst>
      <p:ext uri="{BB962C8B-B14F-4D97-AF65-F5344CB8AC3E}">
        <p14:creationId xmlns:p14="http://schemas.microsoft.com/office/powerpoint/2010/main" val="339683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Box 2"/>
          <p:cNvSpPr txBox="1"/>
          <p:nvPr/>
        </p:nvSpPr>
        <p:spPr>
          <a:xfrm>
            <a:off x="1779373" y="560173"/>
            <a:ext cx="5642919" cy="461665"/>
          </a:xfrm>
          <a:prstGeom prst="rect">
            <a:avLst/>
          </a:prstGeom>
          <a:noFill/>
        </p:spPr>
        <p:txBody>
          <a:bodyPr wrap="square" rtlCol="0">
            <a:spAutoFit/>
          </a:bodyPr>
          <a:lstStyle/>
          <a:p>
            <a:pPr algn="ctr"/>
            <a:r>
              <a:rPr lang="en-US" sz="2400" b="1" dirty="0" smtClean="0"/>
              <a:t>Battery Presentation – Conclusion</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11</a:t>
            </a:fld>
            <a:endParaRPr lang="en-US" dirty="0"/>
          </a:p>
        </p:txBody>
      </p:sp>
      <p:sp>
        <p:nvSpPr>
          <p:cNvPr id="8" name="Rectangle 7"/>
          <p:cNvSpPr/>
          <p:nvPr/>
        </p:nvSpPr>
        <p:spPr>
          <a:xfrm>
            <a:off x="354229" y="1436811"/>
            <a:ext cx="7716278" cy="3362459"/>
          </a:xfrm>
          <a:prstGeom prst="rect">
            <a:avLst/>
          </a:prstGeom>
        </p:spPr>
        <p:txBody>
          <a:bodyPr wrap="square">
            <a:spAutoFit/>
          </a:bodyPr>
          <a:lstStyle/>
          <a:p>
            <a:pPr marL="742950" marR="0" lvl="1" indent="-285750" algn="just">
              <a:lnSpc>
                <a:spcPct val="115000"/>
              </a:lnSpc>
              <a:spcBef>
                <a:spcPts val="0"/>
              </a:spcBef>
              <a:spcAft>
                <a:spcPts val="600"/>
              </a:spcAft>
              <a:buFont typeface="Arial" panose="020B0604020202020204" pitchFamily="34" charset="0"/>
              <a:buChar char="•"/>
            </a:pPr>
            <a:r>
              <a:rPr lang="en-US" dirty="0" smtClean="0">
                <a:effectLst/>
                <a:latin typeface="Arial" panose="020B0604020202020204" pitchFamily="34" charset="0"/>
                <a:ea typeface="Times New Roman" panose="02020603050405020304" pitchFamily="18" charset="0"/>
                <a:cs typeface="Times New Roman" panose="02020603050405020304" pitchFamily="18" charset="0"/>
              </a:rPr>
              <a:t>Next Steps</a:t>
            </a:r>
          </a:p>
          <a:p>
            <a:pPr marL="1200150" lvl="2" indent="-285750" algn="just">
              <a:lnSpc>
                <a:spcPct val="115000"/>
              </a:lnSpc>
              <a:spcAft>
                <a:spcPts val="600"/>
              </a:spcAft>
              <a:buFont typeface="Arial" panose="020B0604020202020204" pitchFamily="34" charset="0"/>
              <a:buChar char="•"/>
            </a:pPr>
            <a:r>
              <a:rPr lang="en-US" dirty="0" smtClean="0">
                <a:effectLst/>
                <a:latin typeface="Arial" panose="020B0604020202020204" pitchFamily="34" charset="0"/>
                <a:ea typeface="Times New Roman" panose="02020603050405020304" pitchFamily="18" charset="0"/>
                <a:cs typeface="Times New Roman" panose="02020603050405020304" pitchFamily="18" charset="0"/>
              </a:rPr>
              <a:t>BESS needs to be defined in ERCOT</a:t>
            </a:r>
          </a:p>
          <a:p>
            <a:pPr marL="1200150" lvl="2" indent="-285750" algn="just">
              <a:lnSpc>
                <a:spcPct val="115000"/>
              </a:lnSpc>
              <a:spcAft>
                <a:spcPts val="600"/>
              </a:spcAft>
              <a:buFont typeface="Arial" panose="020B0604020202020204" pitchFamily="34" charset="0"/>
              <a:buChar char="•"/>
            </a:pPr>
            <a:r>
              <a:rPr lang="en-US" dirty="0" smtClean="0">
                <a:latin typeface="Arial" panose="020B0604020202020204" pitchFamily="34" charset="0"/>
                <a:ea typeface="Times New Roman" panose="02020603050405020304" pitchFamily="18" charset="0"/>
                <a:cs typeface="Times New Roman" panose="02020603050405020304" pitchFamily="18" charset="0"/>
              </a:rPr>
              <a:t>Protocol revision required for ERS timing issue</a:t>
            </a:r>
            <a:endParaRPr lang="en-US"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1200150" lvl="2" indent="-285750" algn="just">
              <a:lnSpc>
                <a:spcPct val="115000"/>
              </a:lnSpc>
              <a:spcAft>
                <a:spcPts val="600"/>
              </a:spcAft>
              <a:buFont typeface="Arial" panose="020B0604020202020204" pitchFamily="34" charset="0"/>
              <a:buChar char="•"/>
            </a:pPr>
            <a:r>
              <a:rPr lang="en-US" dirty="0" smtClean="0">
                <a:latin typeface="Arial" panose="020B0604020202020204" pitchFamily="34" charset="0"/>
                <a:ea typeface="Times New Roman" panose="02020603050405020304" pitchFamily="18" charset="0"/>
                <a:cs typeface="Times New Roman" panose="02020603050405020304" pitchFamily="18" charset="0"/>
              </a:rPr>
              <a:t>RARF Workbook for BESS?</a:t>
            </a:r>
          </a:p>
          <a:p>
            <a:pPr marL="742950" marR="0" lvl="1" indent="-285750" algn="just">
              <a:lnSpc>
                <a:spcPct val="115000"/>
              </a:lnSpc>
              <a:spcBef>
                <a:spcPts val="0"/>
              </a:spcBef>
              <a:spcAft>
                <a:spcPts val="600"/>
              </a:spcAft>
              <a:buFont typeface="Arial" panose="020B0604020202020204" pitchFamily="34" charset="0"/>
              <a:buChar char="•"/>
            </a:pPr>
            <a:r>
              <a:rPr lang="en-US" dirty="0" smtClean="0">
                <a:effectLst/>
                <a:latin typeface="Arial" panose="020B0604020202020204" pitchFamily="34" charset="0"/>
                <a:ea typeface="Times New Roman" panose="02020603050405020304" pitchFamily="18" charset="0"/>
                <a:cs typeface="Times New Roman" panose="02020603050405020304" pitchFamily="18" charset="0"/>
              </a:rPr>
              <a:t>Other?</a:t>
            </a:r>
          </a:p>
          <a:p>
            <a:pPr marL="742950" marR="0" lvl="1" indent="-285750" algn="just">
              <a:lnSpc>
                <a:spcPct val="115000"/>
              </a:lnSpc>
              <a:spcBef>
                <a:spcPts val="0"/>
              </a:spcBef>
              <a:spcAft>
                <a:spcPts val="600"/>
              </a:spcAft>
              <a:buFont typeface="Arial" panose="020B0604020202020204" pitchFamily="34" charset="0"/>
              <a:buChar char="•"/>
            </a:pPr>
            <a:r>
              <a:rPr lang="en-US" b="1" dirty="0" smtClean="0">
                <a:effectLst/>
                <a:latin typeface="Arial" panose="020B0604020202020204" pitchFamily="34" charset="0"/>
                <a:ea typeface="Times New Roman" panose="02020603050405020304" pitchFamily="18" charset="0"/>
                <a:cs typeface="Times New Roman" panose="02020603050405020304" pitchFamily="18" charset="0"/>
              </a:rPr>
              <a:t>END</a:t>
            </a:r>
          </a:p>
          <a:p>
            <a:pPr marL="742950" marR="0" lvl="1" indent="-285750" algn="just">
              <a:lnSpc>
                <a:spcPct val="115000"/>
              </a:lnSpc>
              <a:spcBef>
                <a:spcPts val="0"/>
              </a:spcBef>
              <a:spcAft>
                <a:spcPts val="600"/>
              </a:spcAft>
              <a:buFont typeface="Arial" panose="020B0604020202020204" pitchFamily="34" charset="0"/>
              <a:buChar char="•"/>
            </a:pPr>
            <a:endParaRPr lang="en-US" sz="14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1200150" lvl="2" indent="-285750" algn="just">
              <a:lnSpc>
                <a:spcPct val="115000"/>
              </a:lnSpc>
              <a:spcAft>
                <a:spcPts val="600"/>
              </a:spcAft>
              <a:buFont typeface="Arial" panose="020B0604020202020204" pitchFamily="34" charset="0"/>
              <a:buChar char="•"/>
            </a:pPr>
            <a:endParaRPr lang="en-US" sz="1400" dirty="0" smtClean="0">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lgn="just">
              <a:lnSpc>
                <a:spcPct val="115000"/>
              </a:lnSpc>
              <a:spcAft>
                <a:spcPts val="600"/>
              </a:spcAft>
              <a:buFont typeface="Arial" panose="020B0604020202020204" pitchFamily="34" charset="0"/>
              <a:buChar char="•"/>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744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p:cNvSpPr txBox="1"/>
          <p:nvPr/>
        </p:nvSpPr>
        <p:spPr>
          <a:xfrm>
            <a:off x="2095321" y="1021838"/>
            <a:ext cx="4893275" cy="338554"/>
          </a:xfrm>
          <a:prstGeom prst="rect">
            <a:avLst/>
          </a:prstGeom>
          <a:noFill/>
        </p:spPr>
        <p:txBody>
          <a:bodyPr wrap="square" rtlCol="0">
            <a:spAutoFit/>
          </a:bodyPr>
          <a:lstStyle/>
          <a:p>
            <a:pPr algn="ctr"/>
            <a:r>
              <a:rPr lang="en-US" sz="1600" dirty="0" smtClean="0"/>
              <a:t>The Batteries will be here soon</a:t>
            </a:r>
            <a:endParaRPr lang="en-US" sz="1600" dirty="0"/>
          </a:p>
        </p:txBody>
      </p:sp>
      <p:sp>
        <p:nvSpPr>
          <p:cNvPr id="3" name="TextBox 2"/>
          <p:cNvSpPr txBox="1"/>
          <p:nvPr/>
        </p:nvSpPr>
        <p:spPr>
          <a:xfrm>
            <a:off x="1779373" y="560173"/>
            <a:ext cx="5642919" cy="461665"/>
          </a:xfrm>
          <a:prstGeom prst="rect">
            <a:avLst/>
          </a:prstGeom>
          <a:noFill/>
        </p:spPr>
        <p:txBody>
          <a:bodyPr wrap="square" rtlCol="0">
            <a:spAutoFit/>
          </a:bodyPr>
          <a:lstStyle/>
          <a:p>
            <a:r>
              <a:rPr lang="en-US" sz="2400" b="1" dirty="0" smtClean="0"/>
              <a:t>Battery Presentation - Introduction</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2</a:t>
            </a:fld>
            <a:endParaRPr lang="en-US" dirty="0"/>
          </a:p>
        </p:txBody>
      </p:sp>
      <p:pic>
        <p:nvPicPr>
          <p:cNvPr id="8" name="Picture 7"/>
          <p:cNvPicPr>
            <a:picLocks noChangeAspect="1"/>
          </p:cNvPicPr>
          <p:nvPr/>
        </p:nvPicPr>
        <p:blipFill>
          <a:blip r:embed="rId3"/>
          <a:stretch>
            <a:fillRect/>
          </a:stretch>
        </p:blipFill>
        <p:spPr>
          <a:xfrm>
            <a:off x="1197061" y="1480411"/>
            <a:ext cx="7313522" cy="4921982"/>
          </a:xfrm>
          <a:prstGeom prst="rect">
            <a:avLst/>
          </a:prstGeom>
        </p:spPr>
      </p:pic>
    </p:spTree>
    <p:extLst>
      <p:ext uri="{BB962C8B-B14F-4D97-AF65-F5344CB8AC3E}">
        <p14:creationId xmlns:p14="http://schemas.microsoft.com/office/powerpoint/2010/main" val="2476935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p:cNvSpPr txBox="1"/>
          <p:nvPr/>
        </p:nvSpPr>
        <p:spPr>
          <a:xfrm>
            <a:off x="2154194" y="1553765"/>
            <a:ext cx="4893275" cy="3693319"/>
          </a:xfrm>
          <a:prstGeom prst="rect">
            <a:avLst/>
          </a:prstGeom>
          <a:noFill/>
        </p:spPr>
        <p:txBody>
          <a:bodyPr wrap="square" rtlCol="0">
            <a:spAutoFit/>
          </a:bodyPr>
          <a:lstStyle/>
          <a:p>
            <a:pPr marL="285750" indent="-285750">
              <a:buFont typeface="Arial" panose="020B0604020202020204" pitchFamily="34" charset="0"/>
              <a:buChar char="•"/>
            </a:pPr>
            <a:r>
              <a:rPr lang="en-US" dirty="0"/>
              <a:t>Commercial and Residential </a:t>
            </a:r>
            <a:r>
              <a:rPr lang="en-US" dirty="0" smtClean="0"/>
              <a:t>Customers</a:t>
            </a:r>
          </a:p>
          <a:p>
            <a:pPr marL="742950" lvl="1" indent="-285750">
              <a:buFont typeface="Arial" panose="020B0604020202020204" pitchFamily="34" charset="0"/>
              <a:buChar char="•"/>
            </a:pPr>
            <a:r>
              <a:rPr lang="en-US" dirty="0" smtClean="0"/>
              <a:t>Demand </a:t>
            </a:r>
            <a:r>
              <a:rPr lang="en-US" dirty="0"/>
              <a:t>Charge </a:t>
            </a:r>
            <a:r>
              <a:rPr lang="en-US" dirty="0" smtClean="0"/>
              <a:t>Reduction  </a:t>
            </a:r>
          </a:p>
          <a:p>
            <a:pPr marL="742950" lvl="1" indent="-285750">
              <a:buFont typeface="Arial" panose="020B0604020202020204" pitchFamily="34" charset="0"/>
              <a:buChar char="•"/>
            </a:pPr>
            <a:r>
              <a:rPr lang="en-US" dirty="0" smtClean="0"/>
              <a:t>Power </a:t>
            </a:r>
            <a:r>
              <a:rPr lang="en-US" dirty="0"/>
              <a:t>cost </a:t>
            </a:r>
            <a:r>
              <a:rPr lang="en-US" dirty="0" smtClean="0"/>
              <a:t>arbitrage </a:t>
            </a:r>
          </a:p>
          <a:p>
            <a:pPr marL="742950" lvl="1" indent="-285750">
              <a:buFont typeface="Arial" panose="020B0604020202020204" pitchFamily="34" charset="0"/>
              <a:buChar char="•"/>
            </a:pPr>
            <a:r>
              <a:rPr lang="en-US" dirty="0" smtClean="0"/>
              <a:t>Non-monetary benefits </a:t>
            </a:r>
          </a:p>
          <a:p>
            <a:pPr marL="742950" lvl="1" indent="-285750">
              <a:buFont typeface="Arial" panose="020B0604020202020204" pitchFamily="34" charset="0"/>
              <a:buChar char="•"/>
            </a:pPr>
            <a:r>
              <a:rPr lang="en-US" dirty="0" smtClean="0"/>
              <a:t>Resilience </a:t>
            </a:r>
          </a:p>
          <a:p>
            <a:pPr marL="742950" lvl="1" indent="-285750">
              <a:buFont typeface="Arial" panose="020B0604020202020204" pitchFamily="34" charset="0"/>
              <a:buChar char="•"/>
            </a:pPr>
            <a:r>
              <a:rPr lang="en-US" dirty="0" smtClean="0"/>
              <a:t>Reliability </a:t>
            </a:r>
          </a:p>
          <a:p>
            <a:pPr marL="742950" lvl="1" indent="-285750">
              <a:buFont typeface="Arial" panose="020B0604020202020204" pitchFamily="34" charset="0"/>
              <a:buChar char="•"/>
            </a:pPr>
            <a:r>
              <a:rPr lang="en-US" dirty="0" smtClean="0"/>
              <a:t>Renewable </a:t>
            </a:r>
            <a:r>
              <a:rPr lang="en-US" dirty="0"/>
              <a:t>energy </a:t>
            </a:r>
            <a:r>
              <a:rPr lang="en-US" dirty="0" smtClean="0"/>
              <a:t>ride-through </a:t>
            </a:r>
          </a:p>
          <a:p>
            <a:pPr marL="285750" indent="-285750">
              <a:buFont typeface="Arial" panose="020B0604020202020204" pitchFamily="34" charset="0"/>
              <a:buChar char="•"/>
            </a:pPr>
            <a:r>
              <a:rPr lang="en-US" dirty="0" smtClean="0"/>
              <a:t>Utility Customers </a:t>
            </a:r>
          </a:p>
          <a:p>
            <a:pPr marL="742950" lvl="1" indent="-285750">
              <a:buFont typeface="Arial" panose="020B0604020202020204" pitchFamily="34" charset="0"/>
              <a:buChar char="•"/>
            </a:pPr>
            <a:r>
              <a:rPr lang="en-US" dirty="0" smtClean="0"/>
              <a:t>Avoid/delay </a:t>
            </a:r>
            <a:r>
              <a:rPr lang="en-US" dirty="0"/>
              <a:t>Transmission and Distribution (T&amp;D) </a:t>
            </a:r>
            <a:r>
              <a:rPr lang="en-US" dirty="0" smtClean="0"/>
              <a:t>upgrades </a:t>
            </a:r>
          </a:p>
          <a:p>
            <a:pPr marL="742950" lvl="1" indent="-285750">
              <a:buFont typeface="Arial" panose="020B0604020202020204" pitchFamily="34" charset="0"/>
              <a:buChar char="•"/>
            </a:pPr>
            <a:r>
              <a:rPr lang="en-US" dirty="0" smtClean="0"/>
              <a:t>Frequency Response </a:t>
            </a:r>
          </a:p>
          <a:p>
            <a:pPr marL="742950" lvl="1" indent="-285750">
              <a:buFont typeface="Arial" panose="020B0604020202020204" pitchFamily="34" charset="0"/>
              <a:buChar char="•"/>
            </a:pPr>
            <a:r>
              <a:rPr lang="en-US" dirty="0" smtClean="0"/>
              <a:t>Voltage Support </a:t>
            </a:r>
          </a:p>
          <a:p>
            <a:pPr marL="742950" lvl="1" indent="-285750">
              <a:buFont typeface="Arial" panose="020B0604020202020204" pitchFamily="34" charset="0"/>
              <a:buChar char="•"/>
            </a:pPr>
            <a:r>
              <a:rPr lang="en-US" dirty="0" smtClean="0"/>
              <a:t>Renewable </a:t>
            </a:r>
            <a:r>
              <a:rPr lang="en-US" dirty="0"/>
              <a:t>energy ride through</a:t>
            </a:r>
          </a:p>
        </p:txBody>
      </p:sp>
      <p:sp>
        <p:nvSpPr>
          <p:cNvPr id="3" name="TextBox 2"/>
          <p:cNvSpPr txBox="1"/>
          <p:nvPr/>
        </p:nvSpPr>
        <p:spPr>
          <a:xfrm>
            <a:off x="1779373" y="560173"/>
            <a:ext cx="5642919" cy="461665"/>
          </a:xfrm>
          <a:prstGeom prst="rect">
            <a:avLst/>
          </a:prstGeom>
          <a:noFill/>
        </p:spPr>
        <p:txBody>
          <a:bodyPr wrap="square" rtlCol="0">
            <a:spAutoFit/>
          </a:bodyPr>
          <a:lstStyle/>
          <a:p>
            <a:r>
              <a:rPr lang="en-US" sz="2400" b="1" dirty="0" smtClean="0"/>
              <a:t>Battery Presentation – BESS Opportunities</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3</a:t>
            </a:fld>
            <a:endParaRPr lang="en-US" dirty="0"/>
          </a:p>
        </p:txBody>
      </p:sp>
    </p:spTree>
    <p:extLst>
      <p:ext uri="{BB962C8B-B14F-4D97-AF65-F5344CB8AC3E}">
        <p14:creationId xmlns:p14="http://schemas.microsoft.com/office/powerpoint/2010/main" val="123844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p:cNvSpPr txBox="1"/>
          <p:nvPr/>
        </p:nvSpPr>
        <p:spPr>
          <a:xfrm>
            <a:off x="2154194" y="1553765"/>
            <a:ext cx="4893275" cy="424731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Charge At Night</a:t>
            </a:r>
          </a:p>
          <a:p>
            <a:pPr marL="742950" lvl="1" indent="-285750">
              <a:buFont typeface="Arial" panose="020B0604020202020204" pitchFamily="34" charset="0"/>
              <a:buChar char="•"/>
            </a:pPr>
            <a:r>
              <a:rPr lang="en-US" dirty="0" smtClean="0"/>
              <a:t>Low price kWh  </a:t>
            </a:r>
          </a:p>
          <a:p>
            <a:pPr marL="742950" lvl="1" indent="-285750">
              <a:buFont typeface="Arial" panose="020B0604020202020204" pitchFamily="34" charset="0"/>
              <a:buChar char="•"/>
            </a:pPr>
            <a:r>
              <a:rPr lang="en-US" dirty="0" smtClean="0"/>
              <a:t>Off-peak demand </a:t>
            </a:r>
          </a:p>
          <a:p>
            <a:pPr marL="742950" lvl="1" indent="-285750">
              <a:buFont typeface="Arial" panose="020B0604020202020204" pitchFamily="34" charset="0"/>
              <a:buChar char="•"/>
            </a:pPr>
            <a:r>
              <a:rPr lang="en-US" dirty="0" smtClean="0"/>
              <a:t>Typically charge at 25% of discharge rate</a:t>
            </a:r>
          </a:p>
          <a:p>
            <a:pPr lvl="1"/>
            <a:r>
              <a:rPr lang="en-US" dirty="0" smtClean="0"/>
              <a:t> </a:t>
            </a:r>
          </a:p>
          <a:p>
            <a:pPr marL="285750" indent="-285750">
              <a:buFont typeface="Arial" panose="020B0604020202020204" pitchFamily="34" charset="0"/>
              <a:buChar char="•"/>
            </a:pPr>
            <a:r>
              <a:rPr lang="en-US" dirty="0" smtClean="0"/>
              <a:t>Discharge At Peak </a:t>
            </a:r>
          </a:p>
          <a:p>
            <a:pPr marL="742950" lvl="1" indent="-285750">
              <a:buFont typeface="Arial" panose="020B0604020202020204" pitchFamily="34" charset="0"/>
              <a:buChar char="•"/>
            </a:pPr>
            <a:r>
              <a:rPr lang="en-US" dirty="0" smtClean="0"/>
              <a:t>Instant response</a:t>
            </a:r>
          </a:p>
          <a:p>
            <a:pPr marL="742950" lvl="1" indent="-285750">
              <a:buFont typeface="Arial" panose="020B0604020202020204" pitchFamily="34" charset="0"/>
              <a:buChar char="•"/>
            </a:pPr>
            <a:r>
              <a:rPr lang="en-US" dirty="0" smtClean="0"/>
              <a:t>No ramp time, no minimum dispatch time</a:t>
            </a:r>
          </a:p>
          <a:p>
            <a:pPr marL="742950" lvl="1" indent="-285750">
              <a:buFont typeface="Arial" panose="020B0604020202020204" pitchFamily="34" charset="0"/>
              <a:buChar char="•"/>
            </a:pPr>
            <a:r>
              <a:rPr lang="en-US" dirty="0" smtClean="0"/>
              <a:t>Typical discharge is 100% to 50% of capacity</a:t>
            </a:r>
          </a:p>
          <a:p>
            <a:pPr marL="742950" lvl="1" indent="-285750">
              <a:buFont typeface="Arial" panose="020B0604020202020204" pitchFamily="34" charset="0"/>
              <a:buChar char="•"/>
            </a:pPr>
            <a:r>
              <a:rPr lang="en-US" dirty="0" smtClean="0"/>
              <a:t>1 MWh BESS discharge </a:t>
            </a:r>
          </a:p>
          <a:p>
            <a:pPr marL="1200150" lvl="2" indent="-285750">
              <a:buFont typeface="Arial" panose="020B0604020202020204" pitchFamily="34" charset="0"/>
              <a:buChar char="•"/>
            </a:pPr>
            <a:r>
              <a:rPr lang="en-US" dirty="0" smtClean="0"/>
              <a:t>500 kW for 2 hours</a:t>
            </a:r>
          </a:p>
          <a:p>
            <a:pPr marL="1200150" lvl="2" indent="-285750">
              <a:buFont typeface="Arial" panose="020B0604020202020204" pitchFamily="34" charset="0"/>
              <a:buChar char="•"/>
            </a:pPr>
            <a:r>
              <a:rPr lang="en-US" dirty="0" smtClean="0"/>
              <a:t>1000 kW for 1 hour</a:t>
            </a:r>
          </a:p>
          <a:p>
            <a:pPr marL="1200150" lvl="2" indent="-285750">
              <a:buFont typeface="Arial" panose="020B0604020202020204" pitchFamily="34" charset="0"/>
              <a:buChar char="•"/>
            </a:pPr>
            <a:r>
              <a:rPr lang="en-US" dirty="0" smtClean="0"/>
              <a:t>Higher discharge rates</a:t>
            </a:r>
          </a:p>
          <a:p>
            <a:pPr marL="1200150" lvl="2" indent="-285750">
              <a:buFont typeface="Arial" panose="020B0604020202020204" pitchFamily="34" charset="0"/>
              <a:buChar char="•"/>
            </a:pPr>
            <a:r>
              <a:rPr lang="en-US" dirty="0" smtClean="0"/>
              <a:t>125 kW for 8 hours</a:t>
            </a:r>
            <a:endParaRPr lang="en-US" dirty="0"/>
          </a:p>
        </p:txBody>
      </p:sp>
      <p:sp>
        <p:nvSpPr>
          <p:cNvPr id="3" name="TextBox 2"/>
          <p:cNvSpPr txBox="1"/>
          <p:nvPr/>
        </p:nvSpPr>
        <p:spPr>
          <a:xfrm>
            <a:off x="1779373" y="560173"/>
            <a:ext cx="5642919" cy="461665"/>
          </a:xfrm>
          <a:prstGeom prst="rect">
            <a:avLst/>
          </a:prstGeom>
          <a:noFill/>
        </p:spPr>
        <p:txBody>
          <a:bodyPr wrap="square" rtlCol="0">
            <a:spAutoFit/>
          </a:bodyPr>
          <a:lstStyle/>
          <a:p>
            <a:r>
              <a:rPr lang="en-US" sz="2400" b="1" dirty="0" smtClean="0"/>
              <a:t>Battery Presentation – BESS Operation</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4</a:t>
            </a:fld>
            <a:endParaRPr lang="en-US" dirty="0"/>
          </a:p>
        </p:txBody>
      </p:sp>
    </p:spTree>
    <p:extLst>
      <p:ext uri="{BB962C8B-B14F-4D97-AF65-F5344CB8AC3E}">
        <p14:creationId xmlns:p14="http://schemas.microsoft.com/office/powerpoint/2010/main" val="1987800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extBox 1"/>
          <p:cNvSpPr txBox="1"/>
          <p:nvPr/>
        </p:nvSpPr>
        <p:spPr>
          <a:xfrm>
            <a:off x="2154194" y="1553765"/>
            <a:ext cx="4893275" cy="4247317"/>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Charge At Night</a:t>
            </a:r>
          </a:p>
          <a:p>
            <a:pPr marL="742950" lvl="1" indent="-285750">
              <a:buFont typeface="Arial" panose="020B0604020202020204" pitchFamily="34" charset="0"/>
              <a:buChar char="•"/>
            </a:pPr>
            <a:r>
              <a:rPr lang="en-US" dirty="0" smtClean="0"/>
              <a:t>Low price kWh  </a:t>
            </a:r>
          </a:p>
          <a:p>
            <a:pPr marL="742950" lvl="1" indent="-285750">
              <a:buFont typeface="Arial" panose="020B0604020202020204" pitchFamily="34" charset="0"/>
              <a:buChar char="•"/>
            </a:pPr>
            <a:r>
              <a:rPr lang="en-US" dirty="0" smtClean="0"/>
              <a:t>Off-peak demand </a:t>
            </a:r>
          </a:p>
          <a:p>
            <a:pPr marL="742950" lvl="1" indent="-285750">
              <a:buFont typeface="Arial" panose="020B0604020202020204" pitchFamily="34" charset="0"/>
              <a:buChar char="•"/>
            </a:pPr>
            <a:r>
              <a:rPr lang="en-US" dirty="0" smtClean="0"/>
              <a:t>Typically charge at 25% of discharge rate</a:t>
            </a:r>
          </a:p>
          <a:p>
            <a:pPr lvl="1"/>
            <a:r>
              <a:rPr lang="en-US" dirty="0" smtClean="0"/>
              <a:t> </a:t>
            </a:r>
          </a:p>
          <a:p>
            <a:pPr marL="285750" indent="-285750">
              <a:buFont typeface="Arial" panose="020B0604020202020204" pitchFamily="34" charset="0"/>
              <a:buChar char="•"/>
            </a:pPr>
            <a:r>
              <a:rPr lang="en-US" dirty="0" smtClean="0"/>
              <a:t>Discharge At Peak </a:t>
            </a:r>
          </a:p>
          <a:p>
            <a:pPr marL="742950" lvl="1" indent="-285750">
              <a:buFont typeface="Arial" panose="020B0604020202020204" pitchFamily="34" charset="0"/>
              <a:buChar char="•"/>
            </a:pPr>
            <a:r>
              <a:rPr lang="en-US" dirty="0" smtClean="0"/>
              <a:t>Instant response</a:t>
            </a:r>
          </a:p>
          <a:p>
            <a:pPr marL="742950" lvl="1" indent="-285750">
              <a:buFont typeface="Arial" panose="020B0604020202020204" pitchFamily="34" charset="0"/>
              <a:buChar char="•"/>
            </a:pPr>
            <a:r>
              <a:rPr lang="en-US" dirty="0" smtClean="0"/>
              <a:t>No ramp time, no minimum dispatch time</a:t>
            </a:r>
          </a:p>
          <a:p>
            <a:pPr marL="742950" lvl="1" indent="-285750">
              <a:buFont typeface="Arial" panose="020B0604020202020204" pitchFamily="34" charset="0"/>
              <a:buChar char="•"/>
            </a:pPr>
            <a:r>
              <a:rPr lang="en-US" dirty="0" smtClean="0"/>
              <a:t>Typical discharge is 100% to 50% of capacity</a:t>
            </a:r>
          </a:p>
          <a:p>
            <a:pPr marL="742950" lvl="1" indent="-285750">
              <a:buFont typeface="Arial" panose="020B0604020202020204" pitchFamily="34" charset="0"/>
              <a:buChar char="•"/>
            </a:pPr>
            <a:r>
              <a:rPr lang="en-US" dirty="0" smtClean="0"/>
              <a:t>1 MWh BESS discharge </a:t>
            </a:r>
          </a:p>
          <a:p>
            <a:pPr marL="1200150" lvl="2" indent="-285750">
              <a:buFont typeface="Arial" panose="020B0604020202020204" pitchFamily="34" charset="0"/>
              <a:buChar char="•"/>
            </a:pPr>
            <a:r>
              <a:rPr lang="en-US" dirty="0" smtClean="0"/>
              <a:t>500 kW for 2 hours</a:t>
            </a:r>
          </a:p>
          <a:p>
            <a:pPr marL="1200150" lvl="2" indent="-285750">
              <a:buFont typeface="Arial" panose="020B0604020202020204" pitchFamily="34" charset="0"/>
              <a:buChar char="•"/>
            </a:pPr>
            <a:r>
              <a:rPr lang="en-US" dirty="0" smtClean="0"/>
              <a:t>1000 kW for 1 hour</a:t>
            </a:r>
          </a:p>
          <a:p>
            <a:pPr marL="1200150" lvl="2" indent="-285750">
              <a:buFont typeface="Arial" panose="020B0604020202020204" pitchFamily="34" charset="0"/>
              <a:buChar char="•"/>
            </a:pPr>
            <a:r>
              <a:rPr lang="en-US" dirty="0" smtClean="0"/>
              <a:t>Higher discharge rates</a:t>
            </a:r>
          </a:p>
          <a:p>
            <a:pPr marL="1200150" lvl="2" indent="-285750">
              <a:buFont typeface="Arial" panose="020B0604020202020204" pitchFamily="34" charset="0"/>
              <a:buChar char="•"/>
            </a:pPr>
            <a:r>
              <a:rPr lang="en-US" dirty="0" smtClean="0"/>
              <a:t>125 kW for 8 hours</a:t>
            </a:r>
            <a:endParaRPr lang="en-US" dirty="0"/>
          </a:p>
        </p:txBody>
      </p:sp>
      <p:sp>
        <p:nvSpPr>
          <p:cNvPr id="3" name="TextBox 2"/>
          <p:cNvSpPr txBox="1"/>
          <p:nvPr/>
        </p:nvSpPr>
        <p:spPr>
          <a:xfrm>
            <a:off x="1779373" y="560173"/>
            <a:ext cx="5642919" cy="461665"/>
          </a:xfrm>
          <a:prstGeom prst="rect">
            <a:avLst/>
          </a:prstGeom>
          <a:noFill/>
        </p:spPr>
        <p:txBody>
          <a:bodyPr wrap="square" rtlCol="0">
            <a:spAutoFit/>
          </a:bodyPr>
          <a:lstStyle/>
          <a:p>
            <a:r>
              <a:rPr lang="en-US" sz="2400" b="1" dirty="0" smtClean="0"/>
              <a:t>Battery Presentation – ERS TRSOW</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5</a:t>
            </a:fld>
            <a:endParaRPr lang="en-US" dirty="0"/>
          </a:p>
        </p:txBody>
      </p:sp>
    </p:spTree>
    <p:extLst>
      <p:ext uri="{BB962C8B-B14F-4D97-AF65-F5344CB8AC3E}">
        <p14:creationId xmlns:p14="http://schemas.microsoft.com/office/powerpoint/2010/main" val="3502587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Box 2"/>
          <p:cNvSpPr txBox="1"/>
          <p:nvPr/>
        </p:nvSpPr>
        <p:spPr>
          <a:xfrm>
            <a:off x="1452769" y="575705"/>
            <a:ext cx="6178378" cy="461665"/>
          </a:xfrm>
          <a:prstGeom prst="rect">
            <a:avLst/>
          </a:prstGeom>
          <a:noFill/>
        </p:spPr>
        <p:txBody>
          <a:bodyPr wrap="square" rtlCol="0">
            <a:spAutoFit/>
          </a:bodyPr>
          <a:lstStyle/>
          <a:p>
            <a:r>
              <a:rPr lang="en-US" sz="2400" b="1" dirty="0" smtClean="0"/>
              <a:t>Battery Presentation – ERS Deployment History</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6</a:t>
            </a:fld>
            <a:endParaRPr lang="en-US" dirty="0"/>
          </a:p>
        </p:txBody>
      </p:sp>
      <p:pic>
        <p:nvPicPr>
          <p:cNvPr id="7" name="Picture 6"/>
          <p:cNvPicPr>
            <a:picLocks noChangeAspect="1"/>
          </p:cNvPicPr>
          <p:nvPr/>
        </p:nvPicPr>
        <p:blipFill>
          <a:blip r:embed="rId3"/>
          <a:stretch>
            <a:fillRect/>
          </a:stretch>
        </p:blipFill>
        <p:spPr>
          <a:xfrm>
            <a:off x="1010555" y="2902325"/>
            <a:ext cx="7062807" cy="996200"/>
          </a:xfrm>
          <a:prstGeom prst="rect">
            <a:avLst/>
          </a:prstGeom>
        </p:spPr>
      </p:pic>
    </p:spTree>
    <p:extLst>
      <p:ext uri="{BB962C8B-B14F-4D97-AF65-F5344CB8AC3E}">
        <p14:creationId xmlns:p14="http://schemas.microsoft.com/office/powerpoint/2010/main" val="2871161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Box 2"/>
          <p:cNvSpPr txBox="1"/>
          <p:nvPr/>
        </p:nvSpPr>
        <p:spPr>
          <a:xfrm>
            <a:off x="1107848" y="575705"/>
            <a:ext cx="6849903" cy="461665"/>
          </a:xfrm>
          <a:prstGeom prst="rect">
            <a:avLst/>
          </a:prstGeom>
          <a:noFill/>
        </p:spPr>
        <p:txBody>
          <a:bodyPr wrap="square" rtlCol="0">
            <a:spAutoFit/>
          </a:bodyPr>
          <a:lstStyle/>
          <a:p>
            <a:pPr algn="ctr"/>
            <a:r>
              <a:rPr lang="en-US" sz="2400" b="1" dirty="0" smtClean="0"/>
              <a:t>Battery Presentation – ERS Deployment </a:t>
            </a:r>
            <a:r>
              <a:rPr lang="en-US" sz="2400" b="1" dirty="0" err="1" smtClean="0"/>
              <a:t>Req</a:t>
            </a:r>
            <a:r>
              <a:rPr lang="en-US" sz="2400" b="1" dirty="0" smtClean="0"/>
              <a:t> 1</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7</a:t>
            </a:fld>
            <a:endParaRPr lang="en-US" dirty="0"/>
          </a:p>
        </p:txBody>
      </p:sp>
      <p:sp>
        <p:nvSpPr>
          <p:cNvPr id="9" name="Rectangle 8"/>
          <p:cNvSpPr/>
          <p:nvPr/>
        </p:nvSpPr>
        <p:spPr>
          <a:xfrm>
            <a:off x="1107848" y="1415266"/>
            <a:ext cx="6985967" cy="3970318"/>
          </a:xfrm>
          <a:prstGeom prst="rect">
            <a:avLst/>
          </a:prstGeom>
        </p:spPr>
        <p:txBody>
          <a:bodyPr wrap="square">
            <a:spAutoFit/>
          </a:bodyPr>
          <a:lstStyle/>
          <a:p>
            <a:r>
              <a:rPr lang="en-US" b="1" dirty="0" smtClean="0">
                <a:latin typeface="Arial" panose="020B0604020202020204" pitchFamily="34" charset="0"/>
                <a:ea typeface="Times New Roman" panose="02020603050405020304" pitchFamily="18" charset="0"/>
              </a:rPr>
              <a:t>TSROW – Section 15.6</a:t>
            </a:r>
          </a:p>
          <a:p>
            <a:pPr algn="just"/>
            <a:r>
              <a:rPr lang="en-US" dirty="0" smtClean="0">
                <a:latin typeface="Arial" panose="020B0604020202020204" pitchFamily="34" charset="0"/>
                <a:ea typeface="Times New Roman" panose="02020603050405020304" pitchFamily="18" charset="0"/>
              </a:rPr>
              <a:t>For </a:t>
            </a:r>
            <a:r>
              <a:rPr lang="en-US" dirty="0">
                <a:latin typeface="Arial" panose="020B0604020202020204" pitchFamily="34" charset="0"/>
                <a:ea typeface="Times New Roman" panose="02020603050405020304" pitchFamily="18" charset="0"/>
              </a:rPr>
              <a:t>purposes of this section, deployment obligation time is the cumulative time during the Sustained Response Period of an event during which an ERS Resource has an obligation.  Deployment obligation time does not include the ramp time.  </a:t>
            </a:r>
            <a:r>
              <a:rPr lang="en-US" dirty="0">
                <a:solidFill>
                  <a:srgbClr val="FF0000"/>
                </a:solidFill>
                <a:latin typeface="Arial" panose="020B0604020202020204" pitchFamily="34" charset="0"/>
                <a:ea typeface="Times New Roman" panose="02020603050405020304" pitchFamily="18" charset="0"/>
              </a:rPr>
              <a:t>An ERS Resource shall be subject to a maximum of eight hours of cumulative deployment obligation time per ERS Contract Period</a:t>
            </a:r>
            <a:r>
              <a:rPr lang="en-US" dirty="0">
                <a:latin typeface="Arial" panose="020B0604020202020204" pitchFamily="34" charset="0"/>
                <a:ea typeface="Times New Roman" panose="02020603050405020304" pitchFamily="18" charset="0"/>
              </a:rPr>
              <a:t>, except that for ERS Resources that did not exhaust their obligations in a previous ERS Contract Period within the same ERS Standard Contract Term, the maximum deployment obligation time shall be the remaining deployment obligation time from the previous ERS Contract Period consistent with the Protocols, Section 3.14.3.3, </a:t>
            </a:r>
            <a:r>
              <a:rPr lang="en-US" i="1" dirty="0">
                <a:latin typeface="Arial" panose="020B0604020202020204" pitchFamily="34" charset="0"/>
                <a:ea typeface="Times New Roman" panose="02020603050405020304" pitchFamily="18" charset="0"/>
              </a:rPr>
              <a:t>Emergency Response Service Provision and Technical Requirements</a:t>
            </a:r>
            <a:r>
              <a:rPr lang="en-US" dirty="0">
                <a:latin typeface="Arial" panose="020B0604020202020204" pitchFamily="34" charset="0"/>
                <a:ea typeface="Times New Roman" panose="02020603050405020304" pitchFamily="18" charset="0"/>
              </a:rPr>
              <a:t>.</a:t>
            </a:r>
            <a:endParaRPr lang="en-US" dirty="0"/>
          </a:p>
        </p:txBody>
      </p:sp>
    </p:spTree>
    <p:extLst>
      <p:ext uri="{BB962C8B-B14F-4D97-AF65-F5344CB8AC3E}">
        <p14:creationId xmlns:p14="http://schemas.microsoft.com/office/powerpoint/2010/main" val="3854050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Box 2"/>
          <p:cNvSpPr txBox="1"/>
          <p:nvPr/>
        </p:nvSpPr>
        <p:spPr>
          <a:xfrm>
            <a:off x="1779373" y="560173"/>
            <a:ext cx="5642919" cy="461665"/>
          </a:xfrm>
          <a:prstGeom prst="rect">
            <a:avLst/>
          </a:prstGeom>
          <a:noFill/>
        </p:spPr>
        <p:txBody>
          <a:bodyPr wrap="square" rtlCol="0">
            <a:spAutoFit/>
          </a:bodyPr>
          <a:lstStyle/>
          <a:p>
            <a:r>
              <a:rPr lang="en-US" sz="2400" b="1" dirty="0" smtClean="0"/>
              <a:t>Battery Presentation – ERS Time </a:t>
            </a:r>
            <a:r>
              <a:rPr lang="en-US" sz="2400" b="1" dirty="0" err="1" smtClean="0"/>
              <a:t>Req</a:t>
            </a:r>
            <a:r>
              <a:rPr lang="en-US" sz="2400" b="1" dirty="0" smtClean="0"/>
              <a:t> 2</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8</a:t>
            </a:fld>
            <a:endParaRPr lang="en-US" dirty="0"/>
          </a:p>
        </p:txBody>
      </p:sp>
      <p:sp>
        <p:nvSpPr>
          <p:cNvPr id="8" name="Rectangle 7"/>
          <p:cNvSpPr/>
          <p:nvPr/>
        </p:nvSpPr>
        <p:spPr>
          <a:xfrm>
            <a:off x="609601" y="1151834"/>
            <a:ext cx="7716278" cy="5013680"/>
          </a:xfrm>
          <a:prstGeom prst="rect">
            <a:avLst/>
          </a:prstGeom>
        </p:spPr>
        <p:txBody>
          <a:bodyPr wrap="square">
            <a:spAutoFit/>
          </a:bodyPr>
          <a:lstStyle/>
          <a:p>
            <a:pPr marR="0" lvl="1" algn="just">
              <a:lnSpc>
                <a:spcPct val="115000"/>
              </a:lnSpc>
              <a:spcBef>
                <a:spcPts val="0"/>
              </a:spcBef>
              <a:spcAft>
                <a:spcPts val="600"/>
              </a:spcAft>
            </a:pPr>
            <a:r>
              <a:rPr lang="en-US" sz="1400" b="1" dirty="0" smtClean="0">
                <a:latin typeface="Arial" panose="020B0604020202020204" pitchFamily="34" charset="0"/>
                <a:ea typeface="Times New Roman" panose="02020603050405020304" pitchFamily="18" charset="0"/>
                <a:cs typeface="Arial" panose="020B0604020202020204" pitchFamily="34" charset="0"/>
              </a:rPr>
              <a:t>TSROW – Section 15.7</a:t>
            </a:r>
          </a:p>
          <a:p>
            <a:pPr marR="0" lvl="1" algn="just">
              <a:lnSpc>
                <a:spcPct val="115000"/>
              </a:lnSpc>
              <a:spcBef>
                <a:spcPts val="0"/>
              </a:spcBef>
              <a:spcAft>
                <a:spcPts val="600"/>
              </a:spcAft>
            </a:pPr>
            <a:r>
              <a:rPr lang="en-US" sz="1400" dirty="0" smtClean="0">
                <a:latin typeface="Arial" panose="020B0604020202020204" pitchFamily="34" charset="0"/>
                <a:ea typeface="Times New Roman" panose="02020603050405020304" pitchFamily="18" charset="0"/>
                <a:cs typeface="Arial" panose="020B0604020202020204" pitchFamily="34" charset="0"/>
              </a:rPr>
              <a:t>Notwithstanding </a:t>
            </a:r>
            <a:r>
              <a:rPr lang="en-US" sz="1400" dirty="0">
                <a:latin typeface="Arial" panose="020B0604020202020204" pitchFamily="34" charset="0"/>
                <a:ea typeface="Times New Roman" panose="02020603050405020304" pitchFamily="18" charset="0"/>
                <a:cs typeface="Arial" panose="020B0604020202020204" pitchFamily="34" charset="0"/>
              </a:rPr>
              <a:t>the paragraph above, the following shall apply;</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gn="just">
              <a:lnSpc>
                <a:spcPct val="115000"/>
              </a:lnSpc>
              <a:spcBef>
                <a:spcPts val="0"/>
              </a:spcBef>
              <a:spcAft>
                <a:spcPts val="600"/>
              </a:spcAft>
              <a:buFont typeface="+mj-lt"/>
              <a:buAutoNum type="alphaUcPeriod"/>
            </a:pPr>
            <a:r>
              <a:rPr lang="en-US" sz="1400" dirty="0">
                <a:latin typeface="Arial" panose="020B0604020202020204" pitchFamily="34" charset="0"/>
                <a:ea typeface="Times New Roman" panose="02020603050405020304" pitchFamily="18" charset="0"/>
                <a:cs typeface="Arial" panose="020B0604020202020204" pitchFamily="34" charset="0"/>
              </a:rPr>
              <a:t>For a Non-Weather-Sensitive ERS Resource, if an ERS deployment is still in effect when the ERS Resource’s cumulative deployment obligation time equals or exceeds eight hours, the ERS Resource must continue to meet its event performance requirements for the next four hours or until ERCOT releases the ERS Resource, whichever comes first.  </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1143000" marR="0" lvl="2" indent="-228600" algn="just">
              <a:lnSpc>
                <a:spcPct val="115000"/>
              </a:lnSpc>
              <a:spcBef>
                <a:spcPts val="0"/>
              </a:spcBef>
              <a:spcAft>
                <a:spcPts val="600"/>
              </a:spcAft>
              <a:buFont typeface="+mj-lt"/>
              <a:buAutoNum type="alphaUcPeriod"/>
            </a:pPr>
            <a:r>
              <a:rPr lang="en-US" sz="1400" dirty="0">
                <a:latin typeface="Arial" panose="020B0604020202020204" pitchFamily="34" charset="0"/>
                <a:ea typeface="Times New Roman" panose="02020603050405020304" pitchFamily="18" charset="0"/>
                <a:cs typeface="Arial" panose="020B0604020202020204" pitchFamily="34" charset="0"/>
              </a:rPr>
              <a:t>For a Weather-Sensitive ERS Resource, the following shall apply:</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1600200" marR="0" lvl="3" indent="-228600" algn="just">
              <a:lnSpc>
                <a:spcPct val="115000"/>
              </a:lnSpc>
              <a:spcBef>
                <a:spcPts val="0"/>
              </a:spcBef>
              <a:spcAft>
                <a:spcPts val="600"/>
              </a:spcAft>
              <a:buFont typeface="+mj-lt"/>
              <a:buAutoNum type="romanLcPeriod"/>
            </a:pPr>
            <a:r>
              <a:rPr lang="en-US" sz="1400" dirty="0">
                <a:latin typeface="Arial" panose="020B0604020202020204" pitchFamily="34" charset="0"/>
                <a:ea typeface="Times New Roman" panose="02020603050405020304" pitchFamily="18" charset="0"/>
                <a:cs typeface="Arial" panose="020B0604020202020204" pitchFamily="34" charset="0"/>
              </a:rPr>
              <a:t>The maximum number of deployment events during an ERS Standard Contract Term shall be equal to two times the number of months of Weather-Sensitive obligation in the ERS Standard Contract Term.  </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a:p>
            <a:pPr marL="1600200" marR="0" lvl="3" indent="-228600" algn="just">
              <a:lnSpc>
                <a:spcPct val="115000"/>
              </a:lnSpc>
              <a:spcBef>
                <a:spcPts val="0"/>
              </a:spcBef>
              <a:spcAft>
                <a:spcPts val="600"/>
              </a:spcAft>
              <a:buFont typeface="+mj-lt"/>
              <a:buAutoNum type="romanLcPeriod"/>
            </a:pPr>
            <a:r>
              <a:rPr lang="en-US" sz="1400" dirty="0">
                <a:solidFill>
                  <a:srgbClr val="FF0000"/>
                </a:solidFill>
                <a:latin typeface="Arial" panose="020B0604020202020204" pitchFamily="34" charset="0"/>
                <a:ea typeface="Times New Roman" panose="02020603050405020304" pitchFamily="18" charset="0"/>
                <a:cs typeface="Arial" panose="020B0604020202020204" pitchFamily="34" charset="0"/>
              </a:rPr>
              <a:t>The duration of a Weather-Sensitive ERS Load’s deployment obligation time for a single event shall be a maximum of three hours.</a:t>
            </a:r>
            <a:endParaRPr lang="en-US" sz="1400" dirty="0">
              <a:solidFill>
                <a:srgbClr val="FF0000"/>
              </a:solidFill>
              <a:latin typeface="Arial" panose="020B0604020202020204" pitchFamily="34" charset="0"/>
              <a:ea typeface="Times New Roman" panose="02020603050405020304" pitchFamily="18" charset="0"/>
              <a:cs typeface="Times New Roman" panose="02020603050405020304" pitchFamily="18" charset="0"/>
            </a:endParaRPr>
          </a:p>
          <a:p>
            <a:pPr marL="1600200" marR="0" lvl="3" indent="-228600" algn="just">
              <a:lnSpc>
                <a:spcPct val="115000"/>
              </a:lnSpc>
              <a:spcBef>
                <a:spcPts val="0"/>
              </a:spcBef>
              <a:spcAft>
                <a:spcPts val="600"/>
              </a:spcAft>
              <a:buFont typeface="+mj-lt"/>
              <a:buAutoNum type="romanLcPeriod"/>
            </a:pPr>
            <a:r>
              <a:rPr lang="en-US" sz="1400" dirty="0">
                <a:latin typeface="Arial" panose="020B0604020202020204" pitchFamily="34" charset="0"/>
                <a:ea typeface="Times New Roman" panose="02020603050405020304" pitchFamily="18" charset="0"/>
                <a:cs typeface="Arial" panose="020B0604020202020204" pitchFamily="34" charset="0"/>
              </a:rPr>
              <a:t>If an ERS deployment is still in effect when the Weather-Sensitive ERS Resource’s cumulative deployment obligation time equals or exceeds eight hours, the ERS Resource must continue to meet its event performance requirements until the three hour maximum deployment obligation time for that event is met or ERCOT releases the ERS Load, whichever comes first.</a:t>
            </a: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7457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8900" y="101600"/>
            <a:ext cx="8906119" cy="6597650"/>
          </a:xfrm>
          <a:prstGeom prst="roundRect">
            <a:avLst/>
          </a:prstGeom>
          <a:noFill/>
          <a:ln w="76200">
            <a:solidFill>
              <a:schemeClr val="accent1">
                <a:lumMod val="50000"/>
              </a:schemeClr>
            </a:solidFill>
          </a:ln>
          <a:effectLst>
            <a:outerShdw blurRad="50800" dist="76200" dir="2700000" algn="tl" rotWithShape="0">
              <a:schemeClr val="accent6">
                <a:lumMod val="75000"/>
                <a:alpha val="8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TextBox 2"/>
          <p:cNvSpPr txBox="1"/>
          <p:nvPr/>
        </p:nvSpPr>
        <p:spPr>
          <a:xfrm>
            <a:off x="1779373" y="560173"/>
            <a:ext cx="5642919" cy="461665"/>
          </a:xfrm>
          <a:prstGeom prst="rect">
            <a:avLst/>
          </a:prstGeom>
          <a:noFill/>
        </p:spPr>
        <p:txBody>
          <a:bodyPr wrap="square" rtlCol="0">
            <a:spAutoFit/>
          </a:bodyPr>
          <a:lstStyle/>
          <a:p>
            <a:pPr algn="ctr"/>
            <a:r>
              <a:rPr lang="en-US" sz="2400" b="1" dirty="0" smtClean="0"/>
              <a:t>Battery Presentation – ERS Time Conflict</a:t>
            </a:r>
            <a:endParaRPr lang="en-US" sz="2400" b="1" dirty="0"/>
          </a:p>
        </p:txBody>
      </p:sp>
      <p:sp>
        <p:nvSpPr>
          <p:cNvPr id="5" name="Date Placeholder 4"/>
          <p:cNvSpPr>
            <a:spLocks noGrp="1"/>
          </p:cNvSpPr>
          <p:nvPr>
            <p:ph type="dt" sz="half" idx="10"/>
          </p:nvPr>
        </p:nvSpPr>
        <p:spPr>
          <a:xfrm>
            <a:off x="949926" y="6270241"/>
            <a:ext cx="2057400" cy="365125"/>
          </a:xfrm>
        </p:spPr>
        <p:txBody>
          <a:bodyPr/>
          <a:lstStyle/>
          <a:p>
            <a:fld id="{0115D605-6AFC-4A1C-B5A3-2B234D944F91}" type="datetime1">
              <a:rPr lang="en-US" smtClean="0"/>
              <a:t>4/25/2019</a:t>
            </a:fld>
            <a:endParaRPr lang="en-US" dirty="0"/>
          </a:p>
        </p:txBody>
      </p:sp>
      <p:sp>
        <p:nvSpPr>
          <p:cNvPr id="6" name="Slide Number Placeholder 5"/>
          <p:cNvSpPr>
            <a:spLocks noGrp="1"/>
          </p:cNvSpPr>
          <p:nvPr>
            <p:ph type="sldNum" sz="quarter" idx="12"/>
          </p:nvPr>
        </p:nvSpPr>
        <p:spPr>
          <a:xfrm>
            <a:off x="6326144" y="6225145"/>
            <a:ext cx="2057400" cy="365125"/>
          </a:xfrm>
        </p:spPr>
        <p:txBody>
          <a:bodyPr/>
          <a:lstStyle/>
          <a:p>
            <a:fld id="{08D04371-AE9A-4F18-A71B-38529D17409B}" type="slidenum">
              <a:rPr lang="en-US" smtClean="0"/>
              <a:t>9</a:t>
            </a:fld>
            <a:endParaRPr lang="en-US" dirty="0"/>
          </a:p>
        </p:txBody>
      </p:sp>
      <p:sp>
        <p:nvSpPr>
          <p:cNvPr id="8" name="Rectangle 7"/>
          <p:cNvSpPr/>
          <p:nvPr/>
        </p:nvSpPr>
        <p:spPr>
          <a:xfrm>
            <a:off x="486034" y="2528818"/>
            <a:ext cx="7716278" cy="1845120"/>
          </a:xfrm>
          <a:prstGeom prst="rect">
            <a:avLst/>
          </a:prstGeom>
        </p:spPr>
        <p:txBody>
          <a:bodyPr wrap="square">
            <a:spAutoFit/>
          </a:bodyPr>
          <a:lstStyle/>
          <a:p>
            <a:pPr marL="742950" marR="0" lvl="1" indent="-285750" algn="just">
              <a:lnSpc>
                <a:spcPct val="115000"/>
              </a:lnSpc>
              <a:spcBef>
                <a:spcPts val="0"/>
              </a:spcBef>
              <a:spcAft>
                <a:spcPts val="600"/>
              </a:spcAft>
              <a:buFont typeface="Arial" panose="020B0604020202020204" pitchFamily="34" charset="0"/>
              <a:buChar char="•"/>
            </a:pPr>
            <a:r>
              <a:rPr lang="en-US" dirty="0" smtClean="0">
                <a:effectLst/>
                <a:latin typeface="Arial" panose="020B0604020202020204" pitchFamily="34" charset="0"/>
                <a:ea typeface="Times New Roman" panose="02020603050405020304" pitchFamily="18" charset="0"/>
                <a:cs typeface="Times New Roman" panose="02020603050405020304" pitchFamily="18" charset="0"/>
              </a:rPr>
              <a:t>BESS in ERS would be required to operate 8 hours as Non-Weather Sensitive</a:t>
            </a:r>
          </a:p>
          <a:p>
            <a:pPr marL="1200150" lvl="2" indent="-285750" algn="just">
              <a:lnSpc>
                <a:spcPct val="115000"/>
              </a:lnSpc>
              <a:spcAft>
                <a:spcPts val="600"/>
              </a:spcAft>
              <a:buFont typeface="Arial" panose="020B0604020202020204" pitchFamily="34" charset="0"/>
              <a:buChar char="•"/>
            </a:pPr>
            <a:r>
              <a:rPr lang="en-US" dirty="0" smtClean="0">
                <a:latin typeface="Arial" panose="020B0604020202020204" pitchFamily="34" charset="0"/>
                <a:ea typeface="Times New Roman" panose="02020603050405020304" pitchFamily="18" charset="0"/>
                <a:cs typeface="Times New Roman" panose="02020603050405020304" pitchFamily="18" charset="0"/>
              </a:rPr>
              <a:t>1 MWh Battery = 125 kW for 8 hours</a:t>
            </a:r>
          </a:p>
          <a:p>
            <a:pPr marL="742950" lvl="1" indent="-285750" algn="just">
              <a:lnSpc>
                <a:spcPct val="115000"/>
              </a:lnSpc>
              <a:spcAft>
                <a:spcPts val="600"/>
              </a:spcAft>
              <a:buFont typeface="Arial" panose="020B0604020202020204" pitchFamily="34" charset="0"/>
              <a:buChar char="•"/>
            </a:pPr>
            <a:r>
              <a:rPr lang="en-US" dirty="0" smtClean="0">
                <a:latin typeface="Arial" panose="020B0604020202020204" pitchFamily="34" charset="0"/>
                <a:ea typeface="Times New Roman" panose="02020603050405020304" pitchFamily="18" charset="0"/>
                <a:cs typeface="Times New Roman" panose="02020603050405020304" pitchFamily="18" charset="0"/>
              </a:rPr>
              <a:t>This discourages BESS participation in ERS</a:t>
            </a:r>
          </a:p>
          <a:p>
            <a:pPr marL="742950" lvl="1" indent="-285750" algn="just">
              <a:lnSpc>
                <a:spcPct val="115000"/>
              </a:lnSpc>
              <a:spcAft>
                <a:spcPts val="600"/>
              </a:spcAft>
              <a:buFont typeface="Arial" panose="020B0604020202020204" pitchFamily="34" charset="0"/>
              <a:buChar char="•"/>
            </a:pPr>
            <a:endParaRPr lang="en-US"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1836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TotalTime>
  <Words>720</Words>
  <Application>Microsoft Office PowerPoint</Application>
  <PresentationFormat>On-screen Show (4:3)</PresentationFormat>
  <Paragraphs>123</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Sheila Vining</dc:creator>
  <cp:lastModifiedBy>Krein, Steve</cp:lastModifiedBy>
  <cp:revision>15</cp:revision>
  <cp:lastPrinted>2019-04-25T18:06:08Z</cp:lastPrinted>
  <dcterms:created xsi:type="dcterms:W3CDTF">2017-06-19T15:29:10Z</dcterms:created>
  <dcterms:modified xsi:type="dcterms:W3CDTF">2019-04-25T18:56:40Z</dcterms:modified>
</cp:coreProperties>
</file>