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312" r:id="rId7"/>
    <p:sldId id="311" r:id="rId8"/>
    <p:sldId id="277" r:id="rId9"/>
    <p:sldId id="309" r:id="rId10"/>
    <p:sldId id="307" r:id="rId11"/>
    <p:sldId id="310" r:id="rId12"/>
    <p:sldId id="31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s" initials="ps" lastIdx="3" clrIdx="0">
    <p:extLst>
      <p:ext uri="{19B8F6BF-5375-455C-9EA6-DF929625EA0E}">
        <p15:presenceInfo xmlns:p15="http://schemas.microsoft.com/office/powerpoint/2012/main" userId="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43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438400"/>
            <a:ext cx="5105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The Ancillary Service Manager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Dave Maggio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April 30,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Acronyms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7620000" cy="5052221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/>
              <a:t>Ancillary </a:t>
            </a:r>
            <a:r>
              <a:rPr lang="en-US" sz="1600" dirty="0" smtClean="0"/>
              <a:t>Service </a:t>
            </a:r>
            <a:r>
              <a:rPr lang="en-US" sz="1600" dirty="0"/>
              <a:t>(AS</a:t>
            </a:r>
            <a:r>
              <a:rPr lang="en-US" sz="1600" dirty="0" smtClean="0"/>
              <a:t>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Current Operating Plan (COP)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Day-Ahead Market (DAM)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Emergency Response Service (ERS)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ERCOT Contingency Reserve Service (ECRS)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Fast Frequency Response (FFR)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Nodal Protocol Revision Request (NPRR)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Non-Spinning </a:t>
            </a:r>
            <a:r>
              <a:rPr lang="en-US" sz="1600" dirty="0"/>
              <a:t>Reserve (Non-Spin)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Qualified Scheduling Entity (QSE)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Real-Time Co-optimization (RTC)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Real-Time Market (RTM) 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Responsive Reserve Service (RRS)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Security Constrained Economic Dispatch (SCED)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Under-Frequency Relay (UFR)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3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Does the AS Manager need to change with RTC?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9" y="1066800"/>
            <a:ext cx="7848600" cy="4595021"/>
          </a:xfrm>
        </p:spPr>
        <p:txBody>
          <a:bodyPr/>
          <a:lstStyle/>
          <a:p>
            <a:r>
              <a:rPr lang="en-US" sz="2000" dirty="0" smtClean="0"/>
              <a:t>Problem that needs to be addressed:</a:t>
            </a:r>
          </a:p>
          <a:p>
            <a:pPr marL="0" indent="0">
              <a:buNone/>
            </a:pPr>
            <a:endParaRPr lang="en-US" sz="2000" dirty="0" smtClean="0"/>
          </a:p>
          <a:p>
            <a:pPr lvl="1"/>
            <a:r>
              <a:rPr lang="en-US" sz="1800" dirty="0" smtClean="0"/>
              <a:t>The AS Manager displays are:</a:t>
            </a:r>
          </a:p>
          <a:p>
            <a:pPr lvl="2"/>
            <a:r>
              <a:rPr lang="en-US" sz="1800" dirty="0" smtClean="0"/>
              <a:t>Largely driven today by information from the QSEs: real-time telemetry and COP information</a:t>
            </a:r>
          </a:p>
          <a:p>
            <a:pPr marL="914400" lvl="2" indent="0">
              <a:buNone/>
            </a:pPr>
            <a:endParaRPr lang="en-US" sz="1800" dirty="0" smtClean="0"/>
          </a:p>
          <a:p>
            <a:pPr lvl="2"/>
            <a:r>
              <a:rPr lang="en-US" sz="1800" dirty="0" smtClean="0"/>
              <a:t>Not designed to recognize that AS awards would be an output of the RTM optimization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Functions Performed </a:t>
            </a:r>
            <a:r>
              <a:rPr lang="en-US" sz="2400" dirty="0"/>
              <a:t>U</a:t>
            </a:r>
            <a:r>
              <a:rPr lang="en-US" sz="2400" dirty="0" smtClean="0"/>
              <a:t>sing the AS Manager Today (and expected under NPRR 863)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848600" cy="487679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The AS Manager is used by ERCOT Operators to manually deploy: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Non-Spin to off-line Resources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RRS (and FFR) to Load Resources on a UFR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ECRS to Load Resources that are not Controllable Load Resources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Also used to recall these deployments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Functions Performed </a:t>
            </a:r>
            <a:r>
              <a:rPr lang="en-US" sz="2400" dirty="0"/>
              <a:t>U</a:t>
            </a:r>
            <a:r>
              <a:rPr lang="en-US" sz="2400" dirty="0" smtClean="0"/>
              <a:t>sing the AS Manager Today (and expected under NPRR863)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84733"/>
            <a:ext cx="8153400" cy="2362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In populating the list of Resources that can be deployed, the application uses a mix of real-time telemetry, information from the COPs and other sources.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Largely based on the telemetered, Resource-specific AS responsibilities and schedules.</a:t>
            </a:r>
            <a:endParaRPr lang="en-US" sz="1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COP information is specifically used for off-line Non-Spin where the deployment is occurring in the latter half of an </a:t>
            </a:r>
            <a:r>
              <a:rPr lang="en-US" sz="1800" dirty="0"/>
              <a:t>O</a:t>
            </a:r>
            <a:r>
              <a:rPr lang="en-US" sz="1800" dirty="0" smtClean="0"/>
              <a:t>perating Hour.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For ERS, the contract information is populated into a database that feeds the display for deployment.</a:t>
            </a:r>
            <a:endParaRPr lang="en-US" sz="16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990600" y="4267200"/>
            <a:ext cx="6979534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90600" y="3962400"/>
            <a:ext cx="0" cy="6096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970134" y="3962400"/>
            <a:ext cx="0" cy="6096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95800" y="3971081"/>
            <a:ext cx="0" cy="6096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66207" y="4619903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</a:rPr>
              <a:t>t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75840" y="4597393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2"/>
                </a:solidFill>
              </a:rPr>
              <a:t>t</a:t>
            </a:r>
            <a:r>
              <a:rPr lang="en-US" i="1" dirty="0" smtClean="0">
                <a:solidFill>
                  <a:schemeClr val="tx2"/>
                </a:solidFill>
              </a:rPr>
              <a:t>+30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50174" y="4619903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</a:rPr>
              <a:t>t+60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19399" y="4876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tx2"/>
                </a:solidFill>
              </a:rPr>
              <a:t>Operating Hour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0600" y="386105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tx2"/>
                </a:solidFill>
              </a:rPr>
              <a:t>Telemetry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83575" y="3886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tx2"/>
                </a:solidFill>
              </a:rPr>
              <a:t>COP </a:t>
            </a:r>
            <a:endParaRPr 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0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Functionality Under RTC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9" y="990600"/>
            <a:ext cx="8001000" cy="5029200"/>
          </a:xfrm>
        </p:spPr>
        <p:txBody>
          <a:bodyPr/>
          <a:lstStyle/>
          <a:p>
            <a:r>
              <a:rPr lang="en-US" sz="2000" dirty="0" smtClean="0"/>
              <a:t>At a high level, the function of the application stays the same.</a:t>
            </a:r>
          </a:p>
          <a:p>
            <a:pPr lvl="1"/>
            <a:r>
              <a:rPr lang="en-US" sz="1800" dirty="0" smtClean="0"/>
              <a:t>Specifically, the same set of instructions would be sent using the AS Manager.</a:t>
            </a:r>
          </a:p>
          <a:p>
            <a:pPr lvl="2"/>
            <a:r>
              <a:rPr lang="en-US" sz="1600" dirty="0" smtClean="0"/>
              <a:t>This assumes the suite of AS products largely stays the same.</a:t>
            </a:r>
          </a:p>
          <a:p>
            <a:pPr lvl="1"/>
            <a:r>
              <a:rPr lang="en-US" sz="1800" dirty="0" smtClean="0"/>
              <a:t>The source information for the ERS display also stays the same.</a:t>
            </a:r>
          </a:p>
          <a:p>
            <a:endParaRPr lang="en-US" sz="1800" dirty="0"/>
          </a:p>
          <a:p>
            <a:r>
              <a:rPr lang="en-US" sz="2000" dirty="0" smtClean="0"/>
              <a:t>The obvious change is the source of information regarding the set of Resources that are providing AS and can be deployed, excluding ERS.</a:t>
            </a:r>
          </a:p>
          <a:p>
            <a:pPr lvl="1"/>
            <a:r>
              <a:rPr lang="en-US" sz="1800" dirty="0" smtClean="0"/>
              <a:t>The telemetry and COP information will be replaced by the AS awards coming out of SCED.</a:t>
            </a:r>
          </a:p>
          <a:p>
            <a:pPr lvl="1"/>
            <a:r>
              <a:rPr lang="en-US" sz="1800" dirty="0" smtClean="0"/>
              <a:t>In some cases, the AS awards coming out of SCED may reflect telemetry from the QSE on their plan to provide AS using a specific Resource.</a:t>
            </a:r>
          </a:p>
          <a:p>
            <a:pPr lvl="2"/>
            <a:r>
              <a:rPr lang="en-US" sz="1600" dirty="0" smtClean="0"/>
              <a:t>This has been discussed for RRS that is scheduled on UFR Load Resources.</a:t>
            </a:r>
          </a:p>
          <a:p>
            <a:pPr marL="914400" lvl="2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lvl="2"/>
            <a:endParaRPr lang="en-US" sz="1600" dirty="0">
              <a:solidFill>
                <a:srgbClr val="FF0000"/>
              </a:solidFill>
            </a:endParaRP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0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Functionality Under RTC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78240"/>
            <a:ext cx="8220075" cy="5257800"/>
          </a:xfrm>
        </p:spPr>
        <p:txBody>
          <a:bodyPr/>
          <a:lstStyle/>
          <a:p>
            <a:r>
              <a:rPr lang="en-US" sz="2000" dirty="0" smtClean="0"/>
              <a:t>ERCOT is also </a:t>
            </a:r>
            <a:r>
              <a:rPr lang="en-US" sz="2000" dirty="0"/>
              <a:t>evaluating </a:t>
            </a:r>
            <a:r>
              <a:rPr lang="en-US" sz="2000" dirty="0" smtClean="0"/>
              <a:t>other functionality.</a:t>
            </a:r>
          </a:p>
          <a:p>
            <a:endParaRPr lang="en-US" sz="1600" dirty="0"/>
          </a:p>
          <a:p>
            <a:r>
              <a:rPr lang="en-US" sz="2000" dirty="0" smtClean="0"/>
              <a:t>For Non-Spin:</a:t>
            </a:r>
          </a:p>
          <a:p>
            <a:pPr lvl="1"/>
            <a:r>
              <a:rPr lang="en-US" sz="1800" dirty="0" smtClean="0"/>
              <a:t>Relevant to partial deployments, the display currently ranks the Resources based on locational price in the DAM. If similar logic remains, consider replacing the DAM price with RTM prices.</a:t>
            </a:r>
          </a:p>
          <a:p>
            <a:pPr lvl="1"/>
            <a:r>
              <a:rPr lang="en-US" sz="1800" dirty="0" smtClean="0"/>
              <a:t>Depending on the time within the </a:t>
            </a:r>
            <a:r>
              <a:rPr lang="en-US" sz="1800" dirty="0"/>
              <a:t>O</a:t>
            </a:r>
            <a:r>
              <a:rPr lang="en-US" sz="1800" dirty="0" smtClean="0"/>
              <a:t>perating </a:t>
            </a:r>
            <a:r>
              <a:rPr lang="en-US" sz="1800" dirty="0"/>
              <a:t>H</a:t>
            </a:r>
            <a:r>
              <a:rPr lang="en-US" sz="1800" dirty="0" smtClean="0"/>
              <a:t>our in which the Non-Spin is being deployed, AS Manager currently looks at the awards for the upcoming hour. </a:t>
            </a:r>
          </a:p>
          <a:p>
            <a:pPr lvl="1"/>
            <a:r>
              <a:rPr lang="en-US" sz="1800" dirty="0" smtClean="0"/>
              <a:t>Similarly, current logic automatically redeploys Non-Spin to account for AS responsibility changes at the top of the hour.</a:t>
            </a:r>
            <a:endParaRPr lang="en-US" sz="1800" dirty="0"/>
          </a:p>
          <a:p>
            <a:pPr lvl="1"/>
            <a:endParaRPr lang="en-US" sz="1200" dirty="0" smtClean="0"/>
          </a:p>
          <a:p>
            <a:r>
              <a:rPr lang="en-US" sz="2000" dirty="0" smtClean="0"/>
              <a:t>For RRS:</a:t>
            </a:r>
          </a:p>
          <a:p>
            <a:pPr lvl="1"/>
            <a:r>
              <a:rPr lang="en-US" sz="1800" dirty="0" smtClean="0"/>
              <a:t>Currently have process for grouping Load Resources providing RRS with a UFR. Looking at doing initial </a:t>
            </a:r>
            <a:r>
              <a:rPr lang="en-US" sz="1800" dirty="0"/>
              <a:t>grouping like today but reviewing process for new Resources that get </a:t>
            </a:r>
            <a:r>
              <a:rPr lang="en-US" sz="1800" dirty="0" smtClean="0"/>
              <a:t>awards.</a:t>
            </a:r>
            <a:endParaRPr lang="en-US" sz="20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4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6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www.w3.org/XML/1998/namespace"/>
    <ds:schemaRef ds:uri="c34af464-7aa1-4edd-9be4-83dffc1cb926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1864</TotalTime>
  <Words>576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Acronyms</vt:lpstr>
      <vt:lpstr>Does the AS Manager need to change with RTC?</vt:lpstr>
      <vt:lpstr>Functions Performed Using the AS Manager Today (and expected under NPRR 863)</vt:lpstr>
      <vt:lpstr>Functions Performed Using the AS Manager Today (and expected under NPRR863)</vt:lpstr>
      <vt:lpstr>Functionality Under RTC</vt:lpstr>
      <vt:lpstr>Functionality Under RTC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Dave Maggio</cp:lastModifiedBy>
  <cp:revision>167</cp:revision>
  <cp:lastPrinted>2016-01-21T20:53:15Z</cp:lastPrinted>
  <dcterms:created xsi:type="dcterms:W3CDTF">2016-01-21T15:20:31Z</dcterms:created>
  <dcterms:modified xsi:type="dcterms:W3CDTF">2019-04-25T14:17:11Z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