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6"/>
  </p:notesMasterIdLst>
  <p:handoutMasterIdLst>
    <p:handoutMasterId r:id="rId17"/>
  </p:handoutMasterIdLst>
  <p:sldIdLst>
    <p:sldId id="260" r:id="rId6"/>
    <p:sldId id="280" r:id="rId7"/>
    <p:sldId id="306" r:id="rId8"/>
    <p:sldId id="286" r:id="rId9"/>
    <p:sldId id="298" r:id="rId10"/>
    <p:sldId id="305" r:id="rId11"/>
    <p:sldId id="304" r:id="rId12"/>
    <p:sldId id="301" r:id="rId13"/>
    <p:sldId id="302" r:id="rId14"/>
    <p:sldId id="307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s" initials="ps" lastIdx="3" clrIdx="0">
    <p:extLst>
      <p:ext uri="{19B8F6BF-5375-455C-9EA6-DF929625EA0E}">
        <p15:presenceInfo xmlns:p15="http://schemas.microsoft.com/office/powerpoint/2012/main" userId="p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4" d="100"/>
          <a:sy n="84" d="100"/>
        </p:scale>
        <p:origin x="438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5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services/mdt/userguides/wholesale/Market_Manager_User_Guide_08.doc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ercot.com/content/wcm/lists/89535/eip_external_interfaces_specification_v1_20L.zip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2286000"/>
            <a:ext cx="5105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AS Offers Structure Under RTC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Hailong Hui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April 30,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800" dirty="0" smtClean="0"/>
              <a:t>Questions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03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518318"/>
          </a:xfrm>
        </p:spPr>
        <p:txBody>
          <a:bodyPr/>
          <a:lstStyle/>
          <a:p>
            <a:r>
              <a:rPr lang="en-US" sz="2400" dirty="0" smtClean="0"/>
              <a:t>Why Change AS Offers for RTC?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7162800" cy="4876800"/>
          </a:xfrm>
        </p:spPr>
        <p:txBody>
          <a:bodyPr/>
          <a:lstStyle/>
          <a:p>
            <a:r>
              <a:rPr lang="en-US" sz="2000" dirty="0" smtClean="0"/>
              <a:t>Follow </a:t>
            </a:r>
            <a:r>
              <a:rPr lang="en-US" sz="2000" dirty="0"/>
              <a:t>today’s linked AS O</a:t>
            </a:r>
            <a:r>
              <a:rPr lang="en-US" sz="2000" dirty="0" smtClean="0"/>
              <a:t>ffer </a:t>
            </a:r>
            <a:r>
              <a:rPr lang="en-US" sz="2000" dirty="0"/>
              <a:t>structure to minimize system changes</a:t>
            </a:r>
          </a:p>
          <a:p>
            <a:endParaRPr lang="en-US" sz="2000" dirty="0"/>
          </a:p>
          <a:p>
            <a:r>
              <a:rPr lang="en-US" sz="2000" dirty="0" smtClean="0"/>
              <a:t>NPRR 863 AS Offer change will </a:t>
            </a:r>
            <a:r>
              <a:rPr lang="en-US" sz="2000" dirty="0"/>
              <a:t>flow into </a:t>
            </a:r>
            <a:r>
              <a:rPr lang="en-US" sz="2000" dirty="0" smtClean="0"/>
              <a:t>RTC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smtClean="0"/>
              <a:t>Other AS </a:t>
            </a:r>
            <a:r>
              <a:rPr lang="en-US" sz="2000" dirty="0"/>
              <a:t>O</a:t>
            </a:r>
            <a:r>
              <a:rPr lang="en-US" sz="2000" dirty="0" smtClean="0"/>
              <a:t>ffer </a:t>
            </a:r>
            <a:r>
              <a:rPr lang="en-US" sz="2000" dirty="0"/>
              <a:t>changes related to RTC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82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Today’s AS Offers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7696200" cy="4876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Resource specific and submitted by QSE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Must be qualified for </a:t>
            </a:r>
            <a:r>
              <a:rPr lang="en-US" sz="1800" dirty="0" smtClean="0"/>
              <a:t>specific </a:t>
            </a:r>
            <a:r>
              <a:rPr lang="en-US" sz="1800" dirty="0"/>
              <a:t>AS type to submit </a:t>
            </a:r>
            <a:r>
              <a:rPr lang="en-US" sz="1800" dirty="0" smtClean="0"/>
              <a:t>specific AS Offer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Price floor is $0 per MW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Price cap is SWCAP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MW floor is 0.1 MW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MW cap for fixed quantity block offered by Non-Controllable Load Resources (NCLRs) is150 MW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Submission window starting at 14 days before the Operating Day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Submission window ending at the end of Adjustment Period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Linked AS offers among different AS type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Inclusive or exclusive of </a:t>
            </a:r>
            <a:r>
              <a:rPr lang="en-US" sz="1800" dirty="0"/>
              <a:t>E</a:t>
            </a:r>
            <a:r>
              <a:rPr lang="en-US" sz="1800" dirty="0" smtClean="0"/>
              <a:t>nergy </a:t>
            </a:r>
            <a:r>
              <a:rPr lang="en-US" sz="1800" dirty="0"/>
              <a:t>O</a:t>
            </a:r>
            <a:r>
              <a:rPr lang="en-US" sz="1800" dirty="0" smtClean="0"/>
              <a:t>ffer </a:t>
            </a:r>
            <a:r>
              <a:rPr lang="en-US" sz="1800" dirty="0"/>
              <a:t>C</a:t>
            </a:r>
            <a:r>
              <a:rPr lang="en-US" sz="1800" dirty="0" smtClean="0"/>
              <a:t>urves (indicated in Energy Offer Curves submission)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4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Today’s AS Offer Structure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62584"/>
            <a:ext cx="8236277" cy="5052221"/>
          </a:xfrm>
        </p:spPr>
        <p:txBody>
          <a:bodyPr/>
          <a:lstStyle/>
          <a:p>
            <a:r>
              <a:rPr lang="en-US" sz="1600" dirty="0" smtClean="0"/>
              <a:t>A </a:t>
            </a:r>
            <a:r>
              <a:rPr lang="en-US" sz="1600" dirty="0"/>
              <a:t>set of data applicable to </a:t>
            </a:r>
            <a:r>
              <a:rPr lang="en-US" sz="1600" dirty="0" smtClean="0"/>
              <a:t>the entire submission:</a:t>
            </a:r>
          </a:p>
          <a:p>
            <a:pPr lvl="1"/>
            <a:r>
              <a:rPr lang="en-US" sz="1400" dirty="0" smtClean="0"/>
              <a:t>QSE </a:t>
            </a:r>
            <a:r>
              <a:rPr lang="en-US" sz="1400" dirty="0"/>
              <a:t>s</a:t>
            </a:r>
            <a:r>
              <a:rPr lang="en-US" sz="1400" dirty="0" smtClean="0"/>
              <a:t>hort </a:t>
            </a:r>
            <a:r>
              <a:rPr lang="en-US" sz="1400" dirty="0"/>
              <a:t>n</a:t>
            </a:r>
            <a:r>
              <a:rPr lang="en-US" sz="1400" dirty="0" smtClean="0"/>
              <a:t>ame</a:t>
            </a:r>
            <a:endParaRPr lang="en-US" sz="1400" dirty="0"/>
          </a:p>
          <a:p>
            <a:pPr lvl="1"/>
            <a:r>
              <a:rPr lang="en-US" sz="1400" dirty="0" smtClean="0"/>
              <a:t>­Resource </a:t>
            </a:r>
            <a:r>
              <a:rPr lang="en-US" sz="1400" dirty="0"/>
              <a:t>ID (includes </a:t>
            </a:r>
            <a:r>
              <a:rPr lang="en-US" sz="1400" dirty="0" smtClean="0"/>
              <a:t>mode/configuration</a:t>
            </a:r>
            <a:r>
              <a:rPr lang="en-US" sz="1400" dirty="0"/>
              <a:t>)</a:t>
            </a:r>
          </a:p>
          <a:p>
            <a:pPr lvl="1"/>
            <a:r>
              <a:rPr lang="en-US" sz="1400" dirty="0" smtClean="0"/>
              <a:t>­Combined </a:t>
            </a:r>
            <a:r>
              <a:rPr lang="en-US" sz="1400" dirty="0"/>
              <a:t>c</a:t>
            </a:r>
            <a:r>
              <a:rPr lang="en-US" sz="1400" dirty="0" smtClean="0"/>
              <a:t>ycle plant </a:t>
            </a:r>
            <a:r>
              <a:rPr lang="en-US" sz="1400" dirty="0"/>
              <a:t>n</a:t>
            </a:r>
            <a:r>
              <a:rPr lang="en-US" sz="1400" dirty="0" smtClean="0"/>
              <a:t>ame </a:t>
            </a:r>
            <a:r>
              <a:rPr lang="en-US" sz="1400" dirty="0"/>
              <a:t>(required for </a:t>
            </a:r>
            <a:r>
              <a:rPr lang="en-US" sz="1400" dirty="0" smtClean="0"/>
              <a:t>combined </a:t>
            </a:r>
            <a:r>
              <a:rPr lang="en-US" sz="1400" dirty="0"/>
              <a:t>c</a:t>
            </a:r>
            <a:r>
              <a:rPr lang="en-US" sz="1400" dirty="0" smtClean="0"/>
              <a:t>ycle </a:t>
            </a:r>
            <a:r>
              <a:rPr lang="en-US" sz="1400" dirty="0"/>
              <a:t>Resources only)</a:t>
            </a:r>
          </a:p>
          <a:p>
            <a:pPr lvl="1"/>
            <a:r>
              <a:rPr lang="en-US" sz="1400" dirty="0" smtClean="0"/>
              <a:t>­Non-Controllable </a:t>
            </a:r>
            <a:r>
              <a:rPr lang="en-US" sz="1400" dirty="0"/>
              <a:t>Load flag (true/false indicating UFR or CLR, required for Load Resources only)</a:t>
            </a:r>
          </a:p>
          <a:p>
            <a:pPr lvl="1"/>
            <a:r>
              <a:rPr lang="en-US" sz="1400" dirty="0" smtClean="0"/>
              <a:t>­Expiration date/time</a:t>
            </a:r>
            <a:endParaRPr lang="en-US" sz="1400" dirty="0"/>
          </a:p>
          <a:p>
            <a:pPr lvl="1"/>
            <a:endParaRPr lang="en-US" sz="1400" dirty="0"/>
          </a:p>
          <a:p>
            <a:pPr lvl="0"/>
            <a:r>
              <a:rPr lang="en-US" sz="1600" dirty="0"/>
              <a:t>One or more sets of data applicable to separate periods of time in the day:</a:t>
            </a:r>
          </a:p>
          <a:p>
            <a:pPr lvl="1"/>
            <a:r>
              <a:rPr lang="en-US" sz="1400" dirty="0"/>
              <a:t>Start </a:t>
            </a:r>
            <a:r>
              <a:rPr lang="en-US" sz="1400" dirty="0" smtClean="0"/>
              <a:t>date/hour</a:t>
            </a:r>
            <a:endParaRPr lang="en-US" sz="1400" dirty="0"/>
          </a:p>
          <a:p>
            <a:pPr lvl="1"/>
            <a:r>
              <a:rPr lang="en-US" sz="1400" dirty="0"/>
              <a:t>End </a:t>
            </a:r>
            <a:r>
              <a:rPr lang="en-US" sz="1400" dirty="0" smtClean="0"/>
              <a:t>date/hour</a:t>
            </a:r>
            <a:endParaRPr lang="en-US" sz="1400" dirty="0"/>
          </a:p>
          <a:p>
            <a:pPr lvl="1"/>
            <a:r>
              <a:rPr lang="en-US" sz="1400" dirty="0"/>
              <a:t>Up to </a:t>
            </a:r>
            <a:r>
              <a:rPr lang="en-US" sz="1400" b="1" dirty="0"/>
              <a:t>5</a:t>
            </a:r>
            <a:r>
              <a:rPr lang="en-US" sz="1400" dirty="0" smtClean="0"/>
              <a:t> </a:t>
            </a:r>
            <a:r>
              <a:rPr lang="en-US" sz="1400" dirty="0"/>
              <a:t>capacity amounts (in MW) for an AS category (</a:t>
            </a:r>
            <a:r>
              <a:rPr lang="en-US" sz="1400" b="1" dirty="0"/>
              <a:t>“</a:t>
            </a:r>
            <a:r>
              <a:rPr lang="en-US" sz="1400" b="1" dirty="0" smtClean="0"/>
              <a:t>Online </a:t>
            </a:r>
            <a:r>
              <a:rPr lang="en-US" sz="1400" b="1" dirty="0"/>
              <a:t>Reserves</a:t>
            </a:r>
            <a:r>
              <a:rPr lang="en-US" sz="1400" b="1" dirty="0" smtClean="0"/>
              <a:t>” </a:t>
            </a:r>
            <a:r>
              <a:rPr lang="en-US" sz="1400" dirty="0" smtClean="0"/>
              <a:t>- includes </a:t>
            </a:r>
            <a:r>
              <a:rPr lang="en-US" sz="1400" dirty="0"/>
              <a:t>RRS, </a:t>
            </a:r>
            <a:r>
              <a:rPr lang="en-US" sz="1400" dirty="0" err="1"/>
              <a:t>Reg</a:t>
            </a:r>
            <a:r>
              <a:rPr lang="en-US" sz="1400" dirty="0"/>
              <a:t>-Up, </a:t>
            </a:r>
            <a:r>
              <a:rPr lang="en-US" sz="1400" dirty="0" smtClean="0"/>
              <a:t>Online </a:t>
            </a:r>
            <a:r>
              <a:rPr lang="en-US" sz="1400" dirty="0"/>
              <a:t>Non-spin; </a:t>
            </a:r>
            <a:r>
              <a:rPr lang="en-US" sz="1400" b="1" dirty="0"/>
              <a:t>“Regulation-Down”</a:t>
            </a:r>
            <a:r>
              <a:rPr lang="en-US" sz="1400" dirty="0"/>
              <a:t>; and </a:t>
            </a:r>
            <a:r>
              <a:rPr lang="en-US" sz="1400" b="1" dirty="0"/>
              <a:t>“Non-Spin Offline”</a:t>
            </a:r>
            <a:r>
              <a:rPr lang="en-US" sz="1400" dirty="0"/>
              <a:t> – Resources must be qualified to provide the AS </a:t>
            </a:r>
            <a:r>
              <a:rPr lang="en-US" sz="1400" dirty="0" smtClean="0"/>
              <a:t>type, </a:t>
            </a:r>
            <a:r>
              <a:rPr lang="en-US" sz="1400" dirty="0"/>
              <a:t>and Load Resources qualified for </a:t>
            </a:r>
            <a:r>
              <a:rPr lang="en-US" sz="1400" dirty="0" smtClean="0"/>
              <a:t>Non-Spin </a:t>
            </a:r>
            <a:r>
              <a:rPr lang="en-US" sz="1400" dirty="0"/>
              <a:t>cannot submit </a:t>
            </a:r>
            <a:r>
              <a:rPr lang="en-US" sz="1400" dirty="0" smtClean="0"/>
              <a:t>Non-Spin Offline)</a:t>
            </a:r>
            <a:endParaRPr lang="en-US" sz="1400" dirty="0"/>
          </a:p>
          <a:p>
            <a:pPr lvl="1"/>
            <a:r>
              <a:rPr lang="en-US" sz="1400" dirty="0"/>
              <a:t>A price associated with each AS type for each capacity amount, if offered for that capacity</a:t>
            </a:r>
          </a:p>
          <a:p>
            <a:pPr lvl="1"/>
            <a:r>
              <a:rPr lang="en-US" sz="1400" dirty="0" smtClean="0"/>
              <a:t>Fixed/variable </a:t>
            </a:r>
            <a:r>
              <a:rPr lang="en-US" sz="1400" dirty="0"/>
              <a:t>quantity block indicator, for each capacity amount </a:t>
            </a:r>
            <a:r>
              <a:rPr lang="en-US" sz="1400" dirty="0" smtClean="0"/>
              <a:t>(only Load Resources can </a:t>
            </a:r>
            <a:r>
              <a:rPr lang="en-US" sz="1400" dirty="0"/>
              <a:t>indicate </a:t>
            </a:r>
            <a:r>
              <a:rPr lang="en-US" sz="1400" dirty="0" smtClean="0"/>
              <a:t>fixed</a:t>
            </a:r>
            <a:r>
              <a:rPr lang="en-US" sz="1400" dirty="0"/>
              <a:t>)</a:t>
            </a:r>
          </a:p>
          <a:p>
            <a:pPr lvl="1"/>
            <a:r>
              <a:rPr lang="en-US" sz="1400" dirty="0"/>
              <a:t>Multi-hour </a:t>
            </a:r>
            <a:r>
              <a:rPr lang="en-US" sz="1400" dirty="0" smtClean="0"/>
              <a:t>indicator</a:t>
            </a:r>
            <a:endParaRPr lang="en-US" sz="1400" dirty="0"/>
          </a:p>
          <a:p>
            <a:pPr marL="457200" lvl="1" indent="0">
              <a:buNone/>
            </a:pP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59328" y="6215390"/>
            <a:ext cx="50846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Source: Market Submission Validation Rules V1.0 (ERCOT MIS Secure Area)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65897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An Example of Today’s AS Offer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sz="1800" dirty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676400" y="4775854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AS Category must be ONRES, REGDN or OFFNS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857" y="1409457"/>
            <a:ext cx="7914286" cy="283809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059328" y="6215390"/>
            <a:ext cx="50846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Source: Market Submission Validation Rules V1.0 (ERCOT MIS Secure Area)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07861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Market Manager - Create Ancillary Services Offer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141" y="1143000"/>
            <a:ext cx="8329716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486400" y="6215390"/>
            <a:ext cx="3657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hlinkClick r:id="rId3"/>
              </a:rPr>
              <a:t>Source: Market Manager User Guide V0.08 (ercot.com)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7568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Today’s AS Offer </a:t>
            </a:r>
            <a:r>
              <a:rPr lang="en-US" sz="2400" dirty="0" smtClean="0"/>
              <a:t>Structure (XML)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050" name="Picture 2" descr="AsOff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80306"/>
            <a:ext cx="3379787" cy="496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1a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799" y="911225"/>
            <a:ext cx="4070601" cy="550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057400" y="6224916"/>
            <a:ext cx="3962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hlinkClick r:id="rId4"/>
              </a:rPr>
              <a:t>Source: </a:t>
            </a:r>
            <a:r>
              <a:rPr lang="en-US" sz="1000" dirty="0">
                <a:hlinkClick r:id="rId4"/>
              </a:rPr>
              <a:t>EIP External Interfaces Specification </a:t>
            </a:r>
            <a:r>
              <a:rPr lang="en-US" sz="1000" dirty="0" smtClean="0">
                <a:hlinkClick r:id="rId4"/>
              </a:rPr>
              <a:t>v1.20L(ercot.com)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3522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NPRR 863 Changes to AS Offers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7467600" cy="5181600"/>
          </a:xfrm>
        </p:spPr>
        <p:txBody>
          <a:bodyPr/>
          <a:lstStyle/>
          <a:p>
            <a:r>
              <a:rPr lang="en-US" sz="1800" dirty="0" smtClean="0"/>
              <a:t>ECRS </a:t>
            </a:r>
            <a:r>
              <a:rPr lang="en-US" sz="1800" dirty="0"/>
              <a:t>can be provided from </a:t>
            </a:r>
            <a:r>
              <a:rPr lang="en-US" sz="1800" dirty="0" smtClean="0"/>
              <a:t>online </a:t>
            </a:r>
            <a:r>
              <a:rPr lang="en-US" sz="1800" dirty="0"/>
              <a:t>and </a:t>
            </a:r>
            <a:r>
              <a:rPr lang="en-US" sz="1800" dirty="0" smtClean="0"/>
              <a:t>offline </a:t>
            </a:r>
            <a:r>
              <a:rPr lang="en-US" sz="1800" dirty="0"/>
              <a:t>generators and </a:t>
            </a:r>
            <a:r>
              <a:rPr lang="en-US" sz="1800" dirty="0" smtClean="0"/>
              <a:t>Load </a:t>
            </a:r>
            <a:r>
              <a:rPr lang="en-US" sz="1800" dirty="0"/>
              <a:t>R</a:t>
            </a:r>
            <a:r>
              <a:rPr lang="en-US" sz="1800" dirty="0" smtClean="0"/>
              <a:t>esources.</a:t>
            </a:r>
            <a:endParaRPr lang="en-US" sz="1800" dirty="0"/>
          </a:p>
          <a:p>
            <a:pPr lvl="1"/>
            <a:r>
              <a:rPr lang="en-US" sz="1600" dirty="0" smtClean="0"/>
              <a:t>Only QSGR with OFFQS Resource status can provide ECRS when physically offline.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r>
              <a:rPr lang="en-US" sz="1800" dirty="0" smtClean="0"/>
              <a:t>NPRR 863 changes to today’s AS Offers:</a:t>
            </a:r>
          </a:p>
          <a:p>
            <a:pPr lvl="1"/>
            <a:r>
              <a:rPr lang="en-US" sz="1600" dirty="0" smtClean="0"/>
              <a:t>Add </a:t>
            </a:r>
            <a:r>
              <a:rPr lang="en-US" sz="1600" b="1" dirty="0" smtClean="0"/>
              <a:t>ECRS </a:t>
            </a:r>
            <a:r>
              <a:rPr lang="en-US" sz="1600" dirty="0"/>
              <a:t>in the </a:t>
            </a:r>
            <a:r>
              <a:rPr lang="en-US" sz="1600" dirty="0" smtClean="0"/>
              <a:t>“Online Reserves” category: link ECRS </a:t>
            </a:r>
            <a:r>
              <a:rPr lang="en-US" sz="1600" dirty="0"/>
              <a:t>with REGUP, RRS and </a:t>
            </a:r>
            <a:r>
              <a:rPr lang="en-US" sz="1600" dirty="0" smtClean="0"/>
              <a:t>Online Non-Spin.</a:t>
            </a:r>
            <a:endParaRPr lang="en-US" sz="1600" dirty="0"/>
          </a:p>
          <a:p>
            <a:pPr lvl="1"/>
            <a:r>
              <a:rPr lang="en-US" sz="1600" dirty="0" smtClean="0"/>
              <a:t>Change the name of current “Non-Spin Offline” category to “Offline Reserves” category, add </a:t>
            </a:r>
            <a:r>
              <a:rPr lang="en-US" sz="1600" b="1" dirty="0" smtClean="0"/>
              <a:t>“OFFQS ECRS” </a:t>
            </a:r>
            <a:r>
              <a:rPr lang="en-US" sz="1600" dirty="0"/>
              <a:t>in </a:t>
            </a:r>
            <a:r>
              <a:rPr lang="en-US" sz="1600" dirty="0" smtClean="0"/>
              <a:t>this category and link it </a:t>
            </a:r>
            <a:r>
              <a:rPr lang="en-US" sz="1600" dirty="0"/>
              <a:t>with offline </a:t>
            </a:r>
            <a:r>
              <a:rPr lang="en-US" sz="1600" dirty="0" smtClean="0"/>
              <a:t>Non-Spin.</a:t>
            </a:r>
          </a:p>
          <a:p>
            <a:pPr lvl="1"/>
            <a:r>
              <a:rPr lang="en-US" sz="1600" dirty="0" smtClean="0"/>
              <a:t>Only QSGR can submit OFFQS ECRS AS Offer.</a:t>
            </a:r>
          </a:p>
          <a:p>
            <a:pPr lvl="1"/>
            <a:endParaRPr lang="en-US" sz="18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QSGR can submit </a:t>
            </a:r>
            <a:r>
              <a:rPr lang="en-US" sz="1800" dirty="0" smtClean="0"/>
              <a:t>OFFQS ECRS and/or </a:t>
            </a:r>
            <a:r>
              <a:rPr lang="en-US" sz="1800" dirty="0"/>
              <a:t>offline Non-Spin </a:t>
            </a:r>
            <a:r>
              <a:rPr lang="en-US" sz="1800" dirty="0" smtClean="0"/>
              <a:t>AS Offer in </a:t>
            </a:r>
            <a:r>
              <a:rPr lang="en-US" sz="1800" dirty="0"/>
              <a:t>DAM and get awarded without </a:t>
            </a:r>
            <a:r>
              <a:rPr lang="en-US" sz="1800" dirty="0" smtClean="0"/>
              <a:t>being committed </a:t>
            </a:r>
            <a:r>
              <a:rPr lang="en-US" sz="1800" dirty="0"/>
              <a:t>by </a:t>
            </a:r>
            <a:r>
              <a:rPr lang="en-US" sz="1800" dirty="0" smtClean="0"/>
              <a:t>DAM; this is similar to today’s offline Non-Spin offers.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98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AS Offers Changes Under RTC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557" y="990600"/>
            <a:ext cx="8069036" cy="4823621"/>
          </a:xfrm>
        </p:spPr>
        <p:txBody>
          <a:bodyPr/>
          <a:lstStyle/>
          <a:p>
            <a:r>
              <a:rPr lang="en-US" sz="1800" dirty="0" smtClean="0"/>
              <a:t>Recommend AS Offers are always inclusive with Energy Offer Curve in RTC.</a:t>
            </a:r>
          </a:p>
          <a:p>
            <a:endParaRPr lang="en-US" sz="1500" dirty="0" smtClean="0"/>
          </a:p>
          <a:p>
            <a:r>
              <a:rPr lang="en-US" sz="1800" dirty="0" smtClean="0"/>
              <a:t>Recommend default AS Offer linking.</a:t>
            </a:r>
          </a:p>
          <a:p>
            <a:pPr lvl="1"/>
            <a:r>
              <a:rPr lang="en-US" sz="1600" dirty="0" smtClean="0"/>
              <a:t>For the same offered capacity MW, assume the price offered in higher AS type can be automatically used for the non-offered lower AS type.</a:t>
            </a:r>
          </a:p>
          <a:p>
            <a:pPr lvl="1"/>
            <a:r>
              <a:rPr lang="en-US" sz="1600" dirty="0" smtClean="0"/>
              <a:t>This will increase offer liquidity and solution space for both DAM and RTC.</a:t>
            </a:r>
          </a:p>
          <a:p>
            <a:pPr marL="0" indent="0">
              <a:buNone/>
            </a:pPr>
            <a:endParaRPr lang="en-US" sz="1500" dirty="0" smtClean="0"/>
          </a:p>
          <a:p>
            <a:r>
              <a:rPr lang="en-US" sz="1800" dirty="0" smtClean="0"/>
              <a:t>Recommend AS Offer submission window same as EOC.</a:t>
            </a:r>
          </a:p>
          <a:p>
            <a:pPr lvl="1"/>
            <a:r>
              <a:rPr lang="en-US" sz="1600" dirty="0" smtClean="0"/>
              <a:t>The AS Offer submission window does not necessarily need to be extended to the end of Operating Period instead of current end of Adjustment Period.</a:t>
            </a:r>
          </a:p>
          <a:p>
            <a:pPr lvl="1"/>
            <a:r>
              <a:rPr lang="en-US" sz="1600" dirty="0" smtClean="0"/>
              <a:t>The current window for Energy Offer Curves is end of Adjustment Period.</a:t>
            </a:r>
          </a:p>
          <a:p>
            <a:endParaRPr lang="en-US" sz="1500" dirty="0" smtClean="0"/>
          </a:p>
          <a:p>
            <a:r>
              <a:rPr lang="en-US" sz="1800" dirty="0" smtClean="0"/>
              <a:t>QSGR provide OFFQS ECRS in RTC.</a:t>
            </a:r>
          </a:p>
          <a:p>
            <a:pPr lvl="1"/>
            <a:r>
              <a:rPr lang="en-US" sz="1600" dirty="0" smtClean="0"/>
              <a:t>Only QSGR with OFFQS Resource status can provide OFFQS ECRS in RTC.</a:t>
            </a:r>
          </a:p>
          <a:p>
            <a:pPr lvl="1"/>
            <a:r>
              <a:rPr lang="en-US" sz="1600" dirty="0" smtClean="0"/>
              <a:t>The OFFQS unit will be treated as online in RTC and can get both Base </a:t>
            </a:r>
            <a:r>
              <a:rPr lang="en-US" sz="1600" dirty="0"/>
              <a:t>P</a:t>
            </a:r>
            <a:r>
              <a:rPr lang="en-US" sz="1600" dirty="0" smtClean="0"/>
              <a:t>oints and OFFQS ECRS awards.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47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c34af464-7aa1-4edd-9be4-83dffc1cb926"/>
    <ds:schemaRef ds:uri="http://schemas.microsoft.com/office/2006/metadata/properties"/>
    <ds:schemaRef ds:uri="http://purl.org/dc/terms/"/>
    <ds:schemaRef ds:uri="http://purl.org/dc/dcmitype/"/>
    <ds:schemaRef ds:uri="http://schemas.microsoft.com/office/2006/documentManagement/typ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A658A-C103-45C1-832E-B28E7F58B3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3173</TotalTime>
  <Words>675</Words>
  <Application>Microsoft Office PowerPoint</Application>
  <PresentationFormat>On-screen Show (4:3)</PresentationFormat>
  <Paragraphs>86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PowerPoint Presentation</vt:lpstr>
      <vt:lpstr>Why Change AS Offers for RTC?</vt:lpstr>
      <vt:lpstr>Today’s AS Offers</vt:lpstr>
      <vt:lpstr>Today’s AS Offer Structure</vt:lpstr>
      <vt:lpstr>An Example of Today’s AS Offer</vt:lpstr>
      <vt:lpstr>Market Manager - Create Ancillary Services Offer</vt:lpstr>
      <vt:lpstr>Today’s AS Offer Structure (XML)</vt:lpstr>
      <vt:lpstr>NPRR 863 Changes to AS Offers </vt:lpstr>
      <vt:lpstr>AS Offers Changes Under RTC 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Dave Maggio</cp:lastModifiedBy>
  <cp:revision>189</cp:revision>
  <cp:lastPrinted>2016-01-21T20:53:15Z</cp:lastPrinted>
  <dcterms:created xsi:type="dcterms:W3CDTF">2016-01-21T15:20:31Z</dcterms:created>
  <dcterms:modified xsi:type="dcterms:W3CDTF">2019-04-25T14:18:25Z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