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48" r:id="rId2"/>
    <p:sldMasterId id="2147483651" r:id="rId3"/>
  </p:sldMasterIdLst>
  <p:notesMasterIdLst>
    <p:notesMasterId r:id="rId19"/>
  </p:notesMasterIdLst>
  <p:handoutMasterIdLst>
    <p:handoutMasterId r:id="rId20"/>
  </p:handoutMasterIdLst>
  <p:sldIdLst>
    <p:sldId id="368" r:id="rId4"/>
    <p:sldId id="680" r:id="rId5"/>
    <p:sldId id="654" r:id="rId6"/>
    <p:sldId id="666" r:id="rId7"/>
    <p:sldId id="678" r:id="rId8"/>
    <p:sldId id="667" r:id="rId9"/>
    <p:sldId id="668" r:id="rId10"/>
    <p:sldId id="665" r:id="rId11"/>
    <p:sldId id="673" r:id="rId12"/>
    <p:sldId id="682" r:id="rId13"/>
    <p:sldId id="681" r:id="rId14"/>
    <p:sldId id="675" r:id="rId15"/>
    <p:sldId id="677" r:id="rId16"/>
    <p:sldId id="670" r:id="rId17"/>
    <p:sldId id="576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pson, Chad" initials="TC" lastIdx="3" clrIdx="0">
    <p:extLst>
      <p:ext uri="{19B8F6BF-5375-455C-9EA6-DF929625EA0E}">
        <p15:presenceInfo xmlns:p15="http://schemas.microsoft.com/office/powerpoint/2012/main" userId="S-1-5-21-639947351-343809578-3807592339-4319" providerId="AD"/>
      </p:ext>
    </p:extLst>
  </p:cmAuthor>
  <p:cmAuthor id="2" name="Hilliard, Marie" initials="HM" lastIdx="5" clrIdx="1">
    <p:extLst>
      <p:ext uri="{19B8F6BF-5375-455C-9EA6-DF929625EA0E}">
        <p15:presenceInfo xmlns:p15="http://schemas.microsoft.com/office/powerpoint/2012/main" userId="S-1-5-21-639947351-343809578-3807592339-599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CC8"/>
    <a:srgbClr val="5B6770"/>
    <a:srgbClr val="FFFFFF"/>
    <a:srgbClr val="B8DCF4"/>
    <a:srgbClr val="FFD100"/>
    <a:srgbClr val="FF8200"/>
    <a:srgbClr val="003865"/>
    <a:srgbClr val="5F8642"/>
    <a:srgbClr val="74B273"/>
    <a:srgbClr val="007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0545" autoAdjust="0"/>
  </p:normalViewPr>
  <p:slideViewPr>
    <p:cSldViewPr showGuides="1">
      <p:cViewPr>
        <p:scale>
          <a:sx n="95" d="100"/>
          <a:sy n="95" d="100"/>
        </p:scale>
        <p:origin x="390" y="426"/>
      </p:cViewPr>
      <p:guideLst>
        <p:guide orient="horz" pos="254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41" d="100"/>
          <a:sy n="41" d="100"/>
        </p:scale>
        <p:origin x="1968" y="-83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D4036-C496-426B-80D9-0599FA8E6410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2205FE-88E4-4228-A0AC-E29F5D2D5575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  <a:lvl2pPr>
              <a:defRPr>
                <a:latin typeface="+mj-lt"/>
                <a:cs typeface="Book Antiqua"/>
              </a:defRPr>
            </a:lvl2pPr>
            <a:lvl3pPr>
              <a:defRPr>
                <a:latin typeface="+mj-lt"/>
                <a:cs typeface="Book Antiqua"/>
              </a:defRPr>
            </a:lvl3pPr>
            <a:lvl4pPr>
              <a:defRPr>
                <a:latin typeface="+mj-lt"/>
                <a:cs typeface="Book Antiqua"/>
              </a:defRPr>
            </a:lvl4pPr>
            <a:lvl5pPr>
              <a:defRPr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ERCOT 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5916" y="1916832"/>
            <a:ext cx="4876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 Frequency Control (LFC) Changes Under RTC</a:t>
            </a:r>
            <a:endParaRPr lang="en-US" sz="2000" b="1" i="1" dirty="0">
              <a:solidFill>
                <a:schemeClr val="tx2"/>
              </a:solidFill>
              <a:latin typeface="Book Antiqua"/>
              <a:cs typeface="Book Antiqua"/>
            </a:endParaRPr>
          </a:p>
          <a:p>
            <a:endParaRPr lang="en-US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 Moorty</a:t>
            </a: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Principal, Market Design and Analysis</a:t>
            </a:r>
          </a:p>
          <a:p>
            <a:endParaRPr lang="en-US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30, 2019</a:t>
            </a:r>
          </a:p>
        </p:txBody>
      </p:sp>
    </p:spTree>
    <p:extLst>
      <p:ext uri="{BB962C8B-B14F-4D97-AF65-F5344CB8AC3E}">
        <p14:creationId xmlns:p14="http://schemas.microsoft.com/office/powerpoint/2010/main" val="33967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Potential Changes Under Consideration For RTC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342" y="904696"/>
            <a:ext cx="4711818" cy="2620404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chemeClr val="tx2"/>
                </a:solidFill>
              </a:rPr>
              <a:t>Replace Resource-specific </a:t>
            </a:r>
            <a:r>
              <a:rPr lang="en-US" sz="1600" dirty="0">
                <a:solidFill>
                  <a:schemeClr val="tx2"/>
                </a:solidFill>
              </a:rPr>
              <a:t>t</a:t>
            </a:r>
            <a:r>
              <a:rPr lang="en-US" sz="1600" dirty="0" smtClean="0">
                <a:solidFill>
                  <a:schemeClr val="tx2"/>
                </a:solidFill>
              </a:rPr>
              <a:t>racking </a:t>
            </a:r>
            <a:r>
              <a:rPr lang="en-US" sz="1600" dirty="0">
                <a:solidFill>
                  <a:schemeClr val="tx2"/>
                </a:solidFill>
              </a:rPr>
              <a:t>s</a:t>
            </a:r>
            <a:r>
              <a:rPr lang="en-US" sz="1600" dirty="0" smtClean="0">
                <a:solidFill>
                  <a:schemeClr val="tx2"/>
                </a:solidFill>
              </a:rPr>
              <a:t>ignal UDBP with “Updated Desired Gen </a:t>
            </a:r>
            <a:r>
              <a:rPr lang="en-US" sz="1600" dirty="0">
                <a:solidFill>
                  <a:schemeClr val="tx2"/>
                </a:solidFill>
              </a:rPr>
              <a:t>(</a:t>
            </a:r>
            <a:r>
              <a:rPr lang="en-US" sz="1600" dirty="0" smtClean="0">
                <a:solidFill>
                  <a:schemeClr val="tx2"/>
                </a:solidFill>
              </a:rPr>
              <a:t>UDG)” </a:t>
            </a: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2"/>
                </a:solidFill>
              </a:rPr>
              <a:t>UDG </a:t>
            </a:r>
            <a:r>
              <a:rPr lang="en-US" sz="1600" dirty="0">
                <a:solidFill>
                  <a:schemeClr val="tx2"/>
                </a:solidFill>
              </a:rPr>
              <a:t>for a Resource from ERCOT LFC (@time t</a:t>
            </a:r>
            <a:r>
              <a:rPr lang="en-US" sz="1600" dirty="0" smtClean="0">
                <a:solidFill>
                  <a:schemeClr val="tx2"/>
                </a:solidFill>
              </a:rPr>
              <a:t>):</a:t>
            </a:r>
          </a:p>
          <a:p>
            <a:pPr marL="57150" indent="0">
              <a:buNone/>
            </a:pPr>
            <a:endParaRPr lang="en-US" sz="1000" dirty="0" smtClean="0">
              <a:solidFill>
                <a:schemeClr val="tx2"/>
              </a:solidFill>
            </a:endParaRPr>
          </a:p>
          <a:p>
            <a:pPr marL="114300" indent="0">
              <a:buNone/>
            </a:pPr>
            <a:r>
              <a:rPr lang="en-US" sz="1600" i="1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UDG(t</a:t>
            </a:r>
            <a:r>
              <a:rPr lang="en-US" sz="1600" i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= Base Ramp(t) + Resource Specific Regulation Instruction(t) </a:t>
            </a:r>
            <a:endParaRPr lang="en-US" sz="1600" i="1" dirty="0" smtClean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114300" indent="0">
              <a:buNone/>
            </a:pPr>
            <a:endParaRPr lang="en-US" sz="1000" dirty="0">
              <a:solidFill>
                <a:schemeClr val="tx2"/>
              </a:solidFill>
            </a:endParaRPr>
          </a:p>
          <a:p>
            <a:pPr marL="114300" indent="0">
              <a:buNone/>
            </a:pPr>
            <a:r>
              <a:rPr lang="en-US" sz="1600" dirty="0" smtClean="0">
                <a:solidFill>
                  <a:schemeClr val="tx2"/>
                </a:solidFill>
              </a:rPr>
              <a:t>UDBP(t) and UDG(t) are same for Resource with no Regulation responsibility</a:t>
            </a: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lvl="1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760132" y="2433026"/>
            <a:ext cx="568318" cy="4552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753675" y="1210730"/>
            <a:ext cx="577561" cy="121850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753675" y="3221397"/>
            <a:ext cx="2888383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>
            <a:off x="4687451" y="2156607"/>
            <a:ext cx="214464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>
            <a:off x="5259441" y="2149074"/>
            <a:ext cx="2144646" cy="0"/>
          </a:xfrm>
          <a:prstGeom prst="straightConnector1">
            <a:avLst/>
          </a:prstGeom>
          <a:ln w="9525"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>
            <a:off x="7302258" y="2149074"/>
            <a:ext cx="2144646" cy="0"/>
          </a:xfrm>
          <a:prstGeom prst="straightConnector1">
            <a:avLst/>
          </a:prstGeom>
          <a:ln w="9525"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923200" y="2433788"/>
            <a:ext cx="408563" cy="0"/>
          </a:xfrm>
          <a:prstGeom prst="line">
            <a:avLst/>
          </a:prstGeom>
          <a:ln w="222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331763" y="1321463"/>
            <a:ext cx="1634255" cy="1112325"/>
          </a:xfrm>
          <a:prstGeom prst="line">
            <a:avLst/>
          </a:prstGeom>
          <a:ln w="222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966017" y="1321463"/>
            <a:ext cx="408563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759773" y="2433788"/>
            <a:ext cx="163427" cy="244712"/>
          </a:xfrm>
          <a:prstGeom prst="line">
            <a:avLst/>
          </a:prstGeom>
          <a:ln w="222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128251" y="1204062"/>
            <a:ext cx="0" cy="122972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292493" y="1199510"/>
            <a:ext cx="0" cy="122972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968080" y="1199510"/>
            <a:ext cx="0" cy="122972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835876" y="1325638"/>
            <a:ext cx="0" cy="122972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535274" y="895025"/>
            <a:ext cx="12667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RegUp</a:t>
            </a:r>
            <a:r>
              <a:rPr lang="en-US" sz="1000" dirty="0" smtClean="0"/>
              <a:t> Instruction</a:t>
            </a:r>
            <a:endParaRPr lang="en-US" sz="1000" dirty="0"/>
          </a:p>
        </p:txBody>
      </p:sp>
      <p:cxnSp>
        <p:nvCxnSpPr>
          <p:cNvPr id="26" name="Straight Arrow Connector 25"/>
          <p:cNvCxnSpPr>
            <a:stCxn id="25" idx="1"/>
          </p:cNvCxnSpPr>
          <p:nvPr/>
        </p:nvCxnSpPr>
        <p:spPr>
          <a:xfrm flipH="1">
            <a:off x="5968080" y="1018136"/>
            <a:ext cx="567194" cy="303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356674" y="2974778"/>
            <a:ext cx="5400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Time</a:t>
            </a:r>
            <a:endParaRPr lang="en-US" sz="1000" dirty="0"/>
          </a:p>
        </p:txBody>
      </p:sp>
      <p:sp>
        <p:nvSpPr>
          <p:cNvPr id="30" name="TextBox 29"/>
          <p:cNvSpPr txBox="1"/>
          <p:nvPr/>
        </p:nvSpPr>
        <p:spPr>
          <a:xfrm>
            <a:off x="6946263" y="2100853"/>
            <a:ext cx="756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UDBP</a:t>
            </a:r>
            <a:endParaRPr lang="en-US" sz="1000" dirty="0"/>
          </a:p>
        </p:txBody>
      </p:sp>
      <p:cxnSp>
        <p:nvCxnSpPr>
          <p:cNvPr id="31" name="Straight Arrow Connector 30"/>
          <p:cNvCxnSpPr>
            <a:stCxn id="30" idx="1"/>
          </p:cNvCxnSpPr>
          <p:nvPr/>
        </p:nvCxnSpPr>
        <p:spPr>
          <a:xfrm flipH="1" flipV="1">
            <a:off x="6685385" y="2199604"/>
            <a:ext cx="260878" cy="24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887756" y="3178573"/>
            <a:ext cx="756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11:00</a:t>
            </a:r>
            <a:endParaRPr lang="en-US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8105372" y="3168227"/>
            <a:ext cx="756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11:05</a:t>
            </a:r>
            <a:endParaRPr lang="en-US" sz="1000" dirty="0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5753675" y="1199510"/>
            <a:ext cx="2620378" cy="1122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096133" y="1030206"/>
            <a:ext cx="4353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HSL</a:t>
            </a:r>
            <a:endParaRPr lang="en-US" sz="1000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422271" y="1156767"/>
            <a:ext cx="320397" cy="68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Left Brace 37"/>
          <p:cNvSpPr/>
          <p:nvPr/>
        </p:nvSpPr>
        <p:spPr>
          <a:xfrm>
            <a:off x="5473897" y="1210730"/>
            <a:ext cx="243774" cy="121850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068451" y="1593581"/>
            <a:ext cx="587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RegUp</a:t>
            </a:r>
            <a:endParaRPr lang="en-US" sz="1000" dirty="0"/>
          </a:p>
          <a:p>
            <a:r>
              <a:rPr lang="en-US" sz="1000" dirty="0" smtClean="0"/>
              <a:t>Resp.</a:t>
            </a:r>
            <a:endParaRPr lang="en-US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6380705" y="2459188"/>
            <a:ext cx="12269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BP@ 10:55</a:t>
            </a:r>
            <a:endParaRPr lang="en-US" sz="1000" dirty="0"/>
          </a:p>
        </p:txBody>
      </p:sp>
      <p:cxnSp>
        <p:nvCxnSpPr>
          <p:cNvPr id="42" name="Straight Arrow Connector 41"/>
          <p:cNvCxnSpPr/>
          <p:nvPr/>
        </p:nvCxnSpPr>
        <p:spPr>
          <a:xfrm flipH="1" flipV="1">
            <a:off x="6168337" y="2444848"/>
            <a:ext cx="261535" cy="97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8399637" y="1347488"/>
            <a:ext cx="279916" cy="110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8248370" y="1470470"/>
            <a:ext cx="8956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BP@ 11:00</a:t>
            </a:r>
            <a:endParaRPr lang="en-US" sz="1000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6310401" y="1231631"/>
            <a:ext cx="1655615" cy="93017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670521" y="1438984"/>
            <a:ext cx="756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UDG</a:t>
            </a:r>
            <a:endParaRPr lang="en-US" sz="1000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6966468" y="1282698"/>
            <a:ext cx="92994" cy="214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923200" y="1221279"/>
            <a:ext cx="408563" cy="0"/>
          </a:xfrm>
          <a:prstGeom prst="line">
            <a:avLst/>
          </a:prstGeom>
          <a:ln w="317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5751762" y="1218072"/>
            <a:ext cx="163427" cy="244712"/>
          </a:xfrm>
          <a:prstGeom prst="line">
            <a:avLst/>
          </a:prstGeom>
          <a:ln w="317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39552" y="3443444"/>
            <a:ext cx="7500045" cy="2622256"/>
          </a:xfrm>
          <a:prstGeom prst="rect">
            <a:avLst/>
          </a:prstGeom>
          <a:noFill/>
          <a:ln>
            <a:solidFill>
              <a:srgbClr val="00ACC8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600" dirty="0" smtClean="0">
                <a:solidFill>
                  <a:schemeClr val="tx2"/>
                </a:solidFill>
              </a:rPr>
              <a:t>What is Base Ramp?</a:t>
            </a:r>
            <a:endParaRPr lang="en-US" sz="1600" dirty="0">
              <a:solidFill>
                <a:schemeClr val="tx2"/>
              </a:solidFill>
            </a:endParaRPr>
          </a:p>
          <a:p>
            <a:pPr marL="228600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L</a:t>
            </a:r>
            <a:r>
              <a:rPr lang="en-US" sz="1400" dirty="0" smtClean="0">
                <a:solidFill>
                  <a:schemeClr val="tx2"/>
                </a:solidFill>
              </a:rPr>
              <a:t>ike UDBP: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‒"/>
            </a:pPr>
            <a:r>
              <a:rPr lang="en-US" sz="1400" dirty="0" smtClean="0">
                <a:solidFill>
                  <a:schemeClr val="tx2"/>
                </a:solidFill>
              </a:rPr>
              <a:t>Is </a:t>
            </a:r>
            <a:r>
              <a:rPr lang="en-US" sz="1400" dirty="0">
                <a:solidFill>
                  <a:schemeClr val="tx2"/>
                </a:solidFill>
              </a:rPr>
              <a:t>a </a:t>
            </a:r>
            <a:r>
              <a:rPr lang="en-US" sz="1400" dirty="0" smtClean="0">
                <a:solidFill>
                  <a:schemeClr val="tx2"/>
                </a:solidFill>
              </a:rPr>
              <a:t>4-minute </a:t>
            </a:r>
            <a:r>
              <a:rPr lang="en-US" sz="1400" dirty="0">
                <a:solidFill>
                  <a:schemeClr val="tx2"/>
                </a:solidFill>
              </a:rPr>
              <a:t>ramp to a new Base </a:t>
            </a:r>
            <a:r>
              <a:rPr lang="en-US" sz="1400" dirty="0" smtClean="0">
                <a:solidFill>
                  <a:schemeClr val="tx2"/>
                </a:solidFill>
              </a:rPr>
              <a:t>Point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‒"/>
            </a:pPr>
            <a:r>
              <a:rPr lang="en-US" sz="1400" dirty="0" smtClean="0">
                <a:solidFill>
                  <a:schemeClr val="tx2"/>
                </a:solidFill>
              </a:rPr>
              <a:t>Ending </a:t>
            </a:r>
            <a:r>
              <a:rPr lang="en-US" sz="1400" dirty="0">
                <a:solidFill>
                  <a:schemeClr val="tx2"/>
                </a:solidFill>
              </a:rPr>
              <a:t>MW point of Base Ramp is the next RTC </a:t>
            </a:r>
            <a:r>
              <a:rPr lang="en-US" sz="1400" dirty="0" smtClean="0">
                <a:solidFill>
                  <a:schemeClr val="tx2"/>
                </a:solidFill>
              </a:rPr>
              <a:t>Base Point</a:t>
            </a:r>
            <a:endParaRPr lang="en-US" sz="1400" dirty="0">
              <a:solidFill>
                <a:schemeClr val="tx2"/>
              </a:solidFill>
            </a:endParaRPr>
          </a:p>
          <a:p>
            <a:pPr marL="228600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D</a:t>
            </a:r>
            <a:r>
              <a:rPr lang="en-US" sz="1400" dirty="0" smtClean="0">
                <a:solidFill>
                  <a:schemeClr val="tx2"/>
                </a:solidFill>
              </a:rPr>
              <a:t>iffers </a:t>
            </a:r>
            <a:r>
              <a:rPr lang="en-US" sz="1400" dirty="0">
                <a:solidFill>
                  <a:schemeClr val="tx2"/>
                </a:solidFill>
              </a:rPr>
              <a:t>from UDBP </a:t>
            </a:r>
            <a:r>
              <a:rPr lang="en-US" sz="1400" dirty="0" smtClean="0">
                <a:solidFill>
                  <a:schemeClr val="tx2"/>
                </a:solidFill>
              </a:rPr>
              <a:t>only in </a:t>
            </a:r>
            <a:r>
              <a:rPr lang="en-US" sz="1400" dirty="0">
                <a:solidFill>
                  <a:schemeClr val="tx2"/>
                </a:solidFill>
              </a:rPr>
              <a:t>the starting MW point for the </a:t>
            </a:r>
            <a:r>
              <a:rPr lang="en-US" sz="1400" dirty="0" smtClean="0">
                <a:solidFill>
                  <a:schemeClr val="tx2"/>
                </a:solidFill>
              </a:rPr>
              <a:t>ramp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‒"/>
            </a:pPr>
            <a:r>
              <a:rPr lang="en-US" sz="1400" dirty="0" smtClean="0">
                <a:solidFill>
                  <a:schemeClr val="tx2"/>
                </a:solidFill>
              </a:rPr>
              <a:t>Starting </a:t>
            </a:r>
            <a:r>
              <a:rPr lang="en-US" sz="1400" dirty="0">
                <a:solidFill>
                  <a:schemeClr val="tx2"/>
                </a:solidFill>
              </a:rPr>
              <a:t>MW point of Base Ramp is the </a:t>
            </a:r>
            <a:r>
              <a:rPr lang="en-US" sz="1400" dirty="0" smtClean="0">
                <a:solidFill>
                  <a:schemeClr val="tx2"/>
                </a:solidFill>
              </a:rPr>
              <a:t>expected MW output from Resource at the time new Base Points are received. It is the sum of:</a:t>
            </a:r>
          </a:p>
          <a:p>
            <a:pPr marL="1200150" lvl="2" indent="-285750">
              <a:spcBef>
                <a:spcPct val="20000"/>
              </a:spcBef>
              <a:buFont typeface="Arial" panose="020B0604020202020204" pitchFamily="34" charset="0"/>
              <a:buChar char="‒"/>
            </a:pPr>
            <a:r>
              <a:rPr lang="en-US" sz="1400" dirty="0" smtClean="0">
                <a:solidFill>
                  <a:schemeClr val="tx2"/>
                </a:solidFill>
              </a:rPr>
              <a:t>Previous </a:t>
            </a:r>
            <a:r>
              <a:rPr lang="en-US" sz="1400" dirty="0">
                <a:solidFill>
                  <a:schemeClr val="tx2"/>
                </a:solidFill>
              </a:rPr>
              <a:t>RTC Base Point </a:t>
            </a:r>
            <a:endParaRPr lang="en-US" sz="1400" dirty="0" smtClean="0">
              <a:solidFill>
                <a:schemeClr val="tx2"/>
              </a:solidFill>
            </a:endParaRPr>
          </a:p>
          <a:p>
            <a:pPr marL="1200150" lvl="2" indent="-285750">
              <a:spcBef>
                <a:spcPct val="20000"/>
              </a:spcBef>
              <a:buFont typeface="Arial" panose="020B0604020202020204" pitchFamily="34" charset="0"/>
              <a:buChar char="‒"/>
            </a:pPr>
            <a:r>
              <a:rPr lang="en-US" sz="1400" dirty="0" smtClean="0">
                <a:solidFill>
                  <a:schemeClr val="tx2"/>
                </a:solidFill>
              </a:rPr>
              <a:t>Last </a:t>
            </a:r>
            <a:r>
              <a:rPr lang="en-US" sz="1400" dirty="0">
                <a:solidFill>
                  <a:schemeClr val="tx2"/>
                </a:solidFill>
              </a:rPr>
              <a:t>LFC (t-1) </a:t>
            </a:r>
            <a:r>
              <a:rPr lang="en-US" sz="1400" dirty="0" smtClean="0">
                <a:solidFill>
                  <a:schemeClr val="tx2"/>
                </a:solidFill>
              </a:rPr>
              <a:t>Regulation-Up/Down </a:t>
            </a:r>
            <a:r>
              <a:rPr lang="en-US" sz="1400" dirty="0">
                <a:solidFill>
                  <a:schemeClr val="tx2"/>
                </a:solidFill>
              </a:rPr>
              <a:t>i</a:t>
            </a:r>
            <a:r>
              <a:rPr lang="en-US" sz="1400" dirty="0" smtClean="0">
                <a:solidFill>
                  <a:schemeClr val="tx2"/>
                </a:solidFill>
              </a:rPr>
              <a:t>nstruction</a:t>
            </a:r>
            <a:endParaRPr lang="en-US" sz="1400" dirty="0">
              <a:solidFill>
                <a:schemeClr val="tx2"/>
              </a:solidFill>
            </a:endParaRPr>
          </a:p>
          <a:p>
            <a:pPr marL="228600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2"/>
                </a:solidFill>
              </a:rPr>
              <a:t>A new </a:t>
            </a:r>
            <a:r>
              <a:rPr lang="en-US" sz="1400" dirty="0">
                <a:solidFill>
                  <a:schemeClr val="tx2"/>
                </a:solidFill>
              </a:rPr>
              <a:t>Base Ramp is </a:t>
            </a:r>
            <a:r>
              <a:rPr lang="en-US" sz="1400" dirty="0" smtClean="0">
                <a:solidFill>
                  <a:schemeClr val="tx2"/>
                </a:solidFill>
              </a:rPr>
              <a:t>computed </a:t>
            </a:r>
            <a:r>
              <a:rPr lang="en-US" sz="1400" dirty="0">
                <a:solidFill>
                  <a:schemeClr val="tx2"/>
                </a:solidFill>
              </a:rPr>
              <a:t>whenever new </a:t>
            </a:r>
            <a:r>
              <a:rPr lang="en-US" sz="1400" dirty="0" smtClean="0">
                <a:solidFill>
                  <a:schemeClr val="tx2"/>
                </a:solidFill>
              </a:rPr>
              <a:t>Base </a:t>
            </a:r>
            <a:r>
              <a:rPr lang="en-US" sz="1400" dirty="0">
                <a:solidFill>
                  <a:schemeClr val="tx2"/>
                </a:solidFill>
              </a:rPr>
              <a:t>Points from RTC are input to </a:t>
            </a:r>
            <a:r>
              <a:rPr lang="en-US" sz="1400" dirty="0" smtClean="0">
                <a:solidFill>
                  <a:schemeClr val="tx2"/>
                </a:solidFill>
              </a:rPr>
              <a:t>LFC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16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Scenario 2: </a:t>
            </a:r>
            <a:r>
              <a:rPr lang="en-US" dirty="0" err="1" smtClean="0"/>
              <a:t>RegUp</a:t>
            </a:r>
            <a:r>
              <a:rPr lang="en-US" dirty="0" smtClean="0"/>
              <a:t> Responsibility Change &gt; Zero</a:t>
            </a:r>
            <a:endParaRPr lang="en-US" dirty="0"/>
          </a:p>
        </p:txBody>
      </p:sp>
      <p:sp>
        <p:nvSpPr>
          <p:cNvPr id="324" name="TextBox 323"/>
          <p:cNvSpPr txBox="1"/>
          <p:nvPr/>
        </p:nvSpPr>
        <p:spPr>
          <a:xfrm>
            <a:off x="381000" y="1014001"/>
            <a:ext cx="747908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After SCED@11:00, LFC Regulation </a:t>
            </a:r>
            <a:r>
              <a:rPr lang="en-US" dirty="0" smtClean="0">
                <a:solidFill>
                  <a:schemeClr val="tx2"/>
                </a:solidFill>
              </a:rPr>
              <a:t>instruction </a:t>
            </a:r>
            <a:r>
              <a:rPr lang="en-US" dirty="0">
                <a:solidFill>
                  <a:schemeClr val="tx2"/>
                </a:solidFill>
              </a:rPr>
              <a:t>not feasible because, when added to current MW output, </a:t>
            </a:r>
            <a:r>
              <a:rPr lang="en-US" dirty="0" smtClean="0">
                <a:solidFill>
                  <a:schemeClr val="tx2"/>
                </a:solidFill>
              </a:rPr>
              <a:t>it exceeds </a:t>
            </a:r>
            <a:r>
              <a:rPr lang="en-US" dirty="0">
                <a:solidFill>
                  <a:schemeClr val="tx2"/>
                </a:solidFill>
              </a:rPr>
              <a:t>the HSL limit of Resource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Eventually, Resource able to provide requested Regulation </a:t>
            </a:r>
            <a:r>
              <a:rPr lang="en-US" dirty="0" smtClean="0">
                <a:solidFill>
                  <a:schemeClr val="tx2"/>
                </a:solidFill>
              </a:rPr>
              <a:t>instruction </a:t>
            </a:r>
            <a:r>
              <a:rPr lang="en-US" dirty="0">
                <a:solidFill>
                  <a:schemeClr val="tx2"/>
                </a:solidFill>
              </a:rPr>
              <a:t>as MW output ramps down to next Base </a:t>
            </a:r>
            <a:r>
              <a:rPr lang="en-US" dirty="0" smtClean="0">
                <a:solidFill>
                  <a:schemeClr val="tx2"/>
                </a:solidFill>
              </a:rPr>
              <a:t>Point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5045230" y="3189676"/>
            <a:ext cx="34347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Issue </a:t>
            </a:r>
            <a:r>
              <a:rPr lang="en-US" dirty="0">
                <a:solidFill>
                  <a:schemeClr val="tx2"/>
                </a:solidFill>
              </a:rPr>
              <a:t>is that in determining the QSE level Regulation </a:t>
            </a:r>
            <a:r>
              <a:rPr lang="en-US" dirty="0" smtClean="0">
                <a:solidFill>
                  <a:schemeClr val="tx2"/>
                </a:solidFill>
              </a:rPr>
              <a:t>instruction</a:t>
            </a:r>
            <a:r>
              <a:rPr lang="en-US" dirty="0">
                <a:solidFill>
                  <a:schemeClr val="tx2"/>
                </a:solidFill>
              </a:rPr>
              <a:t>, does not consider available room (HSL-expected MW output) for </a:t>
            </a:r>
            <a:r>
              <a:rPr lang="en-US" dirty="0" err="1" smtClean="0">
                <a:solidFill>
                  <a:schemeClr val="tx2"/>
                </a:solidFill>
              </a:rPr>
              <a:t>Reg</a:t>
            </a:r>
            <a:r>
              <a:rPr lang="en-US" dirty="0" smtClean="0">
                <a:solidFill>
                  <a:schemeClr val="tx2"/>
                </a:solidFill>
              </a:rPr>
              <a:t>-Up </a:t>
            </a:r>
            <a:r>
              <a:rPr lang="en-US" dirty="0">
                <a:solidFill>
                  <a:schemeClr val="tx2"/>
                </a:solidFill>
              </a:rPr>
              <a:t>and (expected MW – LSL) for </a:t>
            </a:r>
            <a:r>
              <a:rPr lang="en-US" dirty="0" err="1" smtClean="0">
                <a:solidFill>
                  <a:schemeClr val="tx2"/>
                </a:solidFill>
              </a:rPr>
              <a:t>Reg-Dn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327" name="Group 326"/>
          <p:cNvGrpSpPr/>
          <p:nvPr/>
        </p:nvGrpSpPr>
        <p:grpSpPr>
          <a:xfrm>
            <a:off x="136575" y="3324398"/>
            <a:ext cx="4867473" cy="2942912"/>
            <a:chOff x="114256" y="3324398"/>
            <a:chExt cx="4867473" cy="2942912"/>
          </a:xfrm>
        </p:grpSpPr>
        <p:sp>
          <p:nvSpPr>
            <p:cNvPr id="328" name="Rectangle 327"/>
            <p:cNvSpPr/>
            <p:nvPr/>
          </p:nvSpPr>
          <p:spPr>
            <a:xfrm>
              <a:off x="179512" y="3324398"/>
              <a:ext cx="4802217" cy="2942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9" name="Group 328"/>
            <p:cNvGrpSpPr/>
            <p:nvPr/>
          </p:nvGrpSpPr>
          <p:grpSpPr>
            <a:xfrm>
              <a:off x="114256" y="3926117"/>
              <a:ext cx="4163337" cy="2341193"/>
              <a:chOff x="114256" y="3926117"/>
              <a:chExt cx="4163337" cy="2341193"/>
            </a:xfrm>
          </p:grpSpPr>
          <p:sp>
            <p:nvSpPr>
              <p:cNvPr id="330" name="Rectangle 329"/>
              <p:cNvSpPr/>
              <p:nvPr/>
            </p:nvSpPr>
            <p:spPr>
              <a:xfrm>
                <a:off x="1426212" y="4466387"/>
                <a:ext cx="2032901" cy="1218506"/>
              </a:xfrm>
              <a:prstGeom prst="rect">
                <a:avLst/>
              </a:prstGeom>
              <a:pattFill prst="pct5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31" name="Group 330"/>
              <p:cNvGrpSpPr/>
              <p:nvPr/>
            </p:nvGrpSpPr>
            <p:grpSpPr>
              <a:xfrm>
                <a:off x="843387" y="3926117"/>
                <a:ext cx="2888383" cy="2152180"/>
                <a:chOff x="393198" y="3726307"/>
                <a:chExt cx="2888383" cy="2402993"/>
              </a:xfrm>
            </p:grpSpPr>
            <p:cxnSp>
              <p:nvCxnSpPr>
                <p:cNvPr id="346" name="Straight Arrow Connector 345"/>
                <p:cNvCxnSpPr/>
                <p:nvPr/>
              </p:nvCxnSpPr>
              <p:spPr>
                <a:xfrm>
                  <a:off x="393198" y="6120889"/>
                  <a:ext cx="2888383" cy="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Straight Arrow Connector 346"/>
                <p:cNvCxnSpPr/>
                <p:nvPr/>
              </p:nvCxnSpPr>
              <p:spPr>
                <a:xfrm rot="16200000">
                  <a:off x="-797993" y="4932010"/>
                  <a:ext cx="2394581" cy="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Straight Arrow Connector 347"/>
                <p:cNvCxnSpPr/>
                <p:nvPr/>
              </p:nvCxnSpPr>
              <p:spPr>
                <a:xfrm flipV="1">
                  <a:off x="971286" y="4334854"/>
                  <a:ext cx="0" cy="1786034"/>
                </a:xfrm>
                <a:prstGeom prst="straightConnector1">
                  <a:avLst/>
                </a:prstGeom>
                <a:ln w="9525">
                  <a:prstDash val="sysDas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Straight Arrow Connector 348"/>
                <p:cNvCxnSpPr/>
                <p:nvPr/>
              </p:nvCxnSpPr>
              <p:spPr>
                <a:xfrm rot="16200000">
                  <a:off x="1816813" y="4923598"/>
                  <a:ext cx="2394581" cy="0"/>
                </a:xfrm>
                <a:prstGeom prst="straightConnector1">
                  <a:avLst/>
                </a:prstGeom>
                <a:ln w="9525">
                  <a:prstDash val="sysDas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0" name="Straight Connector 349"/>
                <p:cNvCxnSpPr/>
                <p:nvPr/>
              </p:nvCxnSpPr>
              <p:spPr>
                <a:xfrm>
                  <a:off x="550525" y="4337217"/>
                  <a:ext cx="408563" cy="0"/>
                </a:xfrm>
                <a:prstGeom prst="line">
                  <a:avLst/>
                </a:prstGeom>
                <a:ln w="222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2" name="Freeform 331"/>
              <p:cNvSpPr/>
              <p:nvPr/>
            </p:nvSpPr>
            <p:spPr>
              <a:xfrm>
                <a:off x="884939" y="4817499"/>
                <a:ext cx="0" cy="0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TextBox 332"/>
              <p:cNvSpPr txBox="1"/>
              <p:nvPr/>
            </p:nvSpPr>
            <p:spPr>
              <a:xfrm>
                <a:off x="3714506" y="6017391"/>
                <a:ext cx="54006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Time</a:t>
                </a:r>
                <a:endParaRPr lang="en-US" sz="1000" dirty="0"/>
              </a:p>
            </p:txBody>
          </p:sp>
          <p:sp>
            <p:nvSpPr>
              <p:cNvPr id="334" name="TextBox 333"/>
              <p:cNvSpPr txBox="1"/>
              <p:nvPr/>
            </p:nvSpPr>
            <p:spPr>
              <a:xfrm>
                <a:off x="1021121" y="6021089"/>
                <a:ext cx="75645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11:00</a:t>
                </a:r>
                <a:endParaRPr lang="en-US" sz="1000" dirty="0"/>
              </a:p>
            </p:txBody>
          </p:sp>
          <p:sp>
            <p:nvSpPr>
              <p:cNvPr id="335" name="TextBox 334"/>
              <p:cNvSpPr txBox="1"/>
              <p:nvPr/>
            </p:nvSpPr>
            <p:spPr>
              <a:xfrm>
                <a:off x="3227268" y="6017392"/>
                <a:ext cx="75645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11:05</a:t>
                </a:r>
                <a:endParaRPr lang="en-US" sz="1000" dirty="0"/>
              </a:p>
            </p:txBody>
          </p:sp>
          <p:cxnSp>
            <p:nvCxnSpPr>
              <p:cNvPr id="336" name="Straight Connector 335"/>
              <p:cNvCxnSpPr/>
              <p:nvPr/>
            </p:nvCxnSpPr>
            <p:spPr>
              <a:xfrm flipV="1">
                <a:off x="845546" y="4464624"/>
                <a:ext cx="2620378" cy="11220"/>
              </a:xfrm>
              <a:prstGeom prst="line">
                <a:avLst/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7" name="TextBox 336"/>
              <p:cNvSpPr txBox="1"/>
              <p:nvPr/>
            </p:nvSpPr>
            <p:spPr>
              <a:xfrm>
                <a:off x="114256" y="4118883"/>
                <a:ext cx="83245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HSL,HASL</a:t>
                </a:r>
                <a:endParaRPr lang="en-US" sz="1000" dirty="0"/>
              </a:p>
            </p:txBody>
          </p:sp>
          <p:cxnSp>
            <p:nvCxnSpPr>
              <p:cNvPr id="338" name="Straight Arrow Connector 337"/>
              <p:cNvCxnSpPr/>
              <p:nvPr/>
            </p:nvCxnSpPr>
            <p:spPr>
              <a:xfrm rot="10800000" flipH="1" flipV="1">
                <a:off x="616275" y="4331160"/>
                <a:ext cx="210156" cy="12897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/>
            </p:nvCxnSpPr>
            <p:spPr>
              <a:xfrm flipV="1">
                <a:off x="1421475" y="5679140"/>
                <a:ext cx="2048389" cy="17977"/>
              </a:xfrm>
              <a:prstGeom prst="line">
                <a:avLst/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0" name="TextBox 339"/>
              <p:cNvSpPr txBox="1"/>
              <p:nvPr/>
            </p:nvSpPr>
            <p:spPr>
              <a:xfrm>
                <a:off x="940101" y="5741804"/>
                <a:ext cx="53055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HASL</a:t>
                </a:r>
                <a:endParaRPr lang="en-US" sz="1000" dirty="0"/>
              </a:p>
            </p:txBody>
          </p:sp>
          <p:cxnSp>
            <p:nvCxnSpPr>
              <p:cNvPr id="341" name="Straight Arrow Connector 340"/>
              <p:cNvCxnSpPr/>
              <p:nvPr/>
            </p:nvCxnSpPr>
            <p:spPr>
              <a:xfrm flipV="1">
                <a:off x="1213753" y="5697252"/>
                <a:ext cx="182965" cy="10448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2" name="Left Brace 341"/>
              <p:cNvSpPr/>
              <p:nvPr/>
            </p:nvSpPr>
            <p:spPr>
              <a:xfrm rot="10800000">
                <a:off x="3511047" y="4465238"/>
                <a:ext cx="243774" cy="1218506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TextBox 342"/>
              <p:cNvSpPr txBox="1"/>
              <p:nvPr/>
            </p:nvSpPr>
            <p:spPr>
              <a:xfrm>
                <a:off x="3689848" y="4889486"/>
                <a:ext cx="58774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err="1" smtClean="0"/>
                  <a:t>RegUp</a:t>
                </a:r>
                <a:endParaRPr lang="en-US" sz="1000" dirty="0"/>
              </a:p>
              <a:p>
                <a:r>
                  <a:rPr lang="en-US" sz="1000" dirty="0" smtClean="0"/>
                  <a:t>Resp.</a:t>
                </a:r>
                <a:endParaRPr lang="en-US" sz="1000" dirty="0"/>
              </a:p>
            </p:txBody>
          </p:sp>
          <p:sp>
            <p:nvSpPr>
              <p:cNvPr id="344" name="TextBox 343"/>
              <p:cNvSpPr txBox="1"/>
              <p:nvPr/>
            </p:nvSpPr>
            <p:spPr>
              <a:xfrm>
                <a:off x="3095836" y="4113076"/>
                <a:ext cx="45798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HSL</a:t>
                </a:r>
                <a:endParaRPr lang="en-US" sz="1000" dirty="0"/>
              </a:p>
            </p:txBody>
          </p:sp>
          <p:cxnSp>
            <p:nvCxnSpPr>
              <p:cNvPr id="345" name="Straight Arrow Connector 344"/>
              <p:cNvCxnSpPr/>
              <p:nvPr/>
            </p:nvCxnSpPr>
            <p:spPr>
              <a:xfrm rot="10800000" flipH="1" flipV="1">
                <a:off x="3257486" y="4316373"/>
                <a:ext cx="210156" cy="12897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1" name="Group 350"/>
          <p:cNvGrpSpPr/>
          <p:nvPr/>
        </p:nvGrpSpPr>
        <p:grpSpPr>
          <a:xfrm>
            <a:off x="136575" y="3324398"/>
            <a:ext cx="4867473" cy="2947428"/>
            <a:chOff x="114256" y="3324398"/>
            <a:chExt cx="4867473" cy="2947428"/>
          </a:xfrm>
        </p:grpSpPr>
        <p:sp>
          <p:nvSpPr>
            <p:cNvPr id="352" name="Rectangle 351"/>
            <p:cNvSpPr/>
            <p:nvPr/>
          </p:nvSpPr>
          <p:spPr>
            <a:xfrm>
              <a:off x="179512" y="3324398"/>
              <a:ext cx="4802217" cy="2942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1426212" y="4466387"/>
              <a:ext cx="2032901" cy="1218506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4" name="Group 353"/>
            <p:cNvGrpSpPr/>
            <p:nvPr/>
          </p:nvGrpSpPr>
          <p:grpSpPr>
            <a:xfrm>
              <a:off x="843387" y="3926117"/>
              <a:ext cx="2888383" cy="2152180"/>
              <a:chOff x="393198" y="3726307"/>
              <a:chExt cx="2888383" cy="2402993"/>
            </a:xfrm>
          </p:grpSpPr>
          <p:cxnSp>
            <p:nvCxnSpPr>
              <p:cNvPr id="371" name="Straight Arrow Connector 370"/>
              <p:cNvCxnSpPr/>
              <p:nvPr/>
            </p:nvCxnSpPr>
            <p:spPr>
              <a:xfrm>
                <a:off x="393198" y="6120889"/>
                <a:ext cx="2888383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Straight Arrow Connector 371"/>
              <p:cNvCxnSpPr/>
              <p:nvPr/>
            </p:nvCxnSpPr>
            <p:spPr>
              <a:xfrm rot="16200000">
                <a:off x="-797993" y="4932010"/>
                <a:ext cx="2394581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" name="Straight Arrow Connector 372"/>
              <p:cNvCxnSpPr/>
              <p:nvPr/>
            </p:nvCxnSpPr>
            <p:spPr>
              <a:xfrm flipV="1">
                <a:off x="971286" y="4334854"/>
                <a:ext cx="0" cy="1786034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Arrow Connector 373"/>
              <p:cNvCxnSpPr/>
              <p:nvPr/>
            </p:nvCxnSpPr>
            <p:spPr>
              <a:xfrm rot="16200000">
                <a:off x="1816813" y="4923598"/>
                <a:ext cx="2394581" cy="0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/>
              <p:cNvCxnSpPr/>
              <p:nvPr/>
            </p:nvCxnSpPr>
            <p:spPr>
              <a:xfrm>
                <a:off x="550525" y="4337217"/>
                <a:ext cx="408563" cy="0"/>
              </a:xfrm>
              <a:prstGeom prst="line">
                <a:avLst/>
              </a:prstGeom>
              <a:ln w="222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5" name="Freeform 354"/>
            <p:cNvSpPr/>
            <p:nvPr/>
          </p:nvSpPr>
          <p:spPr>
            <a:xfrm>
              <a:off x="884939" y="4817499"/>
              <a:ext cx="0" cy="0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TextBox 355"/>
            <p:cNvSpPr txBox="1"/>
            <p:nvPr/>
          </p:nvSpPr>
          <p:spPr>
            <a:xfrm>
              <a:off x="3713690" y="6025605"/>
              <a:ext cx="54006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Time</a:t>
              </a:r>
              <a:endParaRPr lang="en-US" sz="1000" dirty="0"/>
            </a:p>
          </p:txBody>
        </p:sp>
        <p:sp>
          <p:nvSpPr>
            <p:cNvPr id="357" name="TextBox 356"/>
            <p:cNvSpPr txBox="1"/>
            <p:nvPr/>
          </p:nvSpPr>
          <p:spPr>
            <a:xfrm>
              <a:off x="1021121" y="6021089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11:00</a:t>
              </a:r>
              <a:endParaRPr lang="en-US" sz="1000" dirty="0"/>
            </a:p>
          </p:txBody>
        </p:sp>
        <p:sp>
          <p:nvSpPr>
            <p:cNvPr id="358" name="TextBox 357"/>
            <p:cNvSpPr txBox="1"/>
            <p:nvPr/>
          </p:nvSpPr>
          <p:spPr>
            <a:xfrm>
              <a:off x="3205339" y="6021088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11:05</a:t>
              </a:r>
              <a:endParaRPr lang="en-US" sz="1000" dirty="0"/>
            </a:p>
          </p:txBody>
        </p:sp>
        <p:cxnSp>
          <p:nvCxnSpPr>
            <p:cNvPr id="359" name="Straight Connector 358"/>
            <p:cNvCxnSpPr/>
            <p:nvPr/>
          </p:nvCxnSpPr>
          <p:spPr>
            <a:xfrm flipV="1">
              <a:off x="845546" y="4464624"/>
              <a:ext cx="2620378" cy="11220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0" name="TextBox 359"/>
            <p:cNvSpPr txBox="1"/>
            <p:nvPr/>
          </p:nvSpPr>
          <p:spPr>
            <a:xfrm>
              <a:off x="114256" y="4118883"/>
              <a:ext cx="83245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HSL,HASL</a:t>
              </a:r>
              <a:endParaRPr lang="en-US" sz="1000" dirty="0"/>
            </a:p>
          </p:txBody>
        </p:sp>
        <p:cxnSp>
          <p:nvCxnSpPr>
            <p:cNvPr id="361" name="Straight Arrow Connector 360"/>
            <p:cNvCxnSpPr/>
            <p:nvPr/>
          </p:nvCxnSpPr>
          <p:spPr>
            <a:xfrm rot="10800000" flipH="1" flipV="1">
              <a:off x="616275" y="4331160"/>
              <a:ext cx="210156" cy="1289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Straight Connector 361"/>
            <p:cNvCxnSpPr/>
            <p:nvPr/>
          </p:nvCxnSpPr>
          <p:spPr>
            <a:xfrm flipV="1">
              <a:off x="1421475" y="5679140"/>
              <a:ext cx="2048389" cy="17977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3" name="TextBox 362"/>
            <p:cNvSpPr txBox="1"/>
            <p:nvPr/>
          </p:nvSpPr>
          <p:spPr>
            <a:xfrm>
              <a:off x="940101" y="5741804"/>
              <a:ext cx="5305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HASL</a:t>
              </a:r>
              <a:endParaRPr lang="en-US" sz="1000" dirty="0"/>
            </a:p>
          </p:txBody>
        </p:sp>
        <p:cxnSp>
          <p:nvCxnSpPr>
            <p:cNvPr id="364" name="Straight Arrow Connector 363"/>
            <p:cNvCxnSpPr/>
            <p:nvPr/>
          </p:nvCxnSpPr>
          <p:spPr>
            <a:xfrm flipV="1">
              <a:off x="1213753" y="5697252"/>
              <a:ext cx="182965" cy="1044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5" name="Left Brace 364"/>
            <p:cNvSpPr/>
            <p:nvPr/>
          </p:nvSpPr>
          <p:spPr>
            <a:xfrm rot="10800000">
              <a:off x="3511047" y="4465238"/>
              <a:ext cx="243774" cy="1218506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TextBox 365"/>
            <p:cNvSpPr txBox="1"/>
            <p:nvPr/>
          </p:nvSpPr>
          <p:spPr>
            <a:xfrm>
              <a:off x="3689848" y="4889486"/>
              <a:ext cx="5877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RegUp</a:t>
              </a:r>
              <a:endParaRPr lang="en-US" sz="1000" dirty="0"/>
            </a:p>
            <a:p>
              <a:r>
                <a:rPr lang="en-US" sz="1000" dirty="0" smtClean="0"/>
                <a:t>Resp.</a:t>
              </a:r>
              <a:endParaRPr lang="en-US" sz="1000" dirty="0"/>
            </a:p>
          </p:txBody>
        </p:sp>
        <p:sp>
          <p:nvSpPr>
            <p:cNvPr id="367" name="TextBox 366"/>
            <p:cNvSpPr txBox="1"/>
            <p:nvPr/>
          </p:nvSpPr>
          <p:spPr>
            <a:xfrm>
              <a:off x="3095836" y="4113076"/>
              <a:ext cx="45798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HSL</a:t>
              </a:r>
              <a:endParaRPr lang="en-US" sz="1000" dirty="0"/>
            </a:p>
          </p:txBody>
        </p:sp>
        <p:cxnSp>
          <p:nvCxnSpPr>
            <p:cNvPr id="368" name="Straight Arrow Connector 367"/>
            <p:cNvCxnSpPr/>
            <p:nvPr/>
          </p:nvCxnSpPr>
          <p:spPr>
            <a:xfrm rot="10800000" flipH="1" flipV="1">
              <a:off x="3257486" y="4316373"/>
              <a:ext cx="210156" cy="1289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9" name="TextBox 368"/>
            <p:cNvSpPr txBox="1"/>
            <p:nvPr/>
          </p:nvSpPr>
          <p:spPr>
            <a:xfrm>
              <a:off x="215516" y="5097891"/>
              <a:ext cx="1183783" cy="246221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BP@SCED 10:55</a:t>
              </a:r>
              <a:endParaRPr lang="en-US" sz="1000" dirty="0"/>
            </a:p>
          </p:txBody>
        </p:sp>
        <p:cxnSp>
          <p:nvCxnSpPr>
            <p:cNvPr id="370" name="Straight Arrow Connector 369"/>
            <p:cNvCxnSpPr/>
            <p:nvPr/>
          </p:nvCxnSpPr>
          <p:spPr>
            <a:xfrm flipV="1">
              <a:off x="749622" y="4471147"/>
              <a:ext cx="647096" cy="6733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7" name="Group 376"/>
          <p:cNvGrpSpPr/>
          <p:nvPr/>
        </p:nvGrpSpPr>
        <p:grpSpPr>
          <a:xfrm>
            <a:off x="130405" y="3324398"/>
            <a:ext cx="4873643" cy="2942912"/>
            <a:chOff x="108086" y="3324398"/>
            <a:chExt cx="4873643" cy="2942912"/>
          </a:xfrm>
        </p:grpSpPr>
        <p:sp>
          <p:nvSpPr>
            <p:cNvPr id="378" name="Rectangle 377"/>
            <p:cNvSpPr/>
            <p:nvPr/>
          </p:nvSpPr>
          <p:spPr>
            <a:xfrm>
              <a:off x="179512" y="3324398"/>
              <a:ext cx="4802217" cy="2942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1426212" y="4466387"/>
              <a:ext cx="2032901" cy="1218506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0" name="Group 379"/>
            <p:cNvGrpSpPr/>
            <p:nvPr/>
          </p:nvGrpSpPr>
          <p:grpSpPr>
            <a:xfrm>
              <a:off x="843387" y="3926117"/>
              <a:ext cx="2888383" cy="2152180"/>
              <a:chOff x="393198" y="3726307"/>
              <a:chExt cx="2888383" cy="2402993"/>
            </a:xfrm>
          </p:grpSpPr>
          <p:cxnSp>
            <p:nvCxnSpPr>
              <p:cNvPr id="466" name="Straight Arrow Connector 465"/>
              <p:cNvCxnSpPr/>
              <p:nvPr/>
            </p:nvCxnSpPr>
            <p:spPr>
              <a:xfrm>
                <a:off x="393198" y="6120889"/>
                <a:ext cx="2888383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7" name="Straight Arrow Connector 466"/>
              <p:cNvCxnSpPr/>
              <p:nvPr/>
            </p:nvCxnSpPr>
            <p:spPr>
              <a:xfrm rot="16200000">
                <a:off x="-797993" y="4932010"/>
                <a:ext cx="2394581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8" name="Straight Arrow Connector 467"/>
              <p:cNvCxnSpPr/>
              <p:nvPr/>
            </p:nvCxnSpPr>
            <p:spPr>
              <a:xfrm flipV="1">
                <a:off x="971286" y="4334854"/>
                <a:ext cx="0" cy="1786034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9" name="Straight Arrow Connector 468"/>
              <p:cNvCxnSpPr/>
              <p:nvPr/>
            </p:nvCxnSpPr>
            <p:spPr>
              <a:xfrm rot="16200000">
                <a:off x="1816813" y="4923598"/>
                <a:ext cx="2394581" cy="0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0" name="Straight Connector 469"/>
              <p:cNvCxnSpPr/>
              <p:nvPr/>
            </p:nvCxnSpPr>
            <p:spPr>
              <a:xfrm>
                <a:off x="550525" y="4337217"/>
                <a:ext cx="408563" cy="0"/>
              </a:xfrm>
              <a:prstGeom prst="line">
                <a:avLst/>
              </a:prstGeom>
              <a:ln w="222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1" name="Freeform 380"/>
            <p:cNvSpPr/>
            <p:nvPr/>
          </p:nvSpPr>
          <p:spPr>
            <a:xfrm>
              <a:off x="884939" y="4817499"/>
              <a:ext cx="0" cy="0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TextBox 381"/>
            <p:cNvSpPr txBox="1"/>
            <p:nvPr/>
          </p:nvSpPr>
          <p:spPr>
            <a:xfrm>
              <a:off x="3713690" y="6021087"/>
              <a:ext cx="54006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Time</a:t>
              </a:r>
              <a:endParaRPr lang="en-US" sz="1000" dirty="0"/>
            </a:p>
          </p:txBody>
        </p:sp>
        <p:sp>
          <p:nvSpPr>
            <p:cNvPr id="383" name="TextBox 382"/>
            <p:cNvSpPr txBox="1"/>
            <p:nvPr/>
          </p:nvSpPr>
          <p:spPr>
            <a:xfrm>
              <a:off x="1021121" y="6021089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11:00</a:t>
              </a:r>
              <a:endParaRPr lang="en-US" sz="1000" dirty="0"/>
            </a:p>
          </p:txBody>
        </p:sp>
        <p:sp>
          <p:nvSpPr>
            <p:cNvPr id="384" name="TextBox 383"/>
            <p:cNvSpPr txBox="1"/>
            <p:nvPr/>
          </p:nvSpPr>
          <p:spPr>
            <a:xfrm>
              <a:off x="3244821" y="6021088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11:05</a:t>
              </a:r>
              <a:endParaRPr lang="en-US" sz="1000" dirty="0"/>
            </a:p>
          </p:txBody>
        </p:sp>
        <p:cxnSp>
          <p:nvCxnSpPr>
            <p:cNvPr id="385" name="Straight Connector 384"/>
            <p:cNvCxnSpPr/>
            <p:nvPr/>
          </p:nvCxnSpPr>
          <p:spPr>
            <a:xfrm flipV="1">
              <a:off x="845546" y="4464624"/>
              <a:ext cx="2620378" cy="11220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6" name="TextBox 385"/>
            <p:cNvSpPr txBox="1"/>
            <p:nvPr/>
          </p:nvSpPr>
          <p:spPr>
            <a:xfrm>
              <a:off x="114256" y="4118883"/>
              <a:ext cx="83245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HSL,HASL</a:t>
              </a:r>
              <a:endParaRPr lang="en-US" sz="1000" dirty="0"/>
            </a:p>
          </p:txBody>
        </p:sp>
        <p:cxnSp>
          <p:nvCxnSpPr>
            <p:cNvPr id="387" name="Straight Arrow Connector 386"/>
            <p:cNvCxnSpPr/>
            <p:nvPr/>
          </p:nvCxnSpPr>
          <p:spPr>
            <a:xfrm rot="10800000" flipH="1" flipV="1">
              <a:off x="616275" y="4331160"/>
              <a:ext cx="210156" cy="1289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Connector 387"/>
            <p:cNvCxnSpPr/>
            <p:nvPr/>
          </p:nvCxnSpPr>
          <p:spPr>
            <a:xfrm flipV="1">
              <a:off x="1421475" y="5679140"/>
              <a:ext cx="2048389" cy="17977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9" name="TextBox 388"/>
            <p:cNvSpPr txBox="1"/>
            <p:nvPr/>
          </p:nvSpPr>
          <p:spPr>
            <a:xfrm>
              <a:off x="940101" y="5741804"/>
              <a:ext cx="5305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HASL</a:t>
              </a:r>
              <a:endParaRPr lang="en-US" sz="1000" dirty="0"/>
            </a:p>
          </p:txBody>
        </p:sp>
        <p:cxnSp>
          <p:nvCxnSpPr>
            <p:cNvPr id="455" name="Straight Arrow Connector 454"/>
            <p:cNvCxnSpPr/>
            <p:nvPr/>
          </p:nvCxnSpPr>
          <p:spPr>
            <a:xfrm flipV="1">
              <a:off x="1213753" y="5697252"/>
              <a:ext cx="182965" cy="1044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6" name="Left Brace 455"/>
            <p:cNvSpPr/>
            <p:nvPr/>
          </p:nvSpPr>
          <p:spPr>
            <a:xfrm rot="10800000">
              <a:off x="3511047" y="4465238"/>
              <a:ext cx="243774" cy="1218506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TextBox 456"/>
            <p:cNvSpPr txBox="1"/>
            <p:nvPr/>
          </p:nvSpPr>
          <p:spPr>
            <a:xfrm>
              <a:off x="3689848" y="4889486"/>
              <a:ext cx="5877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RegUp</a:t>
              </a:r>
              <a:endParaRPr lang="en-US" sz="1000" dirty="0"/>
            </a:p>
            <a:p>
              <a:r>
                <a:rPr lang="en-US" sz="1000" dirty="0" smtClean="0"/>
                <a:t>Resp.</a:t>
              </a:r>
              <a:endParaRPr lang="en-US" sz="1000" dirty="0"/>
            </a:p>
          </p:txBody>
        </p:sp>
        <p:sp>
          <p:nvSpPr>
            <p:cNvPr id="458" name="TextBox 457"/>
            <p:cNvSpPr txBox="1"/>
            <p:nvPr/>
          </p:nvSpPr>
          <p:spPr>
            <a:xfrm>
              <a:off x="3095836" y="4113076"/>
              <a:ext cx="45798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HSL</a:t>
              </a:r>
              <a:endParaRPr lang="en-US" sz="1000" dirty="0"/>
            </a:p>
          </p:txBody>
        </p:sp>
        <p:cxnSp>
          <p:nvCxnSpPr>
            <p:cNvPr id="459" name="Straight Arrow Connector 458"/>
            <p:cNvCxnSpPr/>
            <p:nvPr/>
          </p:nvCxnSpPr>
          <p:spPr>
            <a:xfrm rot="10800000" flipH="1" flipV="1">
              <a:off x="3257486" y="4316373"/>
              <a:ext cx="210156" cy="1289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0" name="TextBox 459"/>
            <p:cNvSpPr txBox="1"/>
            <p:nvPr/>
          </p:nvSpPr>
          <p:spPr>
            <a:xfrm>
              <a:off x="215516" y="5097891"/>
              <a:ext cx="1183783" cy="246221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BP@SCED 10:55</a:t>
              </a:r>
              <a:endParaRPr lang="en-US" sz="1000" dirty="0"/>
            </a:p>
          </p:txBody>
        </p:sp>
        <p:cxnSp>
          <p:nvCxnSpPr>
            <p:cNvPr id="461" name="Straight Arrow Connector 460"/>
            <p:cNvCxnSpPr/>
            <p:nvPr/>
          </p:nvCxnSpPr>
          <p:spPr>
            <a:xfrm flipV="1">
              <a:off x="749622" y="4471147"/>
              <a:ext cx="647096" cy="6733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Straight Connector 461"/>
            <p:cNvCxnSpPr/>
            <p:nvPr/>
          </p:nvCxnSpPr>
          <p:spPr>
            <a:xfrm flipV="1">
              <a:off x="855007" y="4468654"/>
              <a:ext cx="163427" cy="244711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Straight Connector 462"/>
            <p:cNvCxnSpPr/>
            <p:nvPr/>
          </p:nvCxnSpPr>
          <p:spPr>
            <a:xfrm>
              <a:off x="1006103" y="4475924"/>
              <a:ext cx="408563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4" name="TextBox 463"/>
            <p:cNvSpPr txBox="1"/>
            <p:nvPr/>
          </p:nvSpPr>
          <p:spPr>
            <a:xfrm>
              <a:off x="108086" y="4630634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UDBP</a:t>
              </a:r>
              <a:endParaRPr lang="en-US" sz="1000" dirty="0"/>
            </a:p>
          </p:txBody>
        </p:sp>
        <p:cxnSp>
          <p:nvCxnSpPr>
            <p:cNvPr id="465" name="Straight Arrow Connector 464"/>
            <p:cNvCxnSpPr/>
            <p:nvPr/>
          </p:nvCxnSpPr>
          <p:spPr>
            <a:xfrm flipV="1">
              <a:off x="533238" y="4595806"/>
              <a:ext cx="395138" cy="1852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1" name="Group 470"/>
          <p:cNvGrpSpPr/>
          <p:nvPr/>
        </p:nvGrpSpPr>
        <p:grpSpPr>
          <a:xfrm>
            <a:off x="130405" y="3324398"/>
            <a:ext cx="4873643" cy="2942912"/>
            <a:chOff x="108086" y="3324398"/>
            <a:chExt cx="4873643" cy="2942912"/>
          </a:xfrm>
        </p:grpSpPr>
        <p:grpSp>
          <p:nvGrpSpPr>
            <p:cNvPr id="472" name="Group 471"/>
            <p:cNvGrpSpPr/>
            <p:nvPr/>
          </p:nvGrpSpPr>
          <p:grpSpPr>
            <a:xfrm>
              <a:off x="179512" y="3324398"/>
              <a:ext cx="4802217" cy="2942912"/>
              <a:chOff x="179512" y="3324398"/>
              <a:chExt cx="4802217" cy="2942912"/>
            </a:xfrm>
          </p:grpSpPr>
          <p:sp>
            <p:nvSpPr>
              <p:cNvPr id="475" name="Rectangle 474"/>
              <p:cNvSpPr/>
              <p:nvPr/>
            </p:nvSpPr>
            <p:spPr>
              <a:xfrm>
                <a:off x="179512" y="3324398"/>
                <a:ext cx="4802217" cy="29429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6" name="Rectangle 475"/>
              <p:cNvSpPr/>
              <p:nvPr/>
            </p:nvSpPr>
            <p:spPr>
              <a:xfrm>
                <a:off x="1426212" y="4466387"/>
                <a:ext cx="2032901" cy="1218506"/>
              </a:xfrm>
              <a:prstGeom prst="rect">
                <a:avLst/>
              </a:prstGeom>
              <a:pattFill prst="pct5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77" name="Group 476"/>
              <p:cNvGrpSpPr/>
              <p:nvPr/>
            </p:nvGrpSpPr>
            <p:grpSpPr>
              <a:xfrm>
                <a:off x="843387" y="3926117"/>
                <a:ext cx="2888383" cy="2152180"/>
                <a:chOff x="393198" y="3726307"/>
                <a:chExt cx="2888383" cy="2402993"/>
              </a:xfrm>
            </p:grpSpPr>
            <p:cxnSp>
              <p:nvCxnSpPr>
                <p:cNvPr id="499" name="Straight Arrow Connector 498"/>
                <p:cNvCxnSpPr/>
                <p:nvPr/>
              </p:nvCxnSpPr>
              <p:spPr>
                <a:xfrm>
                  <a:off x="393198" y="6120889"/>
                  <a:ext cx="2888383" cy="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0" name="Straight Arrow Connector 499"/>
                <p:cNvCxnSpPr/>
                <p:nvPr/>
              </p:nvCxnSpPr>
              <p:spPr>
                <a:xfrm rot="16200000">
                  <a:off x="-797993" y="4932010"/>
                  <a:ext cx="2394581" cy="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1" name="Straight Arrow Connector 500"/>
                <p:cNvCxnSpPr/>
                <p:nvPr/>
              </p:nvCxnSpPr>
              <p:spPr>
                <a:xfrm flipV="1">
                  <a:off x="971286" y="4334854"/>
                  <a:ext cx="0" cy="1786034"/>
                </a:xfrm>
                <a:prstGeom prst="straightConnector1">
                  <a:avLst/>
                </a:prstGeom>
                <a:ln w="9525">
                  <a:prstDash val="sysDas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2" name="Straight Arrow Connector 501"/>
                <p:cNvCxnSpPr/>
                <p:nvPr/>
              </p:nvCxnSpPr>
              <p:spPr>
                <a:xfrm rot="16200000">
                  <a:off x="1816813" y="4923598"/>
                  <a:ext cx="2394581" cy="0"/>
                </a:xfrm>
                <a:prstGeom prst="straightConnector1">
                  <a:avLst/>
                </a:prstGeom>
                <a:ln w="9525">
                  <a:prstDash val="sysDas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3" name="Straight Connector 502"/>
                <p:cNvCxnSpPr/>
                <p:nvPr/>
              </p:nvCxnSpPr>
              <p:spPr>
                <a:xfrm>
                  <a:off x="550525" y="4337217"/>
                  <a:ext cx="408563" cy="0"/>
                </a:xfrm>
                <a:prstGeom prst="line">
                  <a:avLst/>
                </a:prstGeom>
                <a:ln w="222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78" name="Freeform 477"/>
              <p:cNvSpPr/>
              <p:nvPr/>
            </p:nvSpPr>
            <p:spPr>
              <a:xfrm>
                <a:off x="884939" y="4817499"/>
                <a:ext cx="0" cy="0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9" name="TextBox 478"/>
              <p:cNvSpPr txBox="1"/>
              <p:nvPr/>
            </p:nvSpPr>
            <p:spPr>
              <a:xfrm>
                <a:off x="3714506" y="6021088"/>
                <a:ext cx="54006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Time</a:t>
                </a:r>
                <a:endParaRPr lang="en-US" sz="1000" dirty="0"/>
              </a:p>
            </p:txBody>
          </p:sp>
          <p:sp>
            <p:nvSpPr>
              <p:cNvPr id="480" name="TextBox 479"/>
              <p:cNvSpPr txBox="1"/>
              <p:nvPr/>
            </p:nvSpPr>
            <p:spPr>
              <a:xfrm>
                <a:off x="1021121" y="6021089"/>
                <a:ext cx="75645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11:00</a:t>
                </a:r>
                <a:endParaRPr lang="en-US" sz="1000" dirty="0"/>
              </a:p>
            </p:txBody>
          </p:sp>
          <p:sp>
            <p:nvSpPr>
              <p:cNvPr id="481" name="TextBox 480"/>
              <p:cNvSpPr txBox="1"/>
              <p:nvPr/>
            </p:nvSpPr>
            <p:spPr>
              <a:xfrm>
                <a:off x="3227268" y="6021088"/>
                <a:ext cx="75645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11:05</a:t>
                </a:r>
                <a:endParaRPr lang="en-US" sz="1000" dirty="0"/>
              </a:p>
            </p:txBody>
          </p:sp>
          <p:cxnSp>
            <p:nvCxnSpPr>
              <p:cNvPr id="482" name="Straight Connector 481"/>
              <p:cNvCxnSpPr/>
              <p:nvPr/>
            </p:nvCxnSpPr>
            <p:spPr>
              <a:xfrm flipV="1">
                <a:off x="845546" y="4464624"/>
                <a:ext cx="2620378" cy="11220"/>
              </a:xfrm>
              <a:prstGeom prst="line">
                <a:avLst/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3" name="Straight Arrow Connector 482"/>
              <p:cNvCxnSpPr/>
              <p:nvPr/>
            </p:nvCxnSpPr>
            <p:spPr>
              <a:xfrm rot="10800000" flipH="1" flipV="1">
                <a:off x="616275" y="4331160"/>
                <a:ext cx="210156" cy="12897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Straight Connector 483"/>
              <p:cNvCxnSpPr/>
              <p:nvPr/>
            </p:nvCxnSpPr>
            <p:spPr>
              <a:xfrm flipV="1">
                <a:off x="1421475" y="5679140"/>
                <a:ext cx="2048389" cy="17977"/>
              </a:xfrm>
              <a:prstGeom prst="line">
                <a:avLst/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5" name="TextBox 484"/>
              <p:cNvSpPr txBox="1"/>
              <p:nvPr/>
            </p:nvSpPr>
            <p:spPr>
              <a:xfrm>
                <a:off x="940101" y="5741804"/>
                <a:ext cx="53055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HASL</a:t>
                </a:r>
                <a:endParaRPr lang="en-US" sz="1000" dirty="0"/>
              </a:p>
            </p:txBody>
          </p:sp>
          <p:cxnSp>
            <p:nvCxnSpPr>
              <p:cNvPr id="486" name="Straight Arrow Connector 485"/>
              <p:cNvCxnSpPr/>
              <p:nvPr/>
            </p:nvCxnSpPr>
            <p:spPr>
              <a:xfrm flipV="1">
                <a:off x="1213753" y="5697252"/>
                <a:ext cx="182965" cy="10448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7" name="Left Brace 486"/>
              <p:cNvSpPr/>
              <p:nvPr/>
            </p:nvSpPr>
            <p:spPr>
              <a:xfrm rot="10800000">
                <a:off x="3511047" y="4465238"/>
                <a:ext cx="243774" cy="1218506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8" name="TextBox 487"/>
              <p:cNvSpPr txBox="1"/>
              <p:nvPr/>
            </p:nvSpPr>
            <p:spPr>
              <a:xfrm>
                <a:off x="3689848" y="4889486"/>
                <a:ext cx="58774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err="1" smtClean="0"/>
                  <a:t>RegUp</a:t>
                </a:r>
                <a:endParaRPr lang="en-US" sz="1000" dirty="0"/>
              </a:p>
              <a:p>
                <a:r>
                  <a:rPr lang="en-US" sz="1000" dirty="0" smtClean="0"/>
                  <a:t>Resp.</a:t>
                </a:r>
                <a:endParaRPr lang="en-US" sz="1000" dirty="0"/>
              </a:p>
            </p:txBody>
          </p:sp>
          <p:sp>
            <p:nvSpPr>
              <p:cNvPr id="489" name="TextBox 488"/>
              <p:cNvSpPr txBox="1"/>
              <p:nvPr/>
            </p:nvSpPr>
            <p:spPr>
              <a:xfrm>
                <a:off x="3095836" y="4113076"/>
                <a:ext cx="45798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HSL</a:t>
                </a:r>
                <a:endParaRPr lang="en-US" sz="1000" dirty="0"/>
              </a:p>
            </p:txBody>
          </p:sp>
          <p:cxnSp>
            <p:nvCxnSpPr>
              <p:cNvPr id="490" name="Straight Arrow Connector 489"/>
              <p:cNvCxnSpPr/>
              <p:nvPr/>
            </p:nvCxnSpPr>
            <p:spPr>
              <a:xfrm rot="10800000" flipH="1" flipV="1">
                <a:off x="3257486" y="4316373"/>
                <a:ext cx="210156" cy="12897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1" name="TextBox 490"/>
              <p:cNvSpPr txBox="1"/>
              <p:nvPr/>
            </p:nvSpPr>
            <p:spPr>
              <a:xfrm>
                <a:off x="215516" y="5097891"/>
                <a:ext cx="1198784" cy="246221"/>
              </a:xfrm>
              <a:prstGeom prst="rect">
                <a:avLst/>
              </a:prstGeom>
              <a:solidFill>
                <a:srgbClr val="FFFFFF">
                  <a:alpha val="60000"/>
                </a:srgb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BP@SCED 10:55</a:t>
                </a:r>
                <a:endParaRPr lang="en-US" sz="1000" dirty="0"/>
              </a:p>
            </p:txBody>
          </p:sp>
          <p:cxnSp>
            <p:nvCxnSpPr>
              <p:cNvPr id="492" name="Straight Arrow Connector 491"/>
              <p:cNvCxnSpPr/>
              <p:nvPr/>
            </p:nvCxnSpPr>
            <p:spPr>
              <a:xfrm flipV="1">
                <a:off x="749622" y="4471147"/>
                <a:ext cx="647096" cy="67334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3" name="Straight Connector 492"/>
              <p:cNvCxnSpPr/>
              <p:nvPr/>
            </p:nvCxnSpPr>
            <p:spPr>
              <a:xfrm flipV="1">
                <a:off x="855007" y="4468654"/>
                <a:ext cx="163427" cy="244711"/>
              </a:xfrm>
              <a:prstGeom prst="line">
                <a:avLst/>
              </a:prstGeom>
              <a:ln w="222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4" name="Straight Connector 493"/>
              <p:cNvCxnSpPr/>
              <p:nvPr/>
            </p:nvCxnSpPr>
            <p:spPr>
              <a:xfrm>
                <a:off x="1006103" y="4475924"/>
                <a:ext cx="408563" cy="0"/>
              </a:xfrm>
              <a:prstGeom prst="line">
                <a:avLst/>
              </a:prstGeom>
              <a:ln w="222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5" name="Straight Arrow Connector 494"/>
              <p:cNvCxnSpPr/>
              <p:nvPr/>
            </p:nvCxnSpPr>
            <p:spPr>
              <a:xfrm flipV="1">
                <a:off x="533238" y="4595806"/>
                <a:ext cx="395138" cy="18527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6" name="Freeform 495"/>
              <p:cNvSpPr/>
              <p:nvPr/>
            </p:nvSpPr>
            <p:spPr>
              <a:xfrm>
                <a:off x="852488" y="4486275"/>
                <a:ext cx="552599" cy="381000"/>
              </a:xfrm>
              <a:custGeom>
                <a:avLst/>
                <a:gdLst>
                  <a:gd name="connsiteX0" fmla="*/ 0 w 552599"/>
                  <a:gd name="connsiteY0" fmla="*/ 381000 h 381000"/>
                  <a:gd name="connsiteX1" fmla="*/ 4762 w 552599"/>
                  <a:gd name="connsiteY1" fmla="*/ 347663 h 381000"/>
                  <a:gd name="connsiteX2" fmla="*/ 14287 w 552599"/>
                  <a:gd name="connsiteY2" fmla="*/ 328613 h 381000"/>
                  <a:gd name="connsiteX3" fmla="*/ 19050 w 552599"/>
                  <a:gd name="connsiteY3" fmla="*/ 271463 h 381000"/>
                  <a:gd name="connsiteX4" fmla="*/ 33337 w 552599"/>
                  <a:gd name="connsiteY4" fmla="*/ 261938 h 381000"/>
                  <a:gd name="connsiteX5" fmla="*/ 57150 w 552599"/>
                  <a:gd name="connsiteY5" fmla="*/ 233363 h 381000"/>
                  <a:gd name="connsiteX6" fmla="*/ 61912 w 552599"/>
                  <a:gd name="connsiteY6" fmla="*/ 214313 h 381000"/>
                  <a:gd name="connsiteX7" fmla="*/ 104775 w 552599"/>
                  <a:gd name="connsiteY7" fmla="*/ 200025 h 381000"/>
                  <a:gd name="connsiteX8" fmla="*/ 123825 w 552599"/>
                  <a:gd name="connsiteY8" fmla="*/ 195263 h 381000"/>
                  <a:gd name="connsiteX9" fmla="*/ 157162 w 552599"/>
                  <a:gd name="connsiteY9" fmla="*/ 157163 h 381000"/>
                  <a:gd name="connsiteX10" fmla="*/ 166687 w 552599"/>
                  <a:gd name="connsiteY10" fmla="*/ 142875 h 381000"/>
                  <a:gd name="connsiteX11" fmla="*/ 171450 w 552599"/>
                  <a:gd name="connsiteY11" fmla="*/ 123825 h 381000"/>
                  <a:gd name="connsiteX12" fmla="*/ 200025 w 552599"/>
                  <a:gd name="connsiteY12" fmla="*/ 104775 h 381000"/>
                  <a:gd name="connsiteX13" fmla="*/ 228600 w 552599"/>
                  <a:gd name="connsiteY13" fmla="*/ 76200 h 381000"/>
                  <a:gd name="connsiteX14" fmla="*/ 266700 w 552599"/>
                  <a:gd name="connsiteY14" fmla="*/ 57150 h 381000"/>
                  <a:gd name="connsiteX15" fmla="*/ 295275 w 552599"/>
                  <a:gd name="connsiteY15" fmla="*/ 33338 h 381000"/>
                  <a:gd name="connsiteX16" fmla="*/ 323850 w 552599"/>
                  <a:gd name="connsiteY16" fmla="*/ 38100 h 381000"/>
                  <a:gd name="connsiteX17" fmla="*/ 352425 w 552599"/>
                  <a:gd name="connsiteY17" fmla="*/ 47625 h 381000"/>
                  <a:gd name="connsiteX18" fmla="*/ 438150 w 552599"/>
                  <a:gd name="connsiteY18" fmla="*/ 33338 h 381000"/>
                  <a:gd name="connsiteX19" fmla="*/ 452437 w 552599"/>
                  <a:gd name="connsiteY19" fmla="*/ 23813 h 381000"/>
                  <a:gd name="connsiteX20" fmla="*/ 481012 w 552599"/>
                  <a:gd name="connsiteY20" fmla="*/ 14288 h 381000"/>
                  <a:gd name="connsiteX21" fmla="*/ 538162 w 552599"/>
                  <a:gd name="connsiteY21" fmla="*/ 19050 h 381000"/>
                  <a:gd name="connsiteX22" fmla="*/ 552450 w 552599"/>
                  <a:gd name="connsiteY22" fmla="*/ 0 h 3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552599" h="381000">
                    <a:moveTo>
                      <a:pt x="0" y="381000"/>
                    </a:moveTo>
                    <a:cubicBezTo>
                      <a:pt x="1587" y="369888"/>
                      <a:pt x="1809" y="358493"/>
                      <a:pt x="4762" y="347663"/>
                    </a:cubicBezTo>
                    <a:cubicBezTo>
                      <a:pt x="6630" y="340814"/>
                      <a:pt x="12979" y="335591"/>
                      <a:pt x="14287" y="328613"/>
                    </a:cubicBezTo>
                    <a:cubicBezTo>
                      <a:pt x="17810" y="309824"/>
                      <a:pt x="13798" y="289844"/>
                      <a:pt x="19050" y="271463"/>
                    </a:cubicBezTo>
                    <a:cubicBezTo>
                      <a:pt x="20622" y="265960"/>
                      <a:pt x="28940" y="265602"/>
                      <a:pt x="33337" y="261938"/>
                    </a:cubicBezTo>
                    <a:cubicBezTo>
                      <a:pt x="47088" y="250478"/>
                      <a:pt x="47784" y="247411"/>
                      <a:pt x="57150" y="233363"/>
                    </a:cubicBezTo>
                    <a:cubicBezTo>
                      <a:pt x="58737" y="227013"/>
                      <a:pt x="58281" y="219759"/>
                      <a:pt x="61912" y="214313"/>
                    </a:cubicBezTo>
                    <a:cubicBezTo>
                      <a:pt x="70445" y="201514"/>
                      <a:pt x="93818" y="202216"/>
                      <a:pt x="104775" y="200025"/>
                    </a:cubicBezTo>
                    <a:cubicBezTo>
                      <a:pt x="111193" y="198741"/>
                      <a:pt x="117475" y="196850"/>
                      <a:pt x="123825" y="195263"/>
                    </a:cubicBezTo>
                    <a:cubicBezTo>
                      <a:pt x="146050" y="161926"/>
                      <a:pt x="133350" y="173038"/>
                      <a:pt x="157162" y="157163"/>
                    </a:cubicBezTo>
                    <a:cubicBezTo>
                      <a:pt x="160337" y="152400"/>
                      <a:pt x="164432" y="148136"/>
                      <a:pt x="166687" y="142875"/>
                    </a:cubicBezTo>
                    <a:cubicBezTo>
                      <a:pt x="169265" y="136859"/>
                      <a:pt x="167140" y="128751"/>
                      <a:pt x="171450" y="123825"/>
                    </a:cubicBezTo>
                    <a:cubicBezTo>
                      <a:pt x="178988" y="115210"/>
                      <a:pt x="191930" y="112870"/>
                      <a:pt x="200025" y="104775"/>
                    </a:cubicBezTo>
                    <a:cubicBezTo>
                      <a:pt x="209550" y="95250"/>
                      <a:pt x="216552" y="82224"/>
                      <a:pt x="228600" y="76200"/>
                    </a:cubicBezTo>
                    <a:cubicBezTo>
                      <a:pt x="241300" y="69850"/>
                      <a:pt x="256660" y="67190"/>
                      <a:pt x="266700" y="57150"/>
                    </a:cubicBezTo>
                    <a:cubicBezTo>
                      <a:pt x="285034" y="38816"/>
                      <a:pt x="275383" y="46599"/>
                      <a:pt x="295275" y="33338"/>
                    </a:cubicBezTo>
                    <a:cubicBezTo>
                      <a:pt x="304800" y="34925"/>
                      <a:pt x="314482" y="35758"/>
                      <a:pt x="323850" y="38100"/>
                    </a:cubicBezTo>
                    <a:cubicBezTo>
                      <a:pt x="333590" y="40535"/>
                      <a:pt x="352425" y="47625"/>
                      <a:pt x="352425" y="47625"/>
                    </a:cubicBezTo>
                    <a:cubicBezTo>
                      <a:pt x="399135" y="32055"/>
                      <a:pt x="370994" y="38934"/>
                      <a:pt x="438150" y="33338"/>
                    </a:cubicBezTo>
                    <a:cubicBezTo>
                      <a:pt x="442912" y="30163"/>
                      <a:pt x="447207" y="26138"/>
                      <a:pt x="452437" y="23813"/>
                    </a:cubicBezTo>
                    <a:cubicBezTo>
                      <a:pt x="461612" y="19735"/>
                      <a:pt x="481012" y="14288"/>
                      <a:pt x="481012" y="14288"/>
                    </a:cubicBezTo>
                    <a:cubicBezTo>
                      <a:pt x="518748" y="26867"/>
                      <a:pt x="499683" y="25464"/>
                      <a:pt x="538162" y="19050"/>
                    </a:cubicBezTo>
                    <a:cubicBezTo>
                      <a:pt x="555092" y="7764"/>
                      <a:pt x="552450" y="15249"/>
                      <a:pt x="552450" y="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97" name="Straight Arrow Connector 496"/>
              <p:cNvCxnSpPr>
                <a:endCxn id="496" idx="16"/>
              </p:cNvCxnSpPr>
              <p:nvPr/>
            </p:nvCxnSpPr>
            <p:spPr>
              <a:xfrm flipH="1">
                <a:off x="1176338" y="4053574"/>
                <a:ext cx="473219" cy="47080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8" name="TextBox 497"/>
              <p:cNvSpPr txBox="1"/>
              <p:nvPr/>
            </p:nvSpPr>
            <p:spPr>
              <a:xfrm>
                <a:off x="1101722" y="3703900"/>
                <a:ext cx="16023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MW output (tracking UDBP + </a:t>
                </a:r>
                <a:r>
                  <a:rPr lang="en-US" sz="1000" dirty="0" err="1" smtClean="0"/>
                  <a:t>Reg</a:t>
                </a:r>
                <a:r>
                  <a:rPr lang="en-US" sz="1000" dirty="0" smtClean="0"/>
                  <a:t> Instruction)</a:t>
                </a:r>
                <a:endParaRPr lang="en-US" sz="1000" dirty="0"/>
              </a:p>
            </p:txBody>
          </p:sp>
        </p:grpSp>
        <p:sp>
          <p:nvSpPr>
            <p:cNvPr id="473" name="TextBox 472"/>
            <p:cNvSpPr txBox="1"/>
            <p:nvPr/>
          </p:nvSpPr>
          <p:spPr>
            <a:xfrm>
              <a:off x="114256" y="4118883"/>
              <a:ext cx="83245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HSL,HASL</a:t>
              </a:r>
              <a:endParaRPr lang="en-US" sz="1000" dirty="0"/>
            </a:p>
          </p:txBody>
        </p:sp>
        <p:sp>
          <p:nvSpPr>
            <p:cNvPr id="474" name="TextBox 473"/>
            <p:cNvSpPr txBox="1"/>
            <p:nvPr/>
          </p:nvSpPr>
          <p:spPr>
            <a:xfrm>
              <a:off x="108086" y="4630634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UDBP</a:t>
              </a:r>
              <a:endParaRPr lang="en-US" sz="1000" dirty="0"/>
            </a:p>
          </p:txBody>
        </p:sp>
      </p:grpSp>
      <p:grpSp>
        <p:nvGrpSpPr>
          <p:cNvPr id="504" name="Group 503"/>
          <p:cNvGrpSpPr/>
          <p:nvPr/>
        </p:nvGrpSpPr>
        <p:grpSpPr>
          <a:xfrm>
            <a:off x="130405" y="3324398"/>
            <a:ext cx="4873643" cy="2946857"/>
            <a:chOff x="108086" y="3324398"/>
            <a:chExt cx="4873643" cy="2946857"/>
          </a:xfrm>
        </p:grpSpPr>
        <p:sp>
          <p:nvSpPr>
            <p:cNvPr id="505" name="Rectangle 504"/>
            <p:cNvSpPr/>
            <p:nvPr/>
          </p:nvSpPr>
          <p:spPr>
            <a:xfrm>
              <a:off x="179512" y="3324398"/>
              <a:ext cx="4802217" cy="2942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Rectangle 505"/>
            <p:cNvSpPr/>
            <p:nvPr/>
          </p:nvSpPr>
          <p:spPr>
            <a:xfrm>
              <a:off x="1426212" y="4466387"/>
              <a:ext cx="2032901" cy="1218506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7" name="Group 506"/>
            <p:cNvGrpSpPr/>
            <p:nvPr/>
          </p:nvGrpSpPr>
          <p:grpSpPr>
            <a:xfrm>
              <a:off x="843387" y="3926117"/>
              <a:ext cx="2888383" cy="2152180"/>
              <a:chOff x="393198" y="3726307"/>
              <a:chExt cx="2888383" cy="2402993"/>
            </a:xfrm>
          </p:grpSpPr>
          <p:cxnSp>
            <p:nvCxnSpPr>
              <p:cNvPr id="535" name="Straight Arrow Connector 534"/>
              <p:cNvCxnSpPr/>
              <p:nvPr/>
            </p:nvCxnSpPr>
            <p:spPr>
              <a:xfrm>
                <a:off x="393198" y="6120889"/>
                <a:ext cx="2888383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6" name="Straight Arrow Connector 535"/>
              <p:cNvCxnSpPr/>
              <p:nvPr/>
            </p:nvCxnSpPr>
            <p:spPr>
              <a:xfrm rot="16200000">
                <a:off x="-797993" y="4932010"/>
                <a:ext cx="2394581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7" name="Straight Arrow Connector 536"/>
              <p:cNvCxnSpPr/>
              <p:nvPr/>
            </p:nvCxnSpPr>
            <p:spPr>
              <a:xfrm flipV="1">
                <a:off x="971286" y="4334854"/>
                <a:ext cx="0" cy="1786034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8" name="Straight Arrow Connector 537"/>
              <p:cNvCxnSpPr/>
              <p:nvPr/>
            </p:nvCxnSpPr>
            <p:spPr>
              <a:xfrm rot="16200000">
                <a:off x="1816813" y="4923598"/>
                <a:ext cx="2394581" cy="0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9" name="Straight Connector 538"/>
              <p:cNvCxnSpPr/>
              <p:nvPr/>
            </p:nvCxnSpPr>
            <p:spPr>
              <a:xfrm>
                <a:off x="550525" y="4337217"/>
                <a:ext cx="408563" cy="0"/>
              </a:xfrm>
              <a:prstGeom prst="line">
                <a:avLst/>
              </a:prstGeom>
              <a:ln w="222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8" name="Freeform 507"/>
            <p:cNvSpPr/>
            <p:nvPr/>
          </p:nvSpPr>
          <p:spPr>
            <a:xfrm>
              <a:off x="884939" y="4817499"/>
              <a:ext cx="0" cy="0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TextBox 508"/>
            <p:cNvSpPr txBox="1"/>
            <p:nvPr/>
          </p:nvSpPr>
          <p:spPr>
            <a:xfrm>
              <a:off x="3713690" y="6025034"/>
              <a:ext cx="54006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Time</a:t>
              </a:r>
              <a:endParaRPr lang="en-US" sz="1000" dirty="0"/>
            </a:p>
          </p:txBody>
        </p:sp>
        <p:sp>
          <p:nvSpPr>
            <p:cNvPr id="510" name="TextBox 509"/>
            <p:cNvSpPr txBox="1"/>
            <p:nvPr/>
          </p:nvSpPr>
          <p:spPr>
            <a:xfrm>
              <a:off x="1021121" y="6021089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11:00</a:t>
              </a:r>
              <a:endParaRPr lang="en-US" sz="1000" dirty="0"/>
            </a:p>
          </p:txBody>
        </p:sp>
        <p:sp>
          <p:nvSpPr>
            <p:cNvPr id="511" name="TextBox 510"/>
            <p:cNvSpPr txBox="1"/>
            <p:nvPr/>
          </p:nvSpPr>
          <p:spPr>
            <a:xfrm>
              <a:off x="3234203" y="6023252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11:05</a:t>
              </a:r>
              <a:endParaRPr lang="en-US" sz="1000" dirty="0"/>
            </a:p>
          </p:txBody>
        </p:sp>
        <p:cxnSp>
          <p:nvCxnSpPr>
            <p:cNvPr id="512" name="Straight Connector 511"/>
            <p:cNvCxnSpPr/>
            <p:nvPr/>
          </p:nvCxnSpPr>
          <p:spPr>
            <a:xfrm flipV="1">
              <a:off x="845546" y="4464624"/>
              <a:ext cx="2620378" cy="11220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3" name="TextBox 512"/>
            <p:cNvSpPr txBox="1"/>
            <p:nvPr/>
          </p:nvSpPr>
          <p:spPr>
            <a:xfrm>
              <a:off x="114256" y="4118883"/>
              <a:ext cx="83245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HSL,HASL</a:t>
              </a:r>
              <a:endParaRPr lang="en-US" sz="1000" dirty="0"/>
            </a:p>
          </p:txBody>
        </p:sp>
        <p:cxnSp>
          <p:nvCxnSpPr>
            <p:cNvPr id="514" name="Straight Arrow Connector 513"/>
            <p:cNvCxnSpPr/>
            <p:nvPr/>
          </p:nvCxnSpPr>
          <p:spPr>
            <a:xfrm rot="10800000" flipH="1" flipV="1">
              <a:off x="616275" y="4331160"/>
              <a:ext cx="210156" cy="1289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5" name="Straight Connector 514"/>
            <p:cNvCxnSpPr/>
            <p:nvPr/>
          </p:nvCxnSpPr>
          <p:spPr>
            <a:xfrm flipV="1">
              <a:off x="1421475" y="5679140"/>
              <a:ext cx="2048389" cy="17977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6" name="TextBox 515"/>
            <p:cNvSpPr txBox="1"/>
            <p:nvPr/>
          </p:nvSpPr>
          <p:spPr>
            <a:xfrm>
              <a:off x="940101" y="5741804"/>
              <a:ext cx="5305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HASL</a:t>
              </a:r>
              <a:endParaRPr lang="en-US" sz="1000" dirty="0"/>
            </a:p>
          </p:txBody>
        </p:sp>
        <p:cxnSp>
          <p:nvCxnSpPr>
            <p:cNvPr id="517" name="Straight Arrow Connector 516"/>
            <p:cNvCxnSpPr/>
            <p:nvPr/>
          </p:nvCxnSpPr>
          <p:spPr>
            <a:xfrm flipV="1">
              <a:off x="1213753" y="5697252"/>
              <a:ext cx="182965" cy="1044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8" name="Left Brace 517"/>
            <p:cNvSpPr/>
            <p:nvPr/>
          </p:nvSpPr>
          <p:spPr>
            <a:xfrm rot="10800000">
              <a:off x="3511047" y="4465238"/>
              <a:ext cx="243774" cy="1218506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TextBox 518"/>
            <p:cNvSpPr txBox="1"/>
            <p:nvPr/>
          </p:nvSpPr>
          <p:spPr>
            <a:xfrm>
              <a:off x="3689848" y="4889486"/>
              <a:ext cx="5877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RegUp</a:t>
              </a:r>
              <a:endParaRPr lang="en-US" sz="1000" dirty="0"/>
            </a:p>
            <a:p>
              <a:r>
                <a:rPr lang="en-US" sz="1000" dirty="0" smtClean="0"/>
                <a:t>Resp.</a:t>
              </a:r>
              <a:endParaRPr lang="en-US" sz="1000" dirty="0"/>
            </a:p>
          </p:txBody>
        </p:sp>
        <p:sp>
          <p:nvSpPr>
            <p:cNvPr id="520" name="TextBox 519"/>
            <p:cNvSpPr txBox="1"/>
            <p:nvPr/>
          </p:nvSpPr>
          <p:spPr>
            <a:xfrm>
              <a:off x="3095836" y="4113076"/>
              <a:ext cx="45798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HSL</a:t>
              </a:r>
              <a:endParaRPr lang="en-US" sz="1000" dirty="0"/>
            </a:p>
          </p:txBody>
        </p:sp>
        <p:cxnSp>
          <p:nvCxnSpPr>
            <p:cNvPr id="521" name="Straight Arrow Connector 520"/>
            <p:cNvCxnSpPr/>
            <p:nvPr/>
          </p:nvCxnSpPr>
          <p:spPr>
            <a:xfrm rot="10800000" flipH="1" flipV="1">
              <a:off x="3257486" y="4316373"/>
              <a:ext cx="210156" cy="1289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2" name="TextBox 521"/>
            <p:cNvSpPr txBox="1"/>
            <p:nvPr/>
          </p:nvSpPr>
          <p:spPr>
            <a:xfrm>
              <a:off x="215516" y="5097891"/>
              <a:ext cx="1198784" cy="246221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BP@SCED 10:55</a:t>
              </a:r>
              <a:endParaRPr lang="en-US" sz="1000" dirty="0"/>
            </a:p>
          </p:txBody>
        </p:sp>
        <p:cxnSp>
          <p:nvCxnSpPr>
            <p:cNvPr id="523" name="Straight Arrow Connector 522"/>
            <p:cNvCxnSpPr/>
            <p:nvPr/>
          </p:nvCxnSpPr>
          <p:spPr>
            <a:xfrm flipV="1">
              <a:off x="749622" y="4471147"/>
              <a:ext cx="647096" cy="6733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4" name="Straight Connector 523"/>
            <p:cNvCxnSpPr/>
            <p:nvPr/>
          </p:nvCxnSpPr>
          <p:spPr>
            <a:xfrm flipV="1">
              <a:off x="855007" y="4468654"/>
              <a:ext cx="163427" cy="244711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Straight Connector 524"/>
            <p:cNvCxnSpPr/>
            <p:nvPr/>
          </p:nvCxnSpPr>
          <p:spPr>
            <a:xfrm>
              <a:off x="1006103" y="4475924"/>
              <a:ext cx="408563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6" name="TextBox 525"/>
            <p:cNvSpPr txBox="1"/>
            <p:nvPr/>
          </p:nvSpPr>
          <p:spPr>
            <a:xfrm>
              <a:off x="108086" y="4630634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UDBP</a:t>
              </a:r>
              <a:endParaRPr lang="en-US" sz="1000" dirty="0"/>
            </a:p>
          </p:txBody>
        </p:sp>
        <p:cxnSp>
          <p:nvCxnSpPr>
            <p:cNvPr id="527" name="Straight Arrow Connector 526"/>
            <p:cNvCxnSpPr/>
            <p:nvPr/>
          </p:nvCxnSpPr>
          <p:spPr>
            <a:xfrm flipV="1">
              <a:off x="533238" y="4595806"/>
              <a:ext cx="395138" cy="1852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8" name="Freeform 527"/>
            <p:cNvSpPr/>
            <p:nvPr/>
          </p:nvSpPr>
          <p:spPr>
            <a:xfrm>
              <a:off x="852488" y="4486275"/>
              <a:ext cx="552599" cy="381000"/>
            </a:xfrm>
            <a:custGeom>
              <a:avLst/>
              <a:gdLst>
                <a:gd name="connsiteX0" fmla="*/ 0 w 552599"/>
                <a:gd name="connsiteY0" fmla="*/ 381000 h 381000"/>
                <a:gd name="connsiteX1" fmla="*/ 4762 w 552599"/>
                <a:gd name="connsiteY1" fmla="*/ 347663 h 381000"/>
                <a:gd name="connsiteX2" fmla="*/ 14287 w 552599"/>
                <a:gd name="connsiteY2" fmla="*/ 328613 h 381000"/>
                <a:gd name="connsiteX3" fmla="*/ 19050 w 552599"/>
                <a:gd name="connsiteY3" fmla="*/ 271463 h 381000"/>
                <a:gd name="connsiteX4" fmla="*/ 33337 w 552599"/>
                <a:gd name="connsiteY4" fmla="*/ 261938 h 381000"/>
                <a:gd name="connsiteX5" fmla="*/ 57150 w 552599"/>
                <a:gd name="connsiteY5" fmla="*/ 233363 h 381000"/>
                <a:gd name="connsiteX6" fmla="*/ 61912 w 552599"/>
                <a:gd name="connsiteY6" fmla="*/ 214313 h 381000"/>
                <a:gd name="connsiteX7" fmla="*/ 104775 w 552599"/>
                <a:gd name="connsiteY7" fmla="*/ 200025 h 381000"/>
                <a:gd name="connsiteX8" fmla="*/ 123825 w 552599"/>
                <a:gd name="connsiteY8" fmla="*/ 195263 h 381000"/>
                <a:gd name="connsiteX9" fmla="*/ 157162 w 552599"/>
                <a:gd name="connsiteY9" fmla="*/ 157163 h 381000"/>
                <a:gd name="connsiteX10" fmla="*/ 166687 w 552599"/>
                <a:gd name="connsiteY10" fmla="*/ 142875 h 381000"/>
                <a:gd name="connsiteX11" fmla="*/ 171450 w 552599"/>
                <a:gd name="connsiteY11" fmla="*/ 123825 h 381000"/>
                <a:gd name="connsiteX12" fmla="*/ 200025 w 552599"/>
                <a:gd name="connsiteY12" fmla="*/ 104775 h 381000"/>
                <a:gd name="connsiteX13" fmla="*/ 228600 w 552599"/>
                <a:gd name="connsiteY13" fmla="*/ 76200 h 381000"/>
                <a:gd name="connsiteX14" fmla="*/ 266700 w 552599"/>
                <a:gd name="connsiteY14" fmla="*/ 57150 h 381000"/>
                <a:gd name="connsiteX15" fmla="*/ 295275 w 552599"/>
                <a:gd name="connsiteY15" fmla="*/ 33338 h 381000"/>
                <a:gd name="connsiteX16" fmla="*/ 323850 w 552599"/>
                <a:gd name="connsiteY16" fmla="*/ 38100 h 381000"/>
                <a:gd name="connsiteX17" fmla="*/ 352425 w 552599"/>
                <a:gd name="connsiteY17" fmla="*/ 47625 h 381000"/>
                <a:gd name="connsiteX18" fmla="*/ 438150 w 552599"/>
                <a:gd name="connsiteY18" fmla="*/ 33338 h 381000"/>
                <a:gd name="connsiteX19" fmla="*/ 452437 w 552599"/>
                <a:gd name="connsiteY19" fmla="*/ 23813 h 381000"/>
                <a:gd name="connsiteX20" fmla="*/ 481012 w 552599"/>
                <a:gd name="connsiteY20" fmla="*/ 14288 h 381000"/>
                <a:gd name="connsiteX21" fmla="*/ 538162 w 552599"/>
                <a:gd name="connsiteY21" fmla="*/ 19050 h 381000"/>
                <a:gd name="connsiteX22" fmla="*/ 552450 w 552599"/>
                <a:gd name="connsiteY22" fmla="*/ 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52599" h="381000">
                  <a:moveTo>
                    <a:pt x="0" y="381000"/>
                  </a:moveTo>
                  <a:cubicBezTo>
                    <a:pt x="1587" y="369888"/>
                    <a:pt x="1809" y="358493"/>
                    <a:pt x="4762" y="347663"/>
                  </a:cubicBezTo>
                  <a:cubicBezTo>
                    <a:pt x="6630" y="340814"/>
                    <a:pt x="12979" y="335591"/>
                    <a:pt x="14287" y="328613"/>
                  </a:cubicBezTo>
                  <a:cubicBezTo>
                    <a:pt x="17810" y="309824"/>
                    <a:pt x="13798" y="289844"/>
                    <a:pt x="19050" y="271463"/>
                  </a:cubicBezTo>
                  <a:cubicBezTo>
                    <a:pt x="20622" y="265960"/>
                    <a:pt x="28940" y="265602"/>
                    <a:pt x="33337" y="261938"/>
                  </a:cubicBezTo>
                  <a:cubicBezTo>
                    <a:pt x="47088" y="250478"/>
                    <a:pt x="47784" y="247411"/>
                    <a:pt x="57150" y="233363"/>
                  </a:cubicBezTo>
                  <a:cubicBezTo>
                    <a:pt x="58737" y="227013"/>
                    <a:pt x="58281" y="219759"/>
                    <a:pt x="61912" y="214313"/>
                  </a:cubicBezTo>
                  <a:cubicBezTo>
                    <a:pt x="70445" y="201514"/>
                    <a:pt x="93818" y="202216"/>
                    <a:pt x="104775" y="200025"/>
                  </a:cubicBezTo>
                  <a:cubicBezTo>
                    <a:pt x="111193" y="198741"/>
                    <a:pt x="117475" y="196850"/>
                    <a:pt x="123825" y="195263"/>
                  </a:cubicBezTo>
                  <a:cubicBezTo>
                    <a:pt x="146050" y="161926"/>
                    <a:pt x="133350" y="173038"/>
                    <a:pt x="157162" y="157163"/>
                  </a:cubicBezTo>
                  <a:cubicBezTo>
                    <a:pt x="160337" y="152400"/>
                    <a:pt x="164432" y="148136"/>
                    <a:pt x="166687" y="142875"/>
                  </a:cubicBezTo>
                  <a:cubicBezTo>
                    <a:pt x="169265" y="136859"/>
                    <a:pt x="167140" y="128751"/>
                    <a:pt x="171450" y="123825"/>
                  </a:cubicBezTo>
                  <a:cubicBezTo>
                    <a:pt x="178988" y="115210"/>
                    <a:pt x="191930" y="112870"/>
                    <a:pt x="200025" y="104775"/>
                  </a:cubicBezTo>
                  <a:cubicBezTo>
                    <a:pt x="209550" y="95250"/>
                    <a:pt x="216552" y="82224"/>
                    <a:pt x="228600" y="76200"/>
                  </a:cubicBezTo>
                  <a:cubicBezTo>
                    <a:pt x="241300" y="69850"/>
                    <a:pt x="256660" y="67190"/>
                    <a:pt x="266700" y="57150"/>
                  </a:cubicBezTo>
                  <a:cubicBezTo>
                    <a:pt x="285034" y="38816"/>
                    <a:pt x="275383" y="46599"/>
                    <a:pt x="295275" y="33338"/>
                  </a:cubicBezTo>
                  <a:cubicBezTo>
                    <a:pt x="304800" y="34925"/>
                    <a:pt x="314482" y="35758"/>
                    <a:pt x="323850" y="38100"/>
                  </a:cubicBezTo>
                  <a:cubicBezTo>
                    <a:pt x="333590" y="40535"/>
                    <a:pt x="352425" y="47625"/>
                    <a:pt x="352425" y="47625"/>
                  </a:cubicBezTo>
                  <a:cubicBezTo>
                    <a:pt x="399135" y="32055"/>
                    <a:pt x="370994" y="38934"/>
                    <a:pt x="438150" y="33338"/>
                  </a:cubicBezTo>
                  <a:cubicBezTo>
                    <a:pt x="442912" y="30163"/>
                    <a:pt x="447207" y="26138"/>
                    <a:pt x="452437" y="23813"/>
                  </a:cubicBezTo>
                  <a:cubicBezTo>
                    <a:pt x="461612" y="19735"/>
                    <a:pt x="481012" y="14288"/>
                    <a:pt x="481012" y="14288"/>
                  </a:cubicBezTo>
                  <a:cubicBezTo>
                    <a:pt x="518748" y="26867"/>
                    <a:pt x="499683" y="25464"/>
                    <a:pt x="538162" y="19050"/>
                  </a:cubicBezTo>
                  <a:cubicBezTo>
                    <a:pt x="555092" y="7764"/>
                    <a:pt x="552450" y="15249"/>
                    <a:pt x="55245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9" name="Straight Arrow Connector 528"/>
            <p:cNvCxnSpPr>
              <a:endCxn id="528" idx="16"/>
            </p:cNvCxnSpPr>
            <p:nvPr/>
          </p:nvCxnSpPr>
          <p:spPr>
            <a:xfrm flipH="1">
              <a:off x="1176338" y="4053574"/>
              <a:ext cx="473219" cy="47080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0" name="TextBox 529"/>
            <p:cNvSpPr txBox="1"/>
            <p:nvPr/>
          </p:nvSpPr>
          <p:spPr>
            <a:xfrm>
              <a:off x="1101722" y="3703900"/>
              <a:ext cx="1602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MW output (tracking UDBP + </a:t>
              </a:r>
              <a:r>
                <a:rPr lang="en-US" sz="1000" dirty="0" err="1" smtClean="0"/>
                <a:t>Reg</a:t>
              </a:r>
              <a:r>
                <a:rPr lang="en-US" sz="1000" dirty="0" smtClean="0"/>
                <a:t> Instruction)</a:t>
              </a:r>
              <a:endParaRPr lang="en-US" sz="1000" dirty="0"/>
            </a:p>
          </p:txBody>
        </p:sp>
        <p:cxnSp>
          <p:nvCxnSpPr>
            <p:cNvPr id="531" name="Straight Arrow Connector 530"/>
            <p:cNvCxnSpPr/>
            <p:nvPr/>
          </p:nvCxnSpPr>
          <p:spPr>
            <a:xfrm flipH="1">
              <a:off x="1399347" y="5936282"/>
              <a:ext cx="328012" cy="1229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2" name="TextBox 531"/>
            <p:cNvSpPr txBox="1"/>
            <p:nvPr/>
          </p:nvSpPr>
          <p:spPr>
            <a:xfrm>
              <a:off x="1711869" y="5816480"/>
              <a:ext cx="98619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SCED@11:00</a:t>
              </a:r>
              <a:endParaRPr lang="en-US" sz="1000" dirty="0"/>
            </a:p>
          </p:txBody>
        </p:sp>
        <p:sp>
          <p:nvSpPr>
            <p:cNvPr id="533" name="TextBox 532"/>
            <p:cNvSpPr txBox="1"/>
            <p:nvPr/>
          </p:nvSpPr>
          <p:spPr>
            <a:xfrm>
              <a:off x="3754821" y="5767032"/>
              <a:ext cx="122690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BP@SCED 11:00</a:t>
              </a:r>
              <a:endParaRPr lang="en-US" sz="1000" dirty="0"/>
            </a:p>
          </p:txBody>
        </p:sp>
        <p:cxnSp>
          <p:nvCxnSpPr>
            <p:cNvPr id="534" name="Straight Arrow Connector 533"/>
            <p:cNvCxnSpPr>
              <a:stCxn id="533" idx="1"/>
            </p:cNvCxnSpPr>
            <p:nvPr/>
          </p:nvCxnSpPr>
          <p:spPr>
            <a:xfrm flipH="1" flipV="1">
              <a:off x="3466675" y="5799294"/>
              <a:ext cx="288146" cy="9084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0" name="Group 539"/>
          <p:cNvGrpSpPr/>
          <p:nvPr/>
        </p:nvGrpSpPr>
        <p:grpSpPr>
          <a:xfrm>
            <a:off x="136575" y="3320988"/>
            <a:ext cx="4867473" cy="2946322"/>
            <a:chOff x="114256" y="3320988"/>
            <a:chExt cx="4867473" cy="2946322"/>
          </a:xfrm>
        </p:grpSpPr>
        <p:sp>
          <p:nvSpPr>
            <p:cNvPr id="541" name="Rectangle 540"/>
            <p:cNvSpPr/>
            <p:nvPr/>
          </p:nvSpPr>
          <p:spPr>
            <a:xfrm>
              <a:off x="179512" y="3320988"/>
              <a:ext cx="4802217" cy="2942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Rectangle 541"/>
            <p:cNvSpPr/>
            <p:nvPr/>
          </p:nvSpPr>
          <p:spPr>
            <a:xfrm>
              <a:off x="179512" y="3324398"/>
              <a:ext cx="4802217" cy="2942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Rectangle 542"/>
            <p:cNvSpPr/>
            <p:nvPr/>
          </p:nvSpPr>
          <p:spPr>
            <a:xfrm>
              <a:off x="1426212" y="4466387"/>
              <a:ext cx="2032901" cy="1218506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4" name="Group 543"/>
            <p:cNvGrpSpPr/>
            <p:nvPr/>
          </p:nvGrpSpPr>
          <p:grpSpPr>
            <a:xfrm>
              <a:off x="843387" y="3926117"/>
              <a:ext cx="2888383" cy="2152180"/>
              <a:chOff x="393198" y="3726307"/>
              <a:chExt cx="2888383" cy="2402993"/>
            </a:xfrm>
          </p:grpSpPr>
          <p:cxnSp>
            <p:nvCxnSpPr>
              <p:cNvPr id="582" name="Straight Arrow Connector 581"/>
              <p:cNvCxnSpPr/>
              <p:nvPr/>
            </p:nvCxnSpPr>
            <p:spPr>
              <a:xfrm>
                <a:off x="393198" y="6120889"/>
                <a:ext cx="2888383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3" name="Straight Arrow Connector 582"/>
              <p:cNvCxnSpPr/>
              <p:nvPr/>
            </p:nvCxnSpPr>
            <p:spPr>
              <a:xfrm rot="16200000">
                <a:off x="-797993" y="4932010"/>
                <a:ext cx="2394581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4" name="Straight Arrow Connector 583"/>
              <p:cNvCxnSpPr/>
              <p:nvPr/>
            </p:nvCxnSpPr>
            <p:spPr>
              <a:xfrm flipV="1">
                <a:off x="971286" y="4334854"/>
                <a:ext cx="0" cy="1786034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5" name="Straight Arrow Connector 584"/>
              <p:cNvCxnSpPr/>
              <p:nvPr/>
            </p:nvCxnSpPr>
            <p:spPr>
              <a:xfrm rot="16200000">
                <a:off x="1816813" y="4923598"/>
                <a:ext cx="2394581" cy="0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6" name="Straight Connector 585"/>
              <p:cNvCxnSpPr/>
              <p:nvPr/>
            </p:nvCxnSpPr>
            <p:spPr>
              <a:xfrm>
                <a:off x="550525" y="4337217"/>
                <a:ext cx="408563" cy="0"/>
              </a:xfrm>
              <a:prstGeom prst="line">
                <a:avLst/>
              </a:prstGeom>
              <a:ln w="222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5" name="Freeform 544"/>
            <p:cNvSpPr/>
            <p:nvPr/>
          </p:nvSpPr>
          <p:spPr>
            <a:xfrm>
              <a:off x="884939" y="4817499"/>
              <a:ext cx="0" cy="0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TextBox 545"/>
            <p:cNvSpPr txBox="1"/>
            <p:nvPr/>
          </p:nvSpPr>
          <p:spPr>
            <a:xfrm>
              <a:off x="3713690" y="6021088"/>
              <a:ext cx="54006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Time</a:t>
              </a:r>
              <a:endParaRPr lang="en-US" sz="1000" dirty="0"/>
            </a:p>
          </p:txBody>
        </p:sp>
        <p:sp>
          <p:nvSpPr>
            <p:cNvPr id="547" name="TextBox 546"/>
            <p:cNvSpPr txBox="1"/>
            <p:nvPr/>
          </p:nvSpPr>
          <p:spPr>
            <a:xfrm>
              <a:off x="1021121" y="6021089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11:00</a:t>
              </a:r>
              <a:endParaRPr lang="en-US" sz="1000" dirty="0"/>
            </a:p>
          </p:txBody>
        </p:sp>
        <p:sp>
          <p:nvSpPr>
            <p:cNvPr id="548" name="TextBox 547"/>
            <p:cNvSpPr txBox="1"/>
            <p:nvPr/>
          </p:nvSpPr>
          <p:spPr>
            <a:xfrm>
              <a:off x="3227268" y="6021088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11:05</a:t>
              </a:r>
              <a:endParaRPr lang="en-US" sz="1000" dirty="0"/>
            </a:p>
          </p:txBody>
        </p:sp>
        <p:cxnSp>
          <p:nvCxnSpPr>
            <p:cNvPr id="549" name="Straight Connector 548"/>
            <p:cNvCxnSpPr/>
            <p:nvPr/>
          </p:nvCxnSpPr>
          <p:spPr>
            <a:xfrm flipV="1">
              <a:off x="845546" y="4464624"/>
              <a:ext cx="2620378" cy="11220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0" name="TextBox 549"/>
            <p:cNvSpPr txBox="1"/>
            <p:nvPr/>
          </p:nvSpPr>
          <p:spPr>
            <a:xfrm>
              <a:off x="114256" y="4118883"/>
              <a:ext cx="83245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HSL,HASL</a:t>
              </a:r>
              <a:endParaRPr lang="en-US" sz="1000" dirty="0"/>
            </a:p>
          </p:txBody>
        </p:sp>
        <p:cxnSp>
          <p:nvCxnSpPr>
            <p:cNvPr id="551" name="Straight Arrow Connector 550"/>
            <p:cNvCxnSpPr/>
            <p:nvPr/>
          </p:nvCxnSpPr>
          <p:spPr>
            <a:xfrm rot="10800000" flipH="1" flipV="1">
              <a:off x="616275" y="4331160"/>
              <a:ext cx="210156" cy="1289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2" name="Straight Connector 551"/>
            <p:cNvCxnSpPr/>
            <p:nvPr/>
          </p:nvCxnSpPr>
          <p:spPr>
            <a:xfrm flipV="1">
              <a:off x="1421475" y="5679140"/>
              <a:ext cx="2048389" cy="17977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3" name="TextBox 552"/>
            <p:cNvSpPr txBox="1"/>
            <p:nvPr/>
          </p:nvSpPr>
          <p:spPr>
            <a:xfrm>
              <a:off x="940101" y="5741804"/>
              <a:ext cx="5305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HASL</a:t>
              </a:r>
              <a:endParaRPr lang="en-US" sz="1000" dirty="0"/>
            </a:p>
          </p:txBody>
        </p:sp>
        <p:cxnSp>
          <p:nvCxnSpPr>
            <p:cNvPr id="554" name="Straight Arrow Connector 553"/>
            <p:cNvCxnSpPr/>
            <p:nvPr/>
          </p:nvCxnSpPr>
          <p:spPr>
            <a:xfrm flipV="1">
              <a:off x="1213753" y="5697252"/>
              <a:ext cx="182965" cy="1044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5" name="Left Brace 554"/>
            <p:cNvSpPr/>
            <p:nvPr/>
          </p:nvSpPr>
          <p:spPr>
            <a:xfrm rot="10800000">
              <a:off x="3511047" y="4465238"/>
              <a:ext cx="243774" cy="1218506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TextBox 555"/>
            <p:cNvSpPr txBox="1"/>
            <p:nvPr/>
          </p:nvSpPr>
          <p:spPr>
            <a:xfrm>
              <a:off x="3689848" y="4889486"/>
              <a:ext cx="5877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RegUp</a:t>
              </a:r>
              <a:endParaRPr lang="en-US" sz="1000" dirty="0"/>
            </a:p>
            <a:p>
              <a:r>
                <a:rPr lang="en-US" sz="1000" dirty="0" smtClean="0"/>
                <a:t>Resp.</a:t>
              </a:r>
              <a:endParaRPr lang="en-US" sz="1000" dirty="0"/>
            </a:p>
          </p:txBody>
        </p:sp>
        <p:sp>
          <p:nvSpPr>
            <p:cNvPr id="557" name="TextBox 556"/>
            <p:cNvSpPr txBox="1"/>
            <p:nvPr/>
          </p:nvSpPr>
          <p:spPr>
            <a:xfrm>
              <a:off x="3095836" y="4113076"/>
              <a:ext cx="45798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HSL</a:t>
              </a:r>
              <a:endParaRPr lang="en-US" sz="1000" dirty="0"/>
            </a:p>
          </p:txBody>
        </p:sp>
        <p:cxnSp>
          <p:nvCxnSpPr>
            <p:cNvPr id="558" name="Straight Arrow Connector 557"/>
            <p:cNvCxnSpPr/>
            <p:nvPr/>
          </p:nvCxnSpPr>
          <p:spPr>
            <a:xfrm rot="10800000" flipH="1" flipV="1">
              <a:off x="3257486" y="4316373"/>
              <a:ext cx="210156" cy="1289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9" name="Straight Arrow Connector 558"/>
            <p:cNvCxnSpPr/>
            <p:nvPr/>
          </p:nvCxnSpPr>
          <p:spPr>
            <a:xfrm flipV="1">
              <a:off x="749622" y="4471147"/>
              <a:ext cx="647096" cy="6733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0" name="Straight Connector 559"/>
            <p:cNvCxnSpPr/>
            <p:nvPr/>
          </p:nvCxnSpPr>
          <p:spPr>
            <a:xfrm flipV="1">
              <a:off x="855007" y="4468654"/>
              <a:ext cx="163427" cy="244711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1" name="Straight Connector 560"/>
            <p:cNvCxnSpPr/>
            <p:nvPr/>
          </p:nvCxnSpPr>
          <p:spPr>
            <a:xfrm>
              <a:off x="1006103" y="4475924"/>
              <a:ext cx="408563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2" name="Freeform 561"/>
            <p:cNvSpPr/>
            <p:nvPr/>
          </p:nvSpPr>
          <p:spPr>
            <a:xfrm>
              <a:off x="852488" y="4486275"/>
              <a:ext cx="552599" cy="381000"/>
            </a:xfrm>
            <a:custGeom>
              <a:avLst/>
              <a:gdLst>
                <a:gd name="connsiteX0" fmla="*/ 0 w 552599"/>
                <a:gd name="connsiteY0" fmla="*/ 381000 h 381000"/>
                <a:gd name="connsiteX1" fmla="*/ 4762 w 552599"/>
                <a:gd name="connsiteY1" fmla="*/ 347663 h 381000"/>
                <a:gd name="connsiteX2" fmla="*/ 14287 w 552599"/>
                <a:gd name="connsiteY2" fmla="*/ 328613 h 381000"/>
                <a:gd name="connsiteX3" fmla="*/ 19050 w 552599"/>
                <a:gd name="connsiteY3" fmla="*/ 271463 h 381000"/>
                <a:gd name="connsiteX4" fmla="*/ 33337 w 552599"/>
                <a:gd name="connsiteY4" fmla="*/ 261938 h 381000"/>
                <a:gd name="connsiteX5" fmla="*/ 57150 w 552599"/>
                <a:gd name="connsiteY5" fmla="*/ 233363 h 381000"/>
                <a:gd name="connsiteX6" fmla="*/ 61912 w 552599"/>
                <a:gd name="connsiteY6" fmla="*/ 214313 h 381000"/>
                <a:gd name="connsiteX7" fmla="*/ 104775 w 552599"/>
                <a:gd name="connsiteY7" fmla="*/ 200025 h 381000"/>
                <a:gd name="connsiteX8" fmla="*/ 123825 w 552599"/>
                <a:gd name="connsiteY8" fmla="*/ 195263 h 381000"/>
                <a:gd name="connsiteX9" fmla="*/ 157162 w 552599"/>
                <a:gd name="connsiteY9" fmla="*/ 157163 h 381000"/>
                <a:gd name="connsiteX10" fmla="*/ 166687 w 552599"/>
                <a:gd name="connsiteY10" fmla="*/ 142875 h 381000"/>
                <a:gd name="connsiteX11" fmla="*/ 171450 w 552599"/>
                <a:gd name="connsiteY11" fmla="*/ 123825 h 381000"/>
                <a:gd name="connsiteX12" fmla="*/ 200025 w 552599"/>
                <a:gd name="connsiteY12" fmla="*/ 104775 h 381000"/>
                <a:gd name="connsiteX13" fmla="*/ 228600 w 552599"/>
                <a:gd name="connsiteY13" fmla="*/ 76200 h 381000"/>
                <a:gd name="connsiteX14" fmla="*/ 266700 w 552599"/>
                <a:gd name="connsiteY14" fmla="*/ 57150 h 381000"/>
                <a:gd name="connsiteX15" fmla="*/ 295275 w 552599"/>
                <a:gd name="connsiteY15" fmla="*/ 33338 h 381000"/>
                <a:gd name="connsiteX16" fmla="*/ 323850 w 552599"/>
                <a:gd name="connsiteY16" fmla="*/ 38100 h 381000"/>
                <a:gd name="connsiteX17" fmla="*/ 352425 w 552599"/>
                <a:gd name="connsiteY17" fmla="*/ 47625 h 381000"/>
                <a:gd name="connsiteX18" fmla="*/ 438150 w 552599"/>
                <a:gd name="connsiteY18" fmla="*/ 33338 h 381000"/>
                <a:gd name="connsiteX19" fmla="*/ 452437 w 552599"/>
                <a:gd name="connsiteY19" fmla="*/ 23813 h 381000"/>
                <a:gd name="connsiteX20" fmla="*/ 481012 w 552599"/>
                <a:gd name="connsiteY20" fmla="*/ 14288 h 381000"/>
                <a:gd name="connsiteX21" fmla="*/ 538162 w 552599"/>
                <a:gd name="connsiteY21" fmla="*/ 19050 h 381000"/>
                <a:gd name="connsiteX22" fmla="*/ 552450 w 552599"/>
                <a:gd name="connsiteY22" fmla="*/ 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52599" h="381000">
                  <a:moveTo>
                    <a:pt x="0" y="381000"/>
                  </a:moveTo>
                  <a:cubicBezTo>
                    <a:pt x="1587" y="369888"/>
                    <a:pt x="1809" y="358493"/>
                    <a:pt x="4762" y="347663"/>
                  </a:cubicBezTo>
                  <a:cubicBezTo>
                    <a:pt x="6630" y="340814"/>
                    <a:pt x="12979" y="335591"/>
                    <a:pt x="14287" y="328613"/>
                  </a:cubicBezTo>
                  <a:cubicBezTo>
                    <a:pt x="17810" y="309824"/>
                    <a:pt x="13798" y="289844"/>
                    <a:pt x="19050" y="271463"/>
                  </a:cubicBezTo>
                  <a:cubicBezTo>
                    <a:pt x="20622" y="265960"/>
                    <a:pt x="28940" y="265602"/>
                    <a:pt x="33337" y="261938"/>
                  </a:cubicBezTo>
                  <a:cubicBezTo>
                    <a:pt x="47088" y="250478"/>
                    <a:pt x="47784" y="247411"/>
                    <a:pt x="57150" y="233363"/>
                  </a:cubicBezTo>
                  <a:cubicBezTo>
                    <a:pt x="58737" y="227013"/>
                    <a:pt x="58281" y="219759"/>
                    <a:pt x="61912" y="214313"/>
                  </a:cubicBezTo>
                  <a:cubicBezTo>
                    <a:pt x="70445" y="201514"/>
                    <a:pt x="93818" y="202216"/>
                    <a:pt x="104775" y="200025"/>
                  </a:cubicBezTo>
                  <a:cubicBezTo>
                    <a:pt x="111193" y="198741"/>
                    <a:pt x="117475" y="196850"/>
                    <a:pt x="123825" y="195263"/>
                  </a:cubicBezTo>
                  <a:cubicBezTo>
                    <a:pt x="146050" y="161926"/>
                    <a:pt x="133350" y="173038"/>
                    <a:pt x="157162" y="157163"/>
                  </a:cubicBezTo>
                  <a:cubicBezTo>
                    <a:pt x="160337" y="152400"/>
                    <a:pt x="164432" y="148136"/>
                    <a:pt x="166687" y="142875"/>
                  </a:cubicBezTo>
                  <a:cubicBezTo>
                    <a:pt x="169265" y="136859"/>
                    <a:pt x="167140" y="128751"/>
                    <a:pt x="171450" y="123825"/>
                  </a:cubicBezTo>
                  <a:cubicBezTo>
                    <a:pt x="178988" y="115210"/>
                    <a:pt x="191930" y="112870"/>
                    <a:pt x="200025" y="104775"/>
                  </a:cubicBezTo>
                  <a:cubicBezTo>
                    <a:pt x="209550" y="95250"/>
                    <a:pt x="216552" y="82224"/>
                    <a:pt x="228600" y="76200"/>
                  </a:cubicBezTo>
                  <a:cubicBezTo>
                    <a:pt x="241300" y="69850"/>
                    <a:pt x="256660" y="67190"/>
                    <a:pt x="266700" y="57150"/>
                  </a:cubicBezTo>
                  <a:cubicBezTo>
                    <a:pt x="285034" y="38816"/>
                    <a:pt x="275383" y="46599"/>
                    <a:pt x="295275" y="33338"/>
                  </a:cubicBezTo>
                  <a:cubicBezTo>
                    <a:pt x="304800" y="34925"/>
                    <a:pt x="314482" y="35758"/>
                    <a:pt x="323850" y="38100"/>
                  </a:cubicBezTo>
                  <a:cubicBezTo>
                    <a:pt x="333590" y="40535"/>
                    <a:pt x="352425" y="47625"/>
                    <a:pt x="352425" y="47625"/>
                  </a:cubicBezTo>
                  <a:cubicBezTo>
                    <a:pt x="399135" y="32055"/>
                    <a:pt x="370994" y="38934"/>
                    <a:pt x="438150" y="33338"/>
                  </a:cubicBezTo>
                  <a:cubicBezTo>
                    <a:pt x="442912" y="30163"/>
                    <a:pt x="447207" y="26138"/>
                    <a:pt x="452437" y="23813"/>
                  </a:cubicBezTo>
                  <a:cubicBezTo>
                    <a:pt x="461612" y="19735"/>
                    <a:pt x="481012" y="14288"/>
                    <a:pt x="481012" y="14288"/>
                  </a:cubicBezTo>
                  <a:cubicBezTo>
                    <a:pt x="518748" y="26867"/>
                    <a:pt x="499683" y="25464"/>
                    <a:pt x="538162" y="19050"/>
                  </a:cubicBezTo>
                  <a:cubicBezTo>
                    <a:pt x="555092" y="7764"/>
                    <a:pt x="552450" y="15249"/>
                    <a:pt x="55245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3" name="Straight Arrow Connector 562"/>
            <p:cNvCxnSpPr>
              <a:endCxn id="562" idx="16"/>
            </p:cNvCxnSpPr>
            <p:nvPr/>
          </p:nvCxnSpPr>
          <p:spPr>
            <a:xfrm flipH="1">
              <a:off x="1176338" y="4053574"/>
              <a:ext cx="473219" cy="47080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4" name="TextBox 563"/>
            <p:cNvSpPr txBox="1"/>
            <p:nvPr/>
          </p:nvSpPr>
          <p:spPr>
            <a:xfrm>
              <a:off x="1101722" y="3703900"/>
              <a:ext cx="1602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MW output (tracking UDBP + </a:t>
              </a:r>
              <a:r>
                <a:rPr lang="en-US" sz="1000" dirty="0" err="1" smtClean="0"/>
                <a:t>Reg</a:t>
              </a:r>
              <a:r>
                <a:rPr lang="en-US" sz="1000" dirty="0" smtClean="0"/>
                <a:t> Instruction)</a:t>
              </a:r>
              <a:endParaRPr lang="en-US" sz="1000" dirty="0"/>
            </a:p>
          </p:txBody>
        </p:sp>
        <p:cxnSp>
          <p:nvCxnSpPr>
            <p:cNvPr id="565" name="Straight Arrow Connector 564"/>
            <p:cNvCxnSpPr/>
            <p:nvPr/>
          </p:nvCxnSpPr>
          <p:spPr>
            <a:xfrm flipH="1">
              <a:off x="1399347" y="5936282"/>
              <a:ext cx="328012" cy="1229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6" name="TextBox 565"/>
            <p:cNvSpPr txBox="1"/>
            <p:nvPr/>
          </p:nvSpPr>
          <p:spPr>
            <a:xfrm>
              <a:off x="1711869" y="5816480"/>
              <a:ext cx="98619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SCED@11:00</a:t>
              </a:r>
              <a:endParaRPr lang="en-US" sz="1000" dirty="0"/>
            </a:p>
          </p:txBody>
        </p:sp>
        <p:sp>
          <p:nvSpPr>
            <p:cNvPr id="567" name="TextBox 566"/>
            <p:cNvSpPr txBox="1"/>
            <p:nvPr/>
          </p:nvSpPr>
          <p:spPr>
            <a:xfrm>
              <a:off x="3754821" y="5767032"/>
              <a:ext cx="122690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BP@SCED 11:00</a:t>
              </a:r>
              <a:endParaRPr lang="en-US" sz="1000" dirty="0"/>
            </a:p>
          </p:txBody>
        </p:sp>
        <p:cxnSp>
          <p:nvCxnSpPr>
            <p:cNvPr id="568" name="Straight Arrow Connector 567"/>
            <p:cNvCxnSpPr>
              <a:stCxn id="567" idx="1"/>
            </p:cNvCxnSpPr>
            <p:nvPr/>
          </p:nvCxnSpPr>
          <p:spPr>
            <a:xfrm flipH="1" flipV="1">
              <a:off x="3466675" y="5799294"/>
              <a:ext cx="288146" cy="9084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9" name="Group 568"/>
            <p:cNvGrpSpPr/>
            <p:nvPr/>
          </p:nvGrpSpPr>
          <p:grpSpPr>
            <a:xfrm>
              <a:off x="843387" y="3926117"/>
              <a:ext cx="2888383" cy="2152180"/>
              <a:chOff x="393198" y="3726307"/>
              <a:chExt cx="2888383" cy="2402993"/>
            </a:xfrm>
          </p:grpSpPr>
          <p:cxnSp>
            <p:nvCxnSpPr>
              <p:cNvPr id="573" name="Straight Arrow Connector 572"/>
              <p:cNvCxnSpPr/>
              <p:nvPr/>
            </p:nvCxnSpPr>
            <p:spPr>
              <a:xfrm>
                <a:off x="393198" y="6120889"/>
                <a:ext cx="2888383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4" name="Straight Arrow Connector 573"/>
              <p:cNvCxnSpPr/>
              <p:nvPr/>
            </p:nvCxnSpPr>
            <p:spPr>
              <a:xfrm rot="16200000">
                <a:off x="-797993" y="4932010"/>
                <a:ext cx="2394581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5" name="Straight Arrow Connector 574"/>
              <p:cNvCxnSpPr/>
              <p:nvPr/>
            </p:nvCxnSpPr>
            <p:spPr>
              <a:xfrm flipV="1">
                <a:off x="971286" y="4334854"/>
                <a:ext cx="0" cy="1786034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6" name="Straight Arrow Connector 575"/>
              <p:cNvCxnSpPr/>
              <p:nvPr/>
            </p:nvCxnSpPr>
            <p:spPr>
              <a:xfrm rot="16200000">
                <a:off x="1816813" y="4923598"/>
                <a:ext cx="2394581" cy="0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77" name="Group 576"/>
              <p:cNvGrpSpPr/>
              <p:nvPr/>
            </p:nvGrpSpPr>
            <p:grpSpPr>
              <a:xfrm>
                <a:off x="399429" y="4329100"/>
                <a:ext cx="2602475" cy="1493502"/>
                <a:chOff x="399429" y="4329100"/>
                <a:chExt cx="2602475" cy="1493502"/>
              </a:xfrm>
            </p:grpSpPr>
            <p:cxnSp>
              <p:nvCxnSpPr>
                <p:cNvPr id="578" name="Straight Connector 577"/>
                <p:cNvCxnSpPr/>
                <p:nvPr/>
              </p:nvCxnSpPr>
              <p:spPr>
                <a:xfrm flipV="1">
                  <a:off x="399429" y="4329100"/>
                  <a:ext cx="163427" cy="273230"/>
                </a:xfrm>
                <a:prstGeom prst="line">
                  <a:avLst/>
                </a:prstGeom>
                <a:ln w="222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9" name="Straight Connector 578"/>
                <p:cNvCxnSpPr/>
                <p:nvPr/>
              </p:nvCxnSpPr>
              <p:spPr>
                <a:xfrm>
                  <a:off x="550525" y="4337217"/>
                  <a:ext cx="408563" cy="0"/>
                </a:xfrm>
                <a:prstGeom prst="line">
                  <a:avLst/>
                </a:prstGeom>
                <a:ln w="222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0" name="Straight Connector 579"/>
                <p:cNvCxnSpPr/>
                <p:nvPr/>
              </p:nvCxnSpPr>
              <p:spPr>
                <a:xfrm>
                  <a:off x="959089" y="4334855"/>
                  <a:ext cx="1634255" cy="1487747"/>
                </a:xfrm>
                <a:prstGeom prst="line">
                  <a:avLst/>
                </a:prstGeom>
                <a:ln w="222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1" name="Straight Connector 580"/>
                <p:cNvCxnSpPr/>
                <p:nvPr/>
              </p:nvCxnSpPr>
              <p:spPr>
                <a:xfrm>
                  <a:off x="2593341" y="5822508"/>
                  <a:ext cx="408563" cy="0"/>
                </a:xfrm>
                <a:prstGeom prst="line">
                  <a:avLst/>
                </a:prstGeom>
                <a:ln w="222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70" name="TextBox 569"/>
            <p:cNvSpPr txBox="1"/>
            <p:nvPr/>
          </p:nvSpPr>
          <p:spPr>
            <a:xfrm>
              <a:off x="976254" y="4830746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UDBP</a:t>
              </a:r>
              <a:endParaRPr lang="en-US" sz="1000" dirty="0"/>
            </a:p>
          </p:txBody>
        </p:sp>
        <p:cxnSp>
          <p:nvCxnSpPr>
            <p:cNvPr id="571" name="Straight Arrow Connector 570"/>
            <p:cNvCxnSpPr/>
            <p:nvPr/>
          </p:nvCxnSpPr>
          <p:spPr>
            <a:xfrm flipV="1">
              <a:off x="1401406" y="4795918"/>
              <a:ext cx="395138" cy="1852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2" name="TextBox 571"/>
            <p:cNvSpPr txBox="1"/>
            <p:nvPr/>
          </p:nvSpPr>
          <p:spPr>
            <a:xfrm>
              <a:off x="215516" y="5097891"/>
              <a:ext cx="1181953" cy="246221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BP@SCED 10:55</a:t>
              </a:r>
              <a:endParaRPr lang="en-US" sz="1000" dirty="0"/>
            </a:p>
          </p:txBody>
        </p:sp>
      </p:grpSp>
      <p:grpSp>
        <p:nvGrpSpPr>
          <p:cNvPr id="587" name="Group 586"/>
          <p:cNvGrpSpPr/>
          <p:nvPr/>
        </p:nvGrpSpPr>
        <p:grpSpPr>
          <a:xfrm>
            <a:off x="136575" y="3324398"/>
            <a:ext cx="4867473" cy="2943242"/>
            <a:chOff x="114256" y="3324398"/>
            <a:chExt cx="4867473" cy="2943242"/>
          </a:xfrm>
        </p:grpSpPr>
        <p:sp>
          <p:nvSpPr>
            <p:cNvPr id="588" name="Rectangle 587"/>
            <p:cNvSpPr/>
            <p:nvPr/>
          </p:nvSpPr>
          <p:spPr>
            <a:xfrm>
              <a:off x="179512" y="3324398"/>
              <a:ext cx="4802217" cy="2942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Rectangle 588"/>
            <p:cNvSpPr/>
            <p:nvPr/>
          </p:nvSpPr>
          <p:spPr>
            <a:xfrm>
              <a:off x="1426212" y="4466387"/>
              <a:ext cx="2032901" cy="1218506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90" name="Group 589"/>
            <p:cNvGrpSpPr/>
            <p:nvPr/>
          </p:nvGrpSpPr>
          <p:grpSpPr>
            <a:xfrm>
              <a:off x="843387" y="3926117"/>
              <a:ext cx="2888383" cy="2152180"/>
              <a:chOff x="393198" y="3726307"/>
              <a:chExt cx="2888383" cy="2402993"/>
            </a:xfrm>
          </p:grpSpPr>
          <p:cxnSp>
            <p:nvCxnSpPr>
              <p:cNvPr id="642" name="Straight Arrow Connector 641"/>
              <p:cNvCxnSpPr/>
              <p:nvPr/>
            </p:nvCxnSpPr>
            <p:spPr>
              <a:xfrm>
                <a:off x="393198" y="6120889"/>
                <a:ext cx="2888383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3" name="Straight Arrow Connector 642"/>
              <p:cNvCxnSpPr/>
              <p:nvPr/>
            </p:nvCxnSpPr>
            <p:spPr>
              <a:xfrm rot="16200000">
                <a:off x="-797993" y="4932010"/>
                <a:ext cx="2394581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4" name="Straight Arrow Connector 643"/>
              <p:cNvCxnSpPr/>
              <p:nvPr/>
            </p:nvCxnSpPr>
            <p:spPr>
              <a:xfrm flipV="1">
                <a:off x="971286" y="4334854"/>
                <a:ext cx="0" cy="1786034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5" name="Straight Arrow Connector 644"/>
              <p:cNvCxnSpPr/>
              <p:nvPr/>
            </p:nvCxnSpPr>
            <p:spPr>
              <a:xfrm rot="16200000">
                <a:off x="1816813" y="4923598"/>
                <a:ext cx="2394581" cy="0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6" name="Straight Connector 645"/>
              <p:cNvCxnSpPr/>
              <p:nvPr/>
            </p:nvCxnSpPr>
            <p:spPr>
              <a:xfrm>
                <a:off x="550525" y="4337217"/>
                <a:ext cx="408563" cy="0"/>
              </a:xfrm>
              <a:prstGeom prst="line">
                <a:avLst/>
              </a:prstGeom>
              <a:ln w="222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1" name="Freeform 590"/>
            <p:cNvSpPr/>
            <p:nvPr/>
          </p:nvSpPr>
          <p:spPr>
            <a:xfrm>
              <a:off x="884939" y="4817499"/>
              <a:ext cx="0" cy="0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TextBox 591"/>
            <p:cNvSpPr txBox="1"/>
            <p:nvPr/>
          </p:nvSpPr>
          <p:spPr>
            <a:xfrm>
              <a:off x="3712313" y="6017897"/>
              <a:ext cx="54006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Time</a:t>
              </a:r>
              <a:endParaRPr lang="en-US" sz="1000" dirty="0"/>
            </a:p>
          </p:txBody>
        </p:sp>
        <p:sp>
          <p:nvSpPr>
            <p:cNvPr id="593" name="TextBox 592"/>
            <p:cNvSpPr txBox="1"/>
            <p:nvPr/>
          </p:nvSpPr>
          <p:spPr>
            <a:xfrm>
              <a:off x="1021121" y="6021089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11:00</a:t>
              </a:r>
              <a:endParaRPr lang="en-US" sz="1000" dirty="0"/>
            </a:p>
          </p:txBody>
        </p:sp>
        <p:sp>
          <p:nvSpPr>
            <p:cNvPr id="594" name="TextBox 593"/>
            <p:cNvSpPr txBox="1"/>
            <p:nvPr/>
          </p:nvSpPr>
          <p:spPr>
            <a:xfrm>
              <a:off x="3243964" y="6021419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11:05</a:t>
              </a:r>
              <a:endParaRPr lang="en-US" sz="1000" dirty="0"/>
            </a:p>
          </p:txBody>
        </p:sp>
        <p:cxnSp>
          <p:nvCxnSpPr>
            <p:cNvPr id="595" name="Straight Connector 594"/>
            <p:cNvCxnSpPr/>
            <p:nvPr/>
          </p:nvCxnSpPr>
          <p:spPr>
            <a:xfrm flipV="1">
              <a:off x="845546" y="4464624"/>
              <a:ext cx="2620378" cy="11220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6" name="TextBox 595"/>
            <p:cNvSpPr txBox="1"/>
            <p:nvPr/>
          </p:nvSpPr>
          <p:spPr>
            <a:xfrm>
              <a:off x="114256" y="4118883"/>
              <a:ext cx="83245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HSL,HASL</a:t>
              </a:r>
              <a:endParaRPr lang="en-US" sz="1000" dirty="0"/>
            </a:p>
          </p:txBody>
        </p:sp>
        <p:cxnSp>
          <p:nvCxnSpPr>
            <p:cNvPr id="597" name="Straight Arrow Connector 596"/>
            <p:cNvCxnSpPr/>
            <p:nvPr/>
          </p:nvCxnSpPr>
          <p:spPr>
            <a:xfrm rot="10800000" flipH="1" flipV="1">
              <a:off x="616275" y="4331160"/>
              <a:ext cx="210156" cy="1289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8" name="Straight Connector 597"/>
            <p:cNvCxnSpPr/>
            <p:nvPr/>
          </p:nvCxnSpPr>
          <p:spPr>
            <a:xfrm flipV="1">
              <a:off x="1421475" y="5679140"/>
              <a:ext cx="2048389" cy="17977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9" name="TextBox 598"/>
            <p:cNvSpPr txBox="1"/>
            <p:nvPr/>
          </p:nvSpPr>
          <p:spPr>
            <a:xfrm>
              <a:off x="940101" y="5741804"/>
              <a:ext cx="5305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HASL</a:t>
              </a:r>
              <a:endParaRPr lang="en-US" sz="1000" dirty="0"/>
            </a:p>
          </p:txBody>
        </p:sp>
        <p:cxnSp>
          <p:nvCxnSpPr>
            <p:cNvPr id="600" name="Straight Arrow Connector 599"/>
            <p:cNvCxnSpPr/>
            <p:nvPr/>
          </p:nvCxnSpPr>
          <p:spPr>
            <a:xfrm flipV="1">
              <a:off x="1213753" y="5697252"/>
              <a:ext cx="182965" cy="1044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1" name="Left Brace 600"/>
            <p:cNvSpPr/>
            <p:nvPr/>
          </p:nvSpPr>
          <p:spPr>
            <a:xfrm rot="10800000">
              <a:off x="3511047" y="4465238"/>
              <a:ext cx="243774" cy="1218506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TextBox 601"/>
            <p:cNvSpPr txBox="1"/>
            <p:nvPr/>
          </p:nvSpPr>
          <p:spPr>
            <a:xfrm>
              <a:off x="3689848" y="4889486"/>
              <a:ext cx="5877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RegUp</a:t>
              </a:r>
              <a:endParaRPr lang="en-US" sz="1000" dirty="0"/>
            </a:p>
            <a:p>
              <a:r>
                <a:rPr lang="en-US" sz="1000" dirty="0" smtClean="0"/>
                <a:t>Resp.</a:t>
              </a:r>
              <a:endParaRPr lang="en-US" sz="1000" dirty="0"/>
            </a:p>
          </p:txBody>
        </p:sp>
        <p:sp>
          <p:nvSpPr>
            <p:cNvPr id="603" name="TextBox 602"/>
            <p:cNvSpPr txBox="1"/>
            <p:nvPr/>
          </p:nvSpPr>
          <p:spPr>
            <a:xfrm>
              <a:off x="3095836" y="4113076"/>
              <a:ext cx="45798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HSL</a:t>
              </a:r>
              <a:endParaRPr lang="en-US" sz="1000" dirty="0"/>
            </a:p>
          </p:txBody>
        </p:sp>
        <p:cxnSp>
          <p:nvCxnSpPr>
            <p:cNvPr id="604" name="Straight Arrow Connector 603"/>
            <p:cNvCxnSpPr/>
            <p:nvPr/>
          </p:nvCxnSpPr>
          <p:spPr>
            <a:xfrm rot="10800000" flipH="1" flipV="1">
              <a:off x="3257486" y="4316373"/>
              <a:ext cx="210156" cy="1289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5" name="Straight Arrow Connector 604"/>
            <p:cNvCxnSpPr/>
            <p:nvPr/>
          </p:nvCxnSpPr>
          <p:spPr>
            <a:xfrm flipV="1">
              <a:off x="749622" y="4471147"/>
              <a:ext cx="647096" cy="6733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6" name="Straight Connector 605"/>
            <p:cNvCxnSpPr/>
            <p:nvPr/>
          </p:nvCxnSpPr>
          <p:spPr>
            <a:xfrm flipV="1">
              <a:off x="855007" y="4468654"/>
              <a:ext cx="163427" cy="244711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7" name="Straight Connector 606"/>
            <p:cNvCxnSpPr/>
            <p:nvPr/>
          </p:nvCxnSpPr>
          <p:spPr>
            <a:xfrm>
              <a:off x="1006103" y="4475924"/>
              <a:ext cx="408563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8" name="Freeform 607"/>
            <p:cNvSpPr/>
            <p:nvPr/>
          </p:nvSpPr>
          <p:spPr>
            <a:xfrm>
              <a:off x="852488" y="4486275"/>
              <a:ext cx="552599" cy="381000"/>
            </a:xfrm>
            <a:custGeom>
              <a:avLst/>
              <a:gdLst>
                <a:gd name="connsiteX0" fmla="*/ 0 w 552599"/>
                <a:gd name="connsiteY0" fmla="*/ 381000 h 381000"/>
                <a:gd name="connsiteX1" fmla="*/ 4762 w 552599"/>
                <a:gd name="connsiteY1" fmla="*/ 347663 h 381000"/>
                <a:gd name="connsiteX2" fmla="*/ 14287 w 552599"/>
                <a:gd name="connsiteY2" fmla="*/ 328613 h 381000"/>
                <a:gd name="connsiteX3" fmla="*/ 19050 w 552599"/>
                <a:gd name="connsiteY3" fmla="*/ 271463 h 381000"/>
                <a:gd name="connsiteX4" fmla="*/ 33337 w 552599"/>
                <a:gd name="connsiteY4" fmla="*/ 261938 h 381000"/>
                <a:gd name="connsiteX5" fmla="*/ 57150 w 552599"/>
                <a:gd name="connsiteY5" fmla="*/ 233363 h 381000"/>
                <a:gd name="connsiteX6" fmla="*/ 61912 w 552599"/>
                <a:gd name="connsiteY6" fmla="*/ 214313 h 381000"/>
                <a:gd name="connsiteX7" fmla="*/ 104775 w 552599"/>
                <a:gd name="connsiteY7" fmla="*/ 200025 h 381000"/>
                <a:gd name="connsiteX8" fmla="*/ 123825 w 552599"/>
                <a:gd name="connsiteY8" fmla="*/ 195263 h 381000"/>
                <a:gd name="connsiteX9" fmla="*/ 157162 w 552599"/>
                <a:gd name="connsiteY9" fmla="*/ 157163 h 381000"/>
                <a:gd name="connsiteX10" fmla="*/ 166687 w 552599"/>
                <a:gd name="connsiteY10" fmla="*/ 142875 h 381000"/>
                <a:gd name="connsiteX11" fmla="*/ 171450 w 552599"/>
                <a:gd name="connsiteY11" fmla="*/ 123825 h 381000"/>
                <a:gd name="connsiteX12" fmla="*/ 200025 w 552599"/>
                <a:gd name="connsiteY12" fmla="*/ 104775 h 381000"/>
                <a:gd name="connsiteX13" fmla="*/ 228600 w 552599"/>
                <a:gd name="connsiteY13" fmla="*/ 76200 h 381000"/>
                <a:gd name="connsiteX14" fmla="*/ 266700 w 552599"/>
                <a:gd name="connsiteY14" fmla="*/ 57150 h 381000"/>
                <a:gd name="connsiteX15" fmla="*/ 295275 w 552599"/>
                <a:gd name="connsiteY15" fmla="*/ 33338 h 381000"/>
                <a:gd name="connsiteX16" fmla="*/ 323850 w 552599"/>
                <a:gd name="connsiteY16" fmla="*/ 38100 h 381000"/>
                <a:gd name="connsiteX17" fmla="*/ 352425 w 552599"/>
                <a:gd name="connsiteY17" fmla="*/ 47625 h 381000"/>
                <a:gd name="connsiteX18" fmla="*/ 438150 w 552599"/>
                <a:gd name="connsiteY18" fmla="*/ 33338 h 381000"/>
                <a:gd name="connsiteX19" fmla="*/ 452437 w 552599"/>
                <a:gd name="connsiteY19" fmla="*/ 23813 h 381000"/>
                <a:gd name="connsiteX20" fmla="*/ 481012 w 552599"/>
                <a:gd name="connsiteY20" fmla="*/ 14288 h 381000"/>
                <a:gd name="connsiteX21" fmla="*/ 538162 w 552599"/>
                <a:gd name="connsiteY21" fmla="*/ 19050 h 381000"/>
                <a:gd name="connsiteX22" fmla="*/ 552450 w 552599"/>
                <a:gd name="connsiteY22" fmla="*/ 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52599" h="381000">
                  <a:moveTo>
                    <a:pt x="0" y="381000"/>
                  </a:moveTo>
                  <a:cubicBezTo>
                    <a:pt x="1587" y="369888"/>
                    <a:pt x="1809" y="358493"/>
                    <a:pt x="4762" y="347663"/>
                  </a:cubicBezTo>
                  <a:cubicBezTo>
                    <a:pt x="6630" y="340814"/>
                    <a:pt x="12979" y="335591"/>
                    <a:pt x="14287" y="328613"/>
                  </a:cubicBezTo>
                  <a:cubicBezTo>
                    <a:pt x="17810" y="309824"/>
                    <a:pt x="13798" y="289844"/>
                    <a:pt x="19050" y="271463"/>
                  </a:cubicBezTo>
                  <a:cubicBezTo>
                    <a:pt x="20622" y="265960"/>
                    <a:pt x="28940" y="265602"/>
                    <a:pt x="33337" y="261938"/>
                  </a:cubicBezTo>
                  <a:cubicBezTo>
                    <a:pt x="47088" y="250478"/>
                    <a:pt x="47784" y="247411"/>
                    <a:pt x="57150" y="233363"/>
                  </a:cubicBezTo>
                  <a:cubicBezTo>
                    <a:pt x="58737" y="227013"/>
                    <a:pt x="58281" y="219759"/>
                    <a:pt x="61912" y="214313"/>
                  </a:cubicBezTo>
                  <a:cubicBezTo>
                    <a:pt x="70445" y="201514"/>
                    <a:pt x="93818" y="202216"/>
                    <a:pt x="104775" y="200025"/>
                  </a:cubicBezTo>
                  <a:cubicBezTo>
                    <a:pt x="111193" y="198741"/>
                    <a:pt x="117475" y="196850"/>
                    <a:pt x="123825" y="195263"/>
                  </a:cubicBezTo>
                  <a:cubicBezTo>
                    <a:pt x="146050" y="161926"/>
                    <a:pt x="133350" y="173038"/>
                    <a:pt x="157162" y="157163"/>
                  </a:cubicBezTo>
                  <a:cubicBezTo>
                    <a:pt x="160337" y="152400"/>
                    <a:pt x="164432" y="148136"/>
                    <a:pt x="166687" y="142875"/>
                  </a:cubicBezTo>
                  <a:cubicBezTo>
                    <a:pt x="169265" y="136859"/>
                    <a:pt x="167140" y="128751"/>
                    <a:pt x="171450" y="123825"/>
                  </a:cubicBezTo>
                  <a:cubicBezTo>
                    <a:pt x="178988" y="115210"/>
                    <a:pt x="191930" y="112870"/>
                    <a:pt x="200025" y="104775"/>
                  </a:cubicBezTo>
                  <a:cubicBezTo>
                    <a:pt x="209550" y="95250"/>
                    <a:pt x="216552" y="82224"/>
                    <a:pt x="228600" y="76200"/>
                  </a:cubicBezTo>
                  <a:cubicBezTo>
                    <a:pt x="241300" y="69850"/>
                    <a:pt x="256660" y="67190"/>
                    <a:pt x="266700" y="57150"/>
                  </a:cubicBezTo>
                  <a:cubicBezTo>
                    <a:pt x="285034" y="38816"/>
                    <a:pt x="275383" y="46599"/>
                    <a:pt x="295275" y="33338"/>
                  </a:cubicBezTo>
                  <a:cubicBezTo>
                    <a:pt x="304800" y="34925"/>
                    <a:pt x="314482" y="35758"/>
                    <a:pt x="323850" y="38100"/>
                  </a:cubicBezTo>
                  <a:cubicBezTo>
                    <a:pt x="333590" y="40535"/>
                    <a:pt x="352425" y="47625"/>
                    <a:pt x="352425" y="47625"/>
                  </a:cubicBezTo>
                  <a:cubicBezTo>
                    <a:pt x="399135" y="32055"/>
                    <a:pt x="370994" y="38934"/>
                    <a:pt x="438150" y="33338"/>
                  </a:cubicBezTo>
                  <a:cubicBezTo>
                    <a:pt x="442912" y="30163"/>
                    <a:pt x="447207" y="26138"/>
                    <a:pt x="452437" y="23813"/>
                  </a:cubicBezTo>
                  <a:cubicBezTo>
                    <a:pt x="461612" y="19735"/>
                    <a:pt x="481012" y="14288"/>
                    <a:pt x="481012" y="14288"/>
                  </a:cubicBezTo>
                  <a:cubicBezTo>
                    <a:pt x="518748" y="26867"/>
                    <a:pt x="499683" y="25464"/>
                    <a:pt x="538162" y="19050"/>
                  </a:cubicBezTo>
                  <a:cubicBezTo>
                    <a:pt x="555092" y="7764"/>
                    <a:pt x="552450" y="15249"/>
                    <a:pt x="55245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9" name="Straight Arrow Connector 608"/>
            <p:cNvCxnSpPr/>
            <p:nvPr/>
          </p:nvCxnSpPr>
          <p:spPr>
            <a:xfrm flipH="1">
              <a:off x="1399347" y="5936282"/>
              <a:ext cx="328012" cy="1229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0" name="TextBox 609"/>
            <p:cNvSpPr txBox="1"/>
            <p:nvPr/>
          </p:nvSpPr>
          <p:spPr>
            <a:xfrm>
              <a:off x="1711869" y="5816480"/>
              <a:ext cx="98619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SCED@11:00</a:t>
              </a:r>
              <a:endParaRPr lang="en-US" sz="1000" dirty="0"/>
            </a:p>
          </p:txBody>
        </p:sp>
        <p:sp>
          <p:nvSpPr>
            <p:cNvPr id="611" name="TextBox 610"/>
            <p:cNvSpPr txBox="1"/>
            <p:nvPr/>
          </p:nvSpPr>
          <p:spPr>
            <a:xfrm>
              <a:off x="3754821" y="5767032"/>
              <a:ext cx="122690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BP@SCED 11:00</a:t>
              </a:r>
              <a:endParaRPr lang="en-US" sz="1000" dirty="0"/>
            </a:p>
          </p:txBody>
        </p:sp>
        <p:cxnSp>
          <p:nvCxnSpPr>
            <p:cNvPr id="612" name="Straight Arrow Connector 611"/>
            <p:cNvCxnSpPr>
              <a:stCxn id="611" idx="1"/>
            </p:cNvCxnSpPr>
            <p:nvPr/>
          </p:nvCxnSpPr>
          <p:spPr>
            <a:xfrm flipH="1" flipV="1">
              <a:off x="3466675" y="5799294"/>
              <a:ext cx="288146" cy="9084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3" name="Group 612"/>
            <p:cNvGrpSpPr/>
            <p:nvPr/>
          </p:nvGrpSpPr>
          <p:grpSpPr>
            <a:xfrm>
              <a:off x="843387" y="3926117"/>
              <a:ext cx="2888383" cy="2152180"/>
              <a:chOff x="393198" y="3726307"/>
              <a:chExt cx="2888383" cy="2402993"/>
            </a:xfrm>
          </p:grpSpPr>
          <p:cxnSp>
            <p:nvCxnSpPr>
              <p:cNvPr id="633" name="Straight Arrow Connector 632"/>
              <p:cNvCxnSpPr/>
              <p:nvPr/>
            </p:nvCxnSpPr>
            <p:spPr>
              <a:xfrm>
                <a:off x="393198" y="6120889"/>
                <a:ext cx="2888383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4" name="Straight Arrow Connector 633"/>
              <p:cNvCxnSpPr/>
              <p:nvPr/>
            </p:nvCxnSpPr>
            <p:spPr>
              <a:xfrm rot="16200000">
                <a:off x="-797993" y="4932010"/>
                <a:ext cx="2394581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5" name="Straight Arrow Connector 634"/>
              <p:cNvCxnSpPr/>
              <p:nvPr/>
            </p:nvCxnSpPr>
            <p:spPr>
              <a:xfrm flipV="1">
                <a:off x="971286" y="4334854"/>
                <a:ext cx="0" cy="1786034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6" name="Straight Arrow Connector 635"/>
              <p:cNvCxnSpPr/>
              <p:nvPr/>
            </p:nvCxnSpPr>
            <p:spPr>
              <a:xfrm rot="16200000">
                <a:off x="1816813" y="4923598"/>
                <a:ext cx="2394581" cy="0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37" name="Group 636"/>
              <p:cNvGrpSpPr/>
              <p:nvPr/>
            </p:nvGrpSpPr>
            <p:grpSpPr>
              <a:xfrm>
                <a:off x="399429" y="4329100"/>
                <a:ext cx="2602475" cy="1493502"/>
                <a:chOff x="399429" y="4329100"/>
                <a:chExt cx="2602475" cy="1493502"/>
              </a:xfrm>
            </p:grpSpPr>
            <p:cxnSp>
              <p:nvCxnSpPr>
                <p:cNvPr id="638" name="Straight Connector 637"/>
                <p:cNvCxnSpPr/>
                <p:nvPr/>
              </p:nvCxnSpPr>
              <p:spPr>
                <a:xfrm flipV="1">
                  <a:off x="399429" y="4329100"/>
                  <a:ext cx="163427" cy="273230"/>
                </a:xfrm>
                <a:prstGeom prst="line">
                  <a:avLst/>
                </a:prstGeom>
                <a:ln w="222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9" name="Straight Connector 638"/>
                <p:cNvCxnSpPr/>
                <p:nvPr/>
              </p:nvCxnSpPr>
              <p:spPr>
                <a:xfrm>
                  <a:off x="550525" y="4337217"/>
                  <a:ext cx="408563" cy="0"/>
                </a:xfrm>
                <a:prstGeom prst="line">
                  <a:avLst/>
                </a:prstGeom>
                <a:ln w="222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0" name="Straight Connector 639"/>
                <p:cNvCxnSpPr/>
                <p:nvPr/>
              </p:nvCxnSpPr>
              <p:spPr>
                <a:xfrm>
                  <a:off x="959089" y="4334855"/>
                  <a:ext cx="1634255" cy="1487747"/>
                </a:xfrm>
                <a:prstGeom prst="line">
                  <a:avLst/>
                </a:prstGeom>
                <a:ln w="222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1" name="Straight Connector 640"/>
                <p:cNvCxnSpPr/>
                <p:nvPr/>
              </p:nvCxnSpPr>
              <p:spPr>
                <a:xfrm>
                  <a:off x="2593341" y="5822508"/>
                  <a:ext cx="408563" cy="0"/>
                </a:xfrm>
                <a:prstGeom prst="line">
                  <a:avLst/>
                </a:prstGeom>
                <a:ln w="222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14" name="TextBox 613"/>
            <p:cNvSpPr txBox="1"/>
            <p:nvPr/>
          </p:nvSpPr>
          <p:spPr>
            <a:xfrm>
              <a:off x="976254" y="4830746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UDBP</a:t>
              </a:r>
              <a:endParaRPr lang="en-US" sz="1000" dirty="0"/>
            </a:p>
          </p:txBody>
        </p:sp>
        <p:cxnSp>
          <p:nvCxnSpPr>
            <p:cNvPr id="615" name="Straight Arrow Connector 614"/>
            <p:cNvCxnSpPr/>
            <p:nvPr/>
          </p:nvCxnSpPr>
          <p:spPr>
            <a:xfrm flipV="1">
              <a:off x="1401406" y="4795918"/>
              <a:ext cx="395138" cy="1852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6" name="Group 615"/>
            <p:cNvGrpSpPr/>
            <p:nvPr/>
          </p:nvGrpSpPr>
          <p:grpSpPr>
            <a:xfrm>
              <a:off x="1526196" y="3324398"/>
              <a:ext cx="1764196" cy="2485141"/>
              <a:chOff x="1151620" y="3339397"/>
              <a:chExt cx="1764196" cy="2485141"/>
            </a:xfrm>
          </p:grpSpPr>
          <p:cxnSp>
            <p:nvCxnSpPr>
              <p:cNvPr id="620" name="Straight Arrow Connector 619"/>
              <p:cNvCxnSpPr/>
              <p:nvPr/>
            </p:nvCxnSpPr>
            <p:spPr>
              <a:xfrm flipV="1">
                <a:off x="1295636" y="3473537"/>
                <a:ext cx="0" cy="122972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1" name="Straight Arrow Connector 620"/>
              <p:cNvCxnSpPr/>
              <p:nvPr/>
            </p:nvCxnSpPr>
            <p:spPr>
              <a:xfrm flipV="1">
                <a:off x="1439652" y="3595770"/>
                <a:ext cx="0" cy="122972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2" name="Straight Arrow Connector 621"/>
              <p:cNvCxnSpPr/>
              <p:nvPr/>
            </p:nvCxnSpPr>
            <p:spPr>
              <a:xfrm flipV="1">
                <a:off x="1151620" y="3339397"/>
                <a:ext cx="0" cy="122972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3" name="Straight Arrow Connector 622"/>
              <p:cNvCxnSpPr/>
              <p:nvPr/>
            </p:nvCxnSpPr>
            <p:spPr>
              <a:xfrm flipV="1">
                <a:off x="1727684" y="3832027"/>
                <a:ext cx="0" cy="122972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4" name="Straight Arrow Connector 623"/>
              <p:cNvCxnSpPr/>
              <p:nvPr/>
            </p:nvCxnSpPr>
            <p:spPr>
              <a:xfrm flipV="1">
                <a:off x="1871700" y="3943040"/>
                <a:ext cx="0" cy="122972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5" name="Straight Arrow Connector 624"/>
              <p:cNvCxnSpPr/>
              <p:nvPr/>
            </p:nvCxnSpPr>
            <p:spPr>
              <a:xfrm flipV="1">
                <a:off x="1583668" y="3697887"/>
                <a:ext cx="0" cy="122972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6" name="Straight Arrow Connector 625"/>
              <p:cNvCxnSpPr/>
              <p:nvPr/>
            </p:nvCxnSpPr>
            <p:spPr>
              <a:xfrm flipV="1">
                <a:off x="2159732" y="4173687"/>
                <a:ext cx="0" cy="122972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7" name="Straight Arrow Connector 626"/>
              <p:cNvCxnSpPr/>
              <p:nvPr/>
            </p:nvCxnSpPr>
            <p:spPr>
              <a:xfrm flipV="1">
                <a:off x="2303748" y="4295920"/>
                <a:ext cx="0" cy="122972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8" name="Straight Arrow Connector 627"/>
              <p:cNvCxnSpPr/>
              <p:nvPr/>
            </p:nvCxnSpPr>
            <p:spPr>
              <a:xfrm flipV="1">
                <a:off x="2015716" y="4067597"/>
                <a:ext cx="0" cy="122972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9" name="Straight Arrow Connector 628"/>
              <p:cNvCxnSpPr/>
              <p:nvPr/>
            </p:nvCxnSpPr>
            <p:spPr>
              <a:xfrm flipV="1">
                <a:off x="2604438" y="4536650"/>
                <a:ext cx="0" cy="122972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0" name="Straight Arrow Connector 629"/>
              <p:cNvCxnSpPr/>
              <p:nvPr/>
            </p:nvCxnSpPr>
            <p:spPr>
              <a:xfrm flipV="1">
                <a:off x="2447764" y="4406718"/>
                <a:ext cx="0" cy="122972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1" name="Straight Arrow Connector 630"/>
              <p:cNvCxnSpPr/>
              <p:nvPr/>
            </p:nvCxnSpPr>
            <p:spPr>
              <a:xfrm flipV="1">
                <a:off x="2769573" y="4588004"/>
                <a:ext cx="0" cy="122972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2" name="Straight Arrow Connector 631"/>
              <p:cNvCxnSpPr/>
              <p:nvPr/>
            </p:nvCxnSpPr>
            <p:spPr>
              <a:xfrm flipV="1">
                <a:off x="2915816" y="4594812"/>
                <a:ext cx="0" cy="122972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7" name="TextBox 616"/>
            <p:cNvSpPr txBox="1"/>
            <p:nvPr/>
          </p:nvSpPr>
          <p:spPr>
            <a:xfrm>
              <a:off x="2045732" y="3514204"/>
              <a:ext cx="12667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RegUp</a:t>
              </a:r>
              <a:r>
                <a:rPr lang="en-US" sz="1000" dirty="0" smtClean="0"/>
                <a:t> Instruction</a:t>
              </a:r>
              <a:endParaRPr lang="en-US" sz="1000" dirty="0"/>
            </a:p>
          </p:txBody>
        </p:sp>
        <p:cxnSp>
          <p:nvCxnSpPr>
            <p:cNvPr id="618" name="Straight Arrow Connector 617"/>
            <p:cNvCxnSpPr>
              <a:stCxn id="617" idx="1"/>
            </p:cNvCxnSpPr>
            <p:nvPr/>
          </p:nvCxnSpPr>
          <p:spPr>
            <a:xfrm flipH="1">
              <a:off x="1802424" y="3637315"/>
              <a:ext cx="243308" cy="844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9" name="TextBox 618"/>
            <p:cNvSpPr txBox="1"/>
            <p:nvPr/>
          </p:nvSpPr>
          <p:spPr>
            <a:xfrm>
              <a:off x="215516" y="5097891"/>
              <a:ext cx="1193942" cy="246221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BP@SCED 10:55</a:t>
              </a:r>
              <a:endParaRPr lang="en-US" sz="1000" dirty="0"/>
            </a:p>
          </p:txBody>
        </p:sp>
      </p:grpSp>
      <p:grpSp>
        <p:nvGrpSpPr>
          <p:cNvPr id="647" name="Group 646"/>
          <p:cNvGrpSpPr/>
          <p:nvPr/>
        </p:nvGrpSpPr>
        <p:grpSpPr>
          <a:xfrm>
            <a:off x="136575" y="3324398"/>
            <a:ext cx="4867473" cy="2946857"/>
            <a:chOff x="114256" y="3324398"/>
            <a:chExt cx="4867473" cy="2946857"/>
          </a:xfrm>
        </p:grpSpPr>
        <p:sp>
          <p:nvSpPr>
            <p:cNvPr id="648" name="Rectangle 647"/>
            <p:cNvSpPr/>
            <p:nvPr/>
          </p:nvSpPr>
          <p:spPr>
            <a:xfrm>
              <a:off x="179512" y="3324398"/>
              <a:ext cx="4802217" cy="2942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Rectangle 648"/>
            <p:cNvSpPr/>
            <p:nvPr/>
          </p:nvSpPr>
          <p:spPr>
            <a:xfrm>
              <a:off x="1426212" y="4466387"/>
              <a:ext cx="2032901" cy="1218506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50" name="Group 649"/>
            <p:cNvGrpSpPr/>
            <p:nvPr/>
          </p:nvGrpSpPr>
          <p:grpSpPr>
            <a:xfrm>
              <a:off x="843387" y="3926117"/>
              <a:ext cx="2888383" cy="2152180"/>
              <a:chOff x="393198" y="3726307"/>
              <a:chExt cx="2888383" cy="2402993"/>
            </a:xfrm>
          </p:grpSpPr>
          <p:cxnSp>
            <p:nvCxnSpPr>
              <p:cNvPr id="705" name="Straight Arrow Connector 704"/>
              <p:cNvCxnSpPr/>
              <p:nvPr/>
            </p:nvCxnSpPr>
            <p:spPr>
              <a:xfrm>
                <a:off x="393198" y="6120889"/>
                <a:ext cx="2888383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6" name="Straight Arrow Connector 705"/>
              <p:cNvCxnSpPr/>
              <p:nvPr/>
            </p:nvCxnSpPr>
            <p:spPr>
              <a:xfrm rot="16200000">
                <a:off x="-797993" y="4932010"/>
                <a:ext cx="2394581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7" name="Straight Arrow Connector 706"/>
              <p:cNvCxnSpPr/>
              <p:nvPr/>
            </p:nvCxnSpPr>
            <p:spPr>
              <a:xfrm flipV="1">
                <a:off x="971286" y="4334854"/>
                <a:ext cx="0" cy="1786034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8" name="Straight Arrow Connector 707"/>
              <p:cNvCxnSpPr/>
              <p:nvPr/>
            </p:nvCxnSpPr>
            <p:spPr>
              <a:xfrm rot="16200000">
                <a:off x="1816813" y="4923598"/>
                <a:ext cx="2394581" cy="0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9" name="Straight Connector 708"/>
              <p:cNvCxnSpPr/>
              <p:nvPr/>
            </p:nvCxnSpPr>
            <p:spPr>
              <a:xfrm>
                <a:off x="550525" y="4337217"/>
                <a:ext cx="408563" cy="0"/>
              </a:xfrm>
              <a:prstGeom prst="line">
                <a:avLst/>
              </a:prstGeom>
              <a:ln w="222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1" name="Freeform 650"/>
            <p:cNvSpPr/>
            <p:nvPr/>
          </p:nvSpPr>
          <p:spPr>
            <a:xfrm>
              <a:off x="884939" y="4817499"/>
              <a:ext cx="0" cy="0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TextBox 651"/>
            <p:cNvSpPr txBox="1"/>
            <p:nvPr/>
          </p:nvSpPr>
          <p:spPr>
            <a:xfrm>
              <a:off x="3713499" y="6025034"/>
              <a:ext cx="54006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Time</a:t>
              </a:r>
              <a:endParaRPr lang="en-US" sz="1000" dirty="0"/>
            </a:p>
          </p:txBody>
        </p:sp>
        <p:sp>
          <p:nvSpPr>
            <p:cNvPr id="653" name="TextBox 652"/>
            <p:cNvSpPr txBox="1"/>
            <p:nvPr/>
          </p:nvSpPr>
          <p:spPr>
            <a:xfrm>
              <a:off x="1021121" y="6021089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11:00</a:t>
              </a:r>
              <a:endParaRPr lang="en-US" sz="1000" dirty="0"/>
            </a:p>
          </p:txBody>
        </p:sp>
        <p:sp>
          <p:nvSpPr>
            <p:cNvPr id="654" name="TextBox 653"/>
            <p:cNvSpPr txBox="1"/>
            <p:nvPr/>
          </p:nvSpPr>
          <p:spPr>
            <a:xfrm>
              <a:off x="3234018" y="6023252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11:05</a:t>
              </a:r>
              <a:endParaRPr lang="en-US" sz="1000" dirty="0"/>
            </a:p>
          </p:txBody>
        </p:sp>
        <p:cxnSp>
          <p:nvCxnSpPr>
            <p:cNvPr id="655" name="Straight Connector 654"/>
            <p:cNvCxnSpPr/>
            <p:nvPr/>
          </p:nvCxnSpPr>
          <p:spPr>
            <a:xfrm flipV="1">
              <a:off x="845546" y="4464624"/>
              <a:ext cx="2620378" cy="11220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6" name="TextBox 655"/>
            <p:cNvSpPr txBox="1"/>
            <p:nvPr/>
          </p:nvSpPr>
          <p:spPr>
            <a:xfrm>
              <a:off x="114256" y="4118883"/>
              <a:ext cx="83245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HSL,HASL</a:t>
              </a:r>
              <a:endParaRPr lang="en-US" sz="1000" dirty="0"/>
            </a:p>
          </p:txBody>
        </p:sp>
        <p:cxnSp>
          <p:nvCxnSpPr>
            <p:cNvPr id="657" name="Straight Arrow Connector 656"/>
            <p:cNvCxnSpPr/>
            <p:nvPr/>
          </p:nvCxnSpPr>
          <p:spPr>
            <a:xfrm rot="10800000" flipH="1" flipV="1">
              <a:off x="616275" y="4331160"/>
              <a:ext cx="210156" cy="1289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8" name="Straight Connector 657"/>
            <p:cNvCxnSpPr/>
            <p:nvPr/>
          </p:nvCxnSpPr>
          <p:spPr>
            <a:xfrm flipV="1">
              <a:off x="1421475" y="5679140"/>
              <a:ext cx="2048389" cy="17977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9" name="TextBox 658"/>
            <p:cNvSpPr txBox="1"/>
            <p:nvPr/>
          </p:nvSpPr>
          <p:spPr>
            <a:xfrm>
              <a:off x="940101" y="5741804"/>
              <a:ext cx="5305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HASL</a:t>
              </a:r>
              <a:endParaRPr lang="en-US" sz="1000" dirty="0"/>
            </a:p>
          </p:txBody>
        </p:sp>
        <p:cxnSp>
          <p:nvCxnSpPr>
            <p:cNvPr id="660" name="Straight Arrow Connector 659"/>
            <p:cNvCxnSpPr/>
            <p:nvPr/>
          </p:nvCxnSpPr>
          <p:spPr>
            <a:xfrm flipV="1">
              <a:off x="1213753" y="5697252"/>
              <a:ext cx="182965" cy="1044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1" name="Left Brace 660"/>
            <p:cNvSpPr/>
            <p:nvPr/>
          </p:nvSpPr>
          <p:spPr>
            <a:xfrm rot="10800000">
              <a:off x="3511047" y="4465238"/>
              <a:ext cx="243774" cy="1218506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TextBox 661"/>
            <p:cNvSpPr txBox="1"/>
            <p:nvPr/>
          </p:nvSpPr>
          <p:spPr>
            <a:xfrm>
              <a:off x="3689848" y="4889486"/>
              <a:ext cx="5877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RegUp</a:t>
              </a:r>
              <a:endParaRPr lang="en-US" sz="1000" dirty="0"/>
            </a:p>
            <a:p>
              <a:r>
                <a:rPr lang="en-US" sz="1000" dirty="0" smtClean="0"/>
                <a:t>Resp.</a:t>
              </a:r>
              <a:endParaRPr lang="en-US" sz="1000" dirty="0"/>
            </a:p>
          </p:txBody>
        </p:sp>
        <p:sp>
          <p:nvSpPr>
            <p:cNvPr id="663" name="TextBox 662"/>
            <p:cNvSpPr txBox="1"/>
            <p:nvPr/>
          </p:nvSpPr>
          <p:spPr>
            <a:xfrm>
              <a:off x="3095836" y="4113076"/>
              <a:ext cx="45798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HSL</a:t>
              </a:r>
              <a:endParaRPr lang="en-US" sz="1000" dirty="0"/>
            </a:p>
          </p:txBody>
        </p:sp>
        <p:cxnSp>
          <p:nvCxnSpPr>
            <p:cNvPr id="664" name="Straight Arrow Connector 663"/>
            <p:cNvCxnSpPr/>
            <p:nvPr/>
          </p:nvCxnSpPr>
          <p:spPr>
            <a:xfrm rot="10800000" flipH="1" flipV="1">
              <a:off x="3257486" y="4316373"/>
              <a:ext cx="210156" cy="1289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5" name="Straight Arrow Connector 664"/>
            <p:cNvCxnSpPr/>
            <p:nvPr/>
          </p:nvCxnSpPr>
          <p:spPr>
            <a:xfrm flipV="1">
              <a:off x="749622" y="4471147"/>
              <a:ext cx="647096" cy="6733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6" name="Straight Connector 665"/>
            <p:cNvCxnSpPr/>
            <p:nvPr/>
          </p:nvCxnSpPr>
          <p:spPr>
            <a:xfrm flipV="1">
              <a:off x="855007" y="4468654"/>
              <a:ext cx="163427" cy="244711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7" name="Straight Connector 666"/>
            <p:cNvCxnSpPr/>
            <p:nvPr/>
          </p:nvCxnSpPr>
          <p:spPr>
            <a:xfrm>
              <a:off x="1006103" y="4475924"/>
              <a:ext cx="408563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8" name="Freeform 667"/>
            <p:cNvSpPr/>
            <p:nvPr/>
          </p:nvSpPr>
          <p:spPr>
            <a:xfrm>
              <a:off x="852488" y="4486275"/>
              <a:ext cx="552599" cy="381000"/>
            </a:xfrm>
            <a:custGeom>
              <a:avLst/>
              <a:gdLst>
                <a:gd name="connsiteX0" fmla="*/ 0 w 552599"/>
                <a:gd name="connsiteY0" fmla="*/ 381000 h 381000"/>
                <a:gd name="connsiteX1" fmla="*/ 4762 w 552599"/>
                <a:gd name="connsiteY1" fmla="*/ 347663 h 381000"/>
                <a:gd name="connsiteX2" fmla="*/ 14287 w 552599"/>
                <a:gd name="connsiteY2" fmla="*/ 328613 h 381000"/>
                <a:gd name="connsiteX3" fmla="*/ 19050 w 552599"/>
                <a:gd name="connsiteY3" fmla="*/ 271463 h 381000"/>
                <a:gd name="connsiteX4" fmla="*/ 33337 w 552599"/>
                <a:gd name="connsiteY4" fmla="*/ 261938 h 381000"/>
                <a:gd name="connsiteX5" fmla="*/ 57150 w 552599"/>
                <a:gd name="connsiteY5" fmla="*/ 233363 h 381000"/>
                <a:gd name="connsiteX6" fmla="*/ 61912 w 552599"/>
                <a:gd name="connsiteY6" fmla="*/ 214313 h 381000"/>
                <a:gd name="connsiteX7" fmla="*/ 104775 w 552599"/>
                <a:gd name="connsiteY7" fmla="*/ 200025 h 381000"/>
                <a:gd name="connsiteX8" fmla="*/ 123825 w 552599"/>
                <a:gd name="connsiteY8" fmla="*/ 195263 h 381000"/>
                <a:gd name="connsiteX9" fmla="*/ 157162 w 552599"/>
                <a:gd name="connsiteY9" fmla="*/ 157163 h 381000"/>
                <a:gd name="connsiteX10" fmla="*/ 166687 w 552599"/>
                <a:gd name="connsiteY10" fmla="*/ 142875 h 381000"/>
                <a:gd name="connsiteX11" fmla="*/ 171450 w 552599"/>
                <a:gd name="connsiteY11" fmla="*/ 123825 h 381000"/>
                <a:gd name="connsiteX12" fmla="*/ 200025 w 552599"/>
                <a:gd name="connsiteY12" fmla="*/ 104775 h 381000"/>
                <a:gd name="connsiteX13" fmla="*/ 228600 w 552599"/>
                <a:gd name="connsiteY13" fmla="*/ 76200 h 381000"/>
                <a:gd name="connsiteX14" fmla="*/ 266700 w 552599"/>
                <a:gd name="connsiteY14" fmla="*/ 57150 h 381000"/>
                <a:gd name="connsiteX15" fmla="*/ 295275 w 552599"/>
                <a:gd name="connsiteY15" fmla="*/ 33338 h 381000"/>
                <a:gd name="connsiteX16" fmla="*/ 323850 w 552599"/>
                <a:gd name="connsiteY16" fmla="*/ 38100 h 381000"/>
                <a:gd name="connsiteX17" fmla="*/ 352425 w 552599"/>
                <a:gd name="connsiteY17" fmla="*/ 47625 h 381000"/>
                <a:gd name="connsiteX18" fmla="*/ 438150 w 552599"/>
                <a:gd name="connsiteY18" fmla="*/ 33338 h 381000"/>
                <a:gd name="connsiteX19" fmla="*/ 452437 w 552599"/>
                <a:gd name="connsiteY19" fmla="*/ 23813 h 381000"/>
                <a:gd name="connsiteX20" fmla="*/ 481012 w 552599"/>
                <a:gd name="connsiteY20" fmla="*/ 14288 h 381000"/>
                <a:gd name="connsiteX21" fmla="*/ 538162 w 552599"/>
                <a:gd name="connsiteY21" fmla="*/ 19050 h 381000"/>
                <a:gd name="connsiteX22" fmla="*/ 552450 w 552599"/>
                <a:gd name="connsiteY22" fmla="*/ 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52599" h="381000">
                  <a:moveTo>
                    <a:pt x="0" y="381000"/>
                  </a:moveTo>
                  <a:cubicBezTo>
                    <a:pt x="1587" y="369888"/>
                    <a:pt x="1809" y="358493"/>
                    <a:pt x="4762" y="347663"/>
                  </a:cubicBezTo>
                  <a:cubicBezTo>
                    <a:pt x="6630" y="340814"/>
                    <a:pt x="12979" y="335591"/>
                    <a:pt x="14287" y="328613"/>
                  </a:cubicBezTo>
                  <a:cubicBezTo>
                    <a:pt x="17810" y="309824"/>
                    <a:pt x="13798" y="289844"/>
                    <a:pt x="19050" y="271463"/>
                  </a:cubicBezTo>
                  <a:cubicBezTo>
                    <a:pt x="20622" y="265960"/>
                    <a:pt x="28940" y="265602"/>
                    <a:pt x="33337" y="261938"/>
                  </a:cubicBezTo>
                  <a:cubicBezTo>
                    <a:pt x="47088" y="250478"/>
                    <a:pt x="47784" y="247411"/>
                    <a:pt x="57150" y="233363"/>
                  </a:cubicBezTo>
                  <a:cubicBezTo>
                    <a:pt x="58737" y="227013"/>
                    <a:pt x="58281" y="219759"/>
                    <a:pt x="61912" y="214313"/>
                  </a:cubicBezTo>
                  <a:cubicBezTo>
                    <a:pt x="70445" y="201514"/>
                    <a:pt x="93818" y="202216"/>
                    <a:pt x="104775" y="200025"/>
                  </a:cubicBezTo>
                  <a:cubicBezTo>
                    <a:pt x="111193" y="198741"/>
                    <a:pt x="117475" y="196850"/>
                    <a:pt x="123825" y="195263"/>
                  </a:cubicBezTo>
                  <a:cubicBezTo>
                    <a:pt x="146050" y="161926"/>
                    <a:pt x="133350" y="173038"/>
                    <a:pt x="157162" y="157163"/>
                  </a:cubicBezTo>
                  <a:cubicBezTo>
                    <a:pt x="160337" y="152400"/>
                    <a:pt x="164432" y="148136"/>
                    <a:pt x="166687" y="142875"/>
                  </a:cubicBezTo>
                  <a:cubicBezTo>
                    <a:pt x="169265" y="136859"/>
                    <a:pt x="167140" y="128751"/>
                    <a:pt x="171450" y="123825"/>
                  </a:cubicBezTo>
                  <a:cubicBezTo>
                    <a:pt x="178988" y="115210"/>
                    <a:pt x="191930" y="112870"/>
                    <a:pt x="200025" y="104775"/>
                  </a:cubicBezTo>
                  <a:cubicBezTo>
                    <a:pt x="209550" y="95250"/>
                    <a:pt x="216552" y="82224"/>
                    <a:pt x="228600" y="76200"/>
                  </a:cubicBezTo>
                  <a:cubicBezTo>
                    <a:pt x="241300" y="69850"/>
                    <a:pt x="256660" y="67190"/>
                    <a:pt x="266700" y="57150"/>
                  </a:cubicBezTo>
                  <a:cubicBezTo>
                    <a:pt x="285034" y="38816"/>
                    <a:pt x="275383" y="46599"/>
                    <a:pt x="295275" y="33338"/>
                  </a:cubicBezTo>
                  <a:cubicBezTo>
                    <a:pt x="304800" y="34925"/>
                    <a:pt x="314482" y="35758"/>
                    <a:pt x="323850" y="38100"/>
                  </a:cubicBezTo>
                  <a:cubicBezTo>
                    <a:pt x="333590" y="40535"/>
                    <a:pt x="352425" y="47625"/>
                    <a:pt x="352425" y="47625"/>
                  </a:cubicBezTo>
                  <a:cubicBezTo>
                    <a:pt x="399135" y="32055"/>
                    <a:pt x="370994" y="38934"/>
                    <a:pt x="438150" y="33338"/>
                  </a:cubicBezTo>
                  <a:cubicBezTo>
                    <a:pt x="442912" y="30163"/>
                    <a:pt x="447207" y="26138"/>
                    <a:pt x="452437" y="23813"/>
                  </a:cubicBezTo>
                  <a:cubicBezTo>
                    <a:pt x="461612" y="19735"/>
                    <a:pt x="481012" y="14288"/>
                    <a:pt x="481012" y="14288"/>
                  </a:cubicBezTo>
                  <a:cubicBezTo>
                    <a:pt x="518748" y="26867"/>
                    <a:pt x="499683" y="25464"/>
                    <a:pt x="538162" y="19050"/>
                  </a:cubicBezTo>
                  <a:cubicBezTo>
                    <a:pt x="555092" y="7764"/>
                    <a:pt x="552450" y="15249"/>
                    <a:pt x="55245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9" name="Straight Arrow Connector 668"/>
            <p:cNvCxnSpPr/>
            <p:nvPr/>
          </p:nvCxnSpPr>
          <p:spPr>
            <a:xfrm flipH="1">
              <a:off x="1399347" y="5936282"/>
              <a:ext cx="328012" cy="1229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0" name="TextBox 669"/>
            <p:cNvSpPr txBox="1"/>
            <p:nvPr/>
          </p:nvSpPr>
          <p:spPr>
            <a:xfrm>
              <a:off x="1711869" y="5816480"/>
              <a:ext cx="98619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SCED@11:00</a:t>
              </a:r>
              <a:endParaRPr lang="en-US" sz="1000" dirty="0"/>
            </a:p>
          </p:txBody>
        </p:sp>
        <p:sp>
          <p:nvSpPr>
            <p:cNvPr id="671" name="TextBox 670"/>
            <p:cNvSpPr txBox="1"/>
            <p:nvPr/>
          </p:nvSpPr>
          <p:spPr>
            <a:xfrm>
              <a:off x="3754821" y="5767032"/>
              <a:ext cx="122690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BP@SCED 11:00</a:t>
              </a:r>
              <a:endParaRPr lang="en-US" sz="1000" dirty="0"/>
            </a:p>
          </p:txBody>
        </p:sp>
        <p:cxnSp>
          <p:nvCxnSpPr>
            <p:cNvPr id="672" name="Straight Arrow Connector 671"/>
            <p:cNvCxnSpPr>
              <a:stCxn id="671" idx="1"/>
            </p:cNvCxnSpPr>
            <p:nvPr/>
          </p:nvCxnSpPr>
          <p:spPr>
            <a:xfrm flipH="1" flipV="1">
              <a:off x="3466675" y="5799294"/>
              <a:ext cx="288146" cy="9084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3" name="Group 672"/>
            <p:cNvGrpSpPr/>
            <p:nvPr/>
          </p:nvGrpSpPr>
          <p:grpSpPr>
            <a:xfrm>
              <a:off x="843387" y="3926117"/>
              <a:ext cx="2888383" cy="2152180"/>
              <a:chOff x="393198" y="3726307"/>
              <a:chExt cx="2888383" cy="2402993"/>
            </a:xfrm>
          </p:grpSpPr>
          <p:cxnSp>
            <p:nvCxnSpPr>
              <p:cNvPr id="696" name="Straight Arrow Connector 695"/>
              <p:cNvCxnSpPr/>
              <p:nvPr/>
            </p:nvCxnSpPr>
            <p:spPr>
              <a:xfrm>
                <a:off x="393198" y="6120889"/>
                <a:ext cx="2888383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7" name="Straight Arrow Connector 696"/>
              <p:cNvCxnSpPr/>
              <p:nvPr/>
            </p:nvCxnSpPr>
            <p:spPr>
              <a:xfrm rot="16200000">
                <a:off x="-797993" y="4932010"/>
                <a:ext cx="2394581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8" name="Straight Arrow Connector 697"/>
              <p:cNvCxnSpPr/>
              <p:nvPr/>
            </p:nvCxnSpPr>
            <p:spPr>
              <a:xfrm flipV="1">
                <a:off x="971286" y="4334854"/>
                <a:ext cx="0" cy="1786034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9" name="Straight Arrow Connector 698"/>
              <p:cNvCxnSpPr/>
              <p:nvPr/>
            </p:nvCxnSpPr>
            <p:spPr>
              <a:xfrm rot="16200000">
                <a:off x="1816813" y="4923598"/>
                <a:ext cx="2394581" cy="0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00" name="Group 699"/>
              <p:cNvGrpSpPr/>
              <p:nvPr/>
            </p:nvGrpSpPr>
            <p:grpSpPr>
              <a:xfrm>
                <a:off x="399429" y="4329100"/>
                <a:ext cx="2602475" cy="1493502"/>
                <a:chOff x="399429" y="4329100"/>
                <a:chExt cx="2602475" cy="1493502"/>
              </a:xfrm>
            </p:grpSpPr>
            <p:cxnSp>
              <p:nvCxnSpPr>
                <p:cNvPr id="701" name="Straight Connector 700"/>
                <p:cNvCxnSpPr/>
                <p:nvPr/>
              </p:nvCxnSpPr>
              <p:spPr>
                <a:xfrm flipV="1">
                  <a:off x="399429" y="4329100"/>
                  <a:ext cx="163427" cy="273230"/>
                </a:xfrm>
                <a:prstGeom prst="line">
                  <a:avLst/>
                </a:prstGeom>
                <a:ln w="222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2" name="Straight Connector 701"/>
                <p:cNvCxnSpPr/>
                <p:nvPr/>
              </p:nvCxnSpPr>
              <p:spPr>
                <a:xfrm>
                  <a:off x="550525" y="4337217"/>
                  <a:ext cx="408563" cy="0"/>
                </a:xfrm>
                <a:prstGeom prst="line">
                  <a:avLst/>
                </a:prstGeom>
                <a:ln w="222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3" name="Straight Connector 702"/>
                <p:cNvCxnSpPr/>
                <p:nvPr/>
              </p:nvCxnSpPr>
              <p:spPr>
                <a:xfrm>
                  <a:off x="959089" y="4334855"/>
                  <a:ext cx="1634255" cy="1487747"/>
                </a:xfrm>
                <a:prstGeom prst="line">
                  <a:avLst/>
                </a:prstGeom>
                <a:ln w="222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4" name="Straight Connector 703"/>
                <p:cNvCxnSpPr/>
                <p:nvPr/>
              </p:nvCxnSpPr>
              <p:spPr>
                <a:xfrm>
                  <a:off x="2593341" y="5822508"/>
                  <a:ext cx="408563" cy="0"/>
                </a:xfrm>
                <a:prstGeom prst="line">
                  <a:avLst/>
                </a:prstGeom>
                <a:ln w="222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74" name="TextBox 673"/>
            <p:cNvSpPr txBox="1"/>
            <p:nvPr/>
          </p:nvSpPr>
          <p:spPr>
            <a:xfrm>
              <a:off x="976254" y="4830746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UDBP</a:t>
              </a:r>
              <a:endParaRPr lang="en-US" sz="1000" dirty="0"/>
            </a:p>
          </p:txBody>
        </p:sp>
        <p:cxnSp>
          <p:nvCxnSpPr>
            <p:cNvPr id="675" name="Straight Arrow Connector 674"/>
            <p:cNvCxnSpPr/>
            <p:nvPr/>
          </p:nvCxnSpPr>
          <p:spPr>
            <a:xfrm flipV="1">
              <a:off x="1401406" y="4795918"/>
              <a:ext cx="395138" cy="1852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6" name="Group 675"/>
            <p:cNvGrpSpPr/>
            <p:nvPr/>
          </p:nvGrpSpPr>
          <p:grpSpPr>
            <a:xfrm>
              <a:off x="1526196" y="3324398"/>
              <a:ext cx="1764196" cy="2485141"/>
              <a:chOff x="1151620" y="3339397"/>
              <a:chExt cx="1764196" cy="2485141"/>
            </a:xfrm>
          </p:grpSpPr>
          <p:cxnSp>
            <p:nvCxnSpPr>
              <p:cNvPr id="683" name="Straight Arrow Connector 682"/>
              <p:cNvCxnSpPr/>
              <p:nvPr/>
            </p:nvCxnSpPr>
            <p:spPr>
              <a:xfrm flipV="1">
                <a:off x="1295636" y="3473537"/>
                <a:ext cx="0" cy="122972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4" name="Straight Arrow Connector 683"/>
              <p:cNvCxnSpPr/>
              <p:nvPr/>
            </p:nvCxnSpPr>
            <p:spPr>
              <a:xfrm flipV="1">
                <a:off x="1439652" y="3595770"/>
                <a:ext cx="0" cy="122972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5" name="Straight Arrow Connector 684"/>
              <p:cNvCxnSpPr/>
              <p:nvPr/>
            </p:nvCxnSpPr>
            <p:spPr>
              <a:xfrm flipV="1">
                <a:off x="1151620" y="3339397"/>
                <a:ext cx="0" cy="122972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6" name="Straight Arrow Connector 685"/>
              <p:cNvCxnSpPr/>
              <p:nvPr/>
            </p:nvCxnSpPr>
            <p:spPr>
              <a:xfrm flipV="1">
                <a:off x="1727684" y="3832027"/>
                <a:ext cx="0" cy="122972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7" name="Straight Arrow Connector 686"/>
              <p:cNvCxnSpPr/>
              <p:nvPr/>
            </p:nvCxnSpPr>
            <p:spPr>
              <a:xfrm flipV="1">
                <a:off x="1871700" y="3943040"/>
                <a:ext cx="0" cy="122972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8" name="Straight Arrow Connector 687"/>
              <p:cNvCxnSpPr/>
              <p:nvPr/>
            </p:nvCxnSpPr>
            <p:spPr>
              <a:xfrm flipV="1">
                <a:off x="1583668" y="3697887"/>
                <a:ext cx="0" cy="122972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9" name="Straight Arrow Connector 688"/>
              <p:cNvCxnSpPr/>
              <p:nvPr/>
            </p:nvCxnSpPr>
            <p:spPr>
              <a:xfrm flipV="1">
                <a:off x="2159732" y="4173687"/>
                <a:ext cx="0" cy="122972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0" name="Straight Arrow Connector 689"/>
              <p:cNvCxnSpPr/>
              <p:nvPr/>
            </p:nvCxnSpPr>
            <p:spPr>
              <a:xfrm flipV="1">
                <a:off x="2303748" y="4295920"/>
                <a:ext cx="0" cy="122972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1" name="Straight Arrow Connector 690"/>
              <p:cNvCxnSpPr/>
              <p:nvPr/>
            </p:nvCxnSpPr>
            <p:spPr>
              <a:xfrm flipV="1">
                <a:off x="2015716" y="4067597"/>
                <a:ext cx="0" cy="122972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2" name="Straight Arrow Connector 691"/>
              <p:cNvCxnSpPr/>
              <p:nvPr/>
            </p:nvCxnSpPr>
            <p:spPr>
              <a:xfrm flipV="1">
                <a:off x="2604438" y="4536650"/>
                <a:ext cx="0" cy="122972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3" name="Straight Arrow Connector 692"/>
              <p:cNvCxnSpPr/>
              <p:nvPr/>
            </p:nvCxnSpPr>
            <p:spPr>
              <a:xfrm flipV="1">
                <a:off x="2447764" y="4406718"/>
                <a:ext cx="0" cy="122972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4" name="Straight Arrow Connector 693"/>
              <p:cNvCxnSpPr/>
              <p:nvPr/>
            </p:nvCxnSpPr>
            <p:spPr>
              <a:xfrm flipV="1">
                <a:off x="2769573" y="4588004"/>
                <a:ext cx="0" cy="122972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5" name="Straight Arrow Connector 694"/>
              <p:cNvCxnSpPr/>
              <p:nvPr/>
            </p:nvCxnSpPr>
            <p:spPr>
              <a:xfrm flipV="1">
                <a:off x="2915816" y="4594812"/>
                <a:ext cx="0" cy="122972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7" name="Freeform 676"/>
            <p:cNvSpPr/>
            <p:nvPr/>
          </p:nvSpPr>
          <p:spPr>
            <a:xfrm>
              <a:off x="1433513" y="4486275"/>
              <a:ext cx="2028825" cy="124180"/>
            </a:xfrm>
            <a:custGeom>
              <a:avLst/>
              <a:gdLst>
                <a:gd name="connsiteX0" fmla="*/ 0 w 2028825"/>
                <a:gd name="connsiteY0" fmla="*/ 0 h 124180"/>
                <a:gd name="connsiteX1" fmla="*/ 42862 w 2028825"/>
                <a:gd name="connsiteY1" fmla="*/ 4763 h 124180"/>
                <a:gd name="connsiteX2" fmla="*/ 61912 w 2028825"/>
                <a:gd name="connsiteY2" fmla="*/ 9525 h 124180"/>
                <a:gd name="connsiteX3" fmla="*/ 166687 w 2028825"/>
                <a:gd name="connsiteY3" fmla="*/ 19050 h 124180"/>
                <a:gd name="connsiteX4" fmla="*/ 200025 w 2028825"/>
                <a:gd name="connsiteY4" fmla="*/ 61913 h 124180"/>
                <a:gd name="connsiteX5" fmla="*/ 214312 w 2028825"/>
                <a:gd name="connsiteY5" fmla="*/ 71438 h 124180"/>
                <a:gd name="connsiteX6" fmla="*/ 342900 w 2028825"/>
                <a:gd name="connsiteY6" fmla="*/ 66675 h 124180"/>
                <a:gd name="connsiteX7" fmla="*/ 366712 w 2028825"/>
                <a:gd name="connsiteY7" fmla="*/ 57150 h 124180"/>
                <a:gd name="connsiteX8" fmla="*/ 414337 w 2028825"/>
                <a:gd name="connsiteY8" fmla="*/ 52388 h 124180"/>
                <a:gd name="connsiteX9" fmla="*/ 438150 w 2028825"/>
                <a:gd name="connsiteY9" fmla="*/ 47625 h 124180"/>
                <a:gd name="connsiteX10" fmla="*/ 504825 w 2028825"/>
                <a:gd name="connsiteY10" fmla="*/ 42863 h 124180"/>
                <a:gd name="connsiteX11" fmla="*/ 523875 w 2028825"/>
                <a:gd name="connsiteY11" fmla="*/ 33338 h 124180"/>
                <a:gd name="connsiteX12" fmla="*/ 561975 w 2028825"/>
                <a:gd name="connsiteY12" fmla="*/ 23813 h 124180"/>
                <a:gd name="connsiteX13" fmla="*/ 700087 w 2028825"/>
                <a:gd name="connsiteY13" fmla="*/ 38100 h 124180"/>
                <a:gd name="connsiteX14" fmla="*/ 747712 w 2028825"/>
                <a:gd name="connsiteY14" fmla="*/ 52388 h 124180"/>
                <a:gd name="connsiteX15" fmla="*/ 776287 w 2028825"/>
                <a:gd name="connsiteY15" fmla="*/ 47625 h 124180"/>
                <a:gd name="connsiteX16" fmla="*/ 795337 w 2028825"/>
                <a:gd name="connsiteY16" fmla="*/ 42863 h 124180"/>
                <a:gd name="connsiteX17" fmla="*/ 985837 w 2028825"/>
                <a:gd name="connsiteY17" fmla="*/ 47625 h 124180"/>
                <a:gd name="connsiteX18" fmla="*/ 1000125 w 2028825"/>
                <a:gd name="connsiteY18" fmla="*/ 52388 h 124180"/>
                <a:gd name="connsiteX19" fmla="*/ 1014412 w 2028825"/>
                <a:gd name="connsiteY19" fmla="*/ 61913 h 124180"/>
                <a:gd name="connsiteX20" fmla="*/ 1071562 w 2028825"/>
                <a:gd name="connsiteY20" fmla="*/ 57150 h 124180"/>
                <a:gd name="connsiteX21" fmla="*/ 1081087 w 2028825"/>
                <a:gd name="connsiteY21" fmla="*/ 42863 h 124180"/>
                <a:gd name="connsiteX22" fmla="*/ 1123950 w 2028825"/>
                <a:gd name="connsiteY22" fmla="*/ 38100 h 124180"/>
                <a:gd name="connsiteX23" fmla="*/ 1171575 w 2028825"/>
                <a:gd name="connsiteY23" fmla="*/ 33338 h 124180"/>
                <a:gd name="connsiteX24" fmla="*/ 1190625 w 2028825"/>
                <a:gd name="connsiteY24" fmla="*/ 23813 h 124180"/>
                <a:gd name="connsiteX25" fmla="*/ 1219200 w 2028825"/>
                <a:gd name="connsiteY25" fmla="*/ 28575 h 124180"/>
                <a:gd name="connsiteX26" fmla="*/ 1347787 w 2028825"/>
                <a:gd name="connsiteY26" fmla="*/ 33338 h 124180"/>
                <a:gd name="connsiteX27" fmla="*/ 1366837 w 2028825"/>
                <a:gd name="connsiteY27" fmla="*/ 42863 h 124180"/>
                <a:gd name="connsiteX28" fmla="*/ 1447800 w 2028825"/>
                <a:gd name="connsiteY28" fmla="*/ 52388 h 124180"/>
                <a:gd name="connsiteX29" fmla="*/ 1476375 w 2028825"/>
                <a:gd name="connsiteY29" fmla="*/ 57150 h 124180"/>
                <a:gd name="connsiteX30" fmla="*/ 1490662 w 2028825"/>
                <a:gd name="connsiteY30" fmla="*/ 61913 h 124180"/>
                <a:gd name="connsiteX31" fmla="*/ 1509712 w 2028825"/>
                <a:gd name="connsiteY31" fmla="*/ 66675 h 124180"/>
                <a:gd name="connsiteX32" fmla="*/ 1514475 w 2028825"/>
                <a:gd name="connsiteY32" fmla="*/ 80963 h 124180"/>
                <a:gd name="connsiteX33" fmla="*/ 1562100 w 2028825"/>
                <a:gd name="connsiteY33" fmla="*/ 95250 h 124180"/>
                <a:gd name="connsiteX34" fmla="*/ 1581150 w 2028825"/>
                <a:gd name="connsiteY34" fmla="*/ 100013 h 124180"/>
                <a:gd name="connsiteX35" fmla="*/ 1595437 w 2028825"/>
                <a:gd name="connsiteY35" fmla="*/ 104775 h 124180"/>
                <a:gd name="connsiteX36" fmla="*/ 1638300 w 2028825"/>
                <a:gd name="connsiteY36" fmla="*/ 109538 h 124180"/>
                <a:gd name="connsiteX37" fmla="*/ 1828800 w 2028825"/>
                <a:gd name="connsiteY37" fmla="*/ 114300 h 124180"/>
                <a:gd name="connsiteX38" fmla="*/ 1919287 w 2028825"/>
                <a:gd name="connsiteY38" fmla="*/ 114300 h 124180"/>
                <a:gd name="connsiteX39" fmla="*/ 1933575 w 2028825"/>
                <a:gd name="connsiteY39" fmla="*/ 123825 h 124180"/>
                <a:gd name="connsiteX40" fmla="*/ 1971675 w 2028825"/>
                <a:gd name="connsiteY40" fmla="*/ 119063 h 124180"/>
                <a:gd name="connsiteX41" fmla="*/ 1990725 w 2028825"/>
                <a:gd name="connsiteY41" fmla="*/ 114300 h 124180"/>
                <a:gd name="connsiteX42" fmla="*/ 2028825 w 2028825"/>
                <a:gd name="connsiteY42" fmla="*/ 109538 h 12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028825" h="124180">
                  <a:moveTo>
                    <a:pt x="0" y="0"/>
                  </a:moveTo>
                  <a:cubicBezTo>
                    <a:pt x="14287" y="1588"/>
                    <a:pt x="28654" y="2577"/>
                    <a:pt x="42862" y="4763"/>
                  </a:cubicBezTo>
                  <a:cubicBezTo>
                    <a:pt x="49331" y="5758"/>
                    <a:pt x="55410" y="8775"/>
                    <a:pt x="61912" y="9525"/>
                  </a:cubicBezTo>
                  <a:cubicBezTo>
                    <a:pt x="96750" y="13545"/>
                    <a:pt x="131762" y="15875"/>
                    <a:pt x="166687" y="19050"/>
                  </a:cubicBezTo>
                  <a:cubicBezTo>
                    <a:pt x="179963" y="38965"/>
                    <a:pt x="183238" y="47923"/>
                    <a:pt x="200025" y="61913"/>
                  </a:cubicBezTo>
                  <a:cubicBezTo>
                    <a:pt x="204422" y="65577"/>
                    <a:pt x="209550" y="68263"/>
                    <a:pt x="214312" y="71438"/>
                  </a:cubicBezTo>
                  <a:cubicBezTo>
                    <a:pt x="257175" y="69850"/>
                    <a:pt x="300195" y="70679"/>
                    <a:pt x="342900" y="66675"/>
                  </a:cubicBezTo>
                  <a:cubicBezTo>
                    <a:pt x="351411" y="65877"/>
                    <a:pt x="358329" y="58827"/>
                    <a:pt x="366712" y="57150"/>
                  </a:cubicBezTo>
                  <a:cubicBezTo>
                    <a:pt x="382356" y="54021"/>
                    <a:pt x="398462" y="53975"/>
                    <a:pt x="414337" y="52388"/>
                  </a:cubicBezTo>
                  <a:cubicBezTo>
                    <a:pt x="422275" y="50800"/>
                    <a:pt x="430100" y="48472"/>
                    <a:pt x="438150" y="47625"/>
                  </a:cubicBezTo>
                  <a:cubicBezTo>
                    <a:pt x="460309" y="45292"/>
                    <a:pt x="482847" y="46526"/>
                    <a:pt x="504825" y="42863"/>
                  </a:cubicBezTo>
                  <a:cubicBezTo>
                    <a:pt x="511828" y="41696"/>
                    <a:pt x="517525" y="36513"/>
                    <a:pt x="523875" y="33338"/>
                  </a:cubicBezTo>
                  <a:cubicBezTo>
                    <a:pt x="539415" y="10028"/>
                    <a:pt x="526643" y="19775"/>
                    <a:pt x="561975" y="23813"/>
                  </a:cubicBezTo>
                  <a:cubicBezTo>
                    <a:pt x="607959" y="29068"/>
                    <a:pt x="700087" y="38100"/>
                    <a:pt x="700087" y="38100"/>
                  </a:cubicBezTo>
                  <a:cubicBezTo>
                    <a:pt x="734872" y="49695"/>
                    <a:pt x="718922" y="45190"/>
                    <a:pt x="747712" y="52388"/>
                  </a:cubicBezTo>
                  <a:cubicBezTo>
                    <a:pt x="757237" y="50800"/>
                    <a:pt x="766818" y="49519"/>
                    <a:pt x="776287" y="47625"/>
                  </a:cubicBezTo>
                  <a:cubicBezTo>
                    <a:pt x="782705" y="46341"/>
                    <a:pt x="788792" y="42863"/>
                    <a:pt x="795337" y="42863"/>
                  </a:cubicBezTo>
                  <a:cubicBezTo>
                    <a:pt x="858857" y="42863"/>
                    <a:pt x="922337" y="46038"/>
                    <a:pt x="985837" y="47625"/>
                  </a:cubicBezTo>
                  <a:cubicBezTo>
                    <a:pt x="990600" y="49213"/>
                    <a:pt x="995635" y="50143"/>
                    <a:pt x="1000125" y="52388"/>
                  </a:cubicBezTo>
                  <a:cubicBezTo>
                    <a:pt x="1005244" y="54948"/>
                    <a:pt x="1008701" y="61532"/>
                    <a:pt x="1014412" y="61913"/>
                  </a:cubicBezTo>
                  <a:cubicBezTo>
                    <a:pt x="1033486" y="63184"/>
                    <a:pt x="1052512" y="58738"/>
                    <a:pt x="1071562" y="57150"/>
                  </a:cubicBezTo>
                  <a:cubicBezTo>
                    <a:pt x="1074737" y="52388"/>
                    <a:pt x="1075708" y="44819"/>
                    <a:pt x="1081087" y="42863"/>
                  </a:cubicBezTo>
                  <a:cubicBezTo>
                    <a:pt x="1094597" y="37950"/>
                    <a:pt x="1109653" y="39605"/>
                    <a:pt x="1123950" y="38100"/>
                  </a:cubicBezTo>
                  <a:lnTo>
                    <a:pt x="1171575" y="33338"/>
                  </a:lnTo>
                  <a:cubicBezTo>
                    <a:pt x="1177925" y="30163"/>
                    <a:pt x="1183561" y="24520"/>
                    <a:pt x="1190625" y="23813"/>
                  </a:cubicBezTo>
                  <a:cubicBezTo>
                    <a:pt x="1200233" y="22852"/>
                    <a:pt x="1209561" y="27991"/>
                    <a:pt x="1219200" y="28575"/>
                  </a:cubicBezTo>
                  <a:cubicBezTo>
                    <a:pt x="1262013" y="31170"/>
                    <a:pt x="1304925" y="31750"/>
                    <a:pt x="1347787" y="33338"/>
                  </a:cubicBezTo>
                  <a:cubicBezTo>
                    <a:pt x="1354137" y="36513"/>
                    <a:pt x="1360311" y="40066"/>
                    <a:pt x="1366837" y="42863"/>
                  </a:cubicBezTo>
                  <a:cubicBezTo>
                    <a:pt x="1392813" y="53995"/>
                    <a:pt x="1418062" y="50264"/>
                    <a:pt x="1447800" y="52388"/>
                  </a:cubicBezTo>
                  <a:cubicBezTo>
                    <a:pt x="1457325" y="53975"/>
                    <a:pt x="1466949" y="55055"/>
                    <a:pt x="1476375" y="57150"/>
                  </a:cubicBezTo>
                  <a:cubicBezTo>
                    <a:pt x="1481275" y="58239"/>
                    <a:pt x="1485835" y="60534"/>
                    <a:pt x="1490662" y="61913"/>
                  </a:cubicBezTo>
                  <a:cubicBezTo>
                    <a:pt x="1496956" y="63711"/>
                    <a:pt x="1503362" y="65088"/>
                    <a:pt x="1509712" y="66675"/>
                  </a:cubicBezTo>
                  <a:cubicBezTo>
                    <a:pt x="1511300" y="71438"/>
                    <a:pt x="1511339" y="77043"/>
                    <a:pt x="1514475" y="80963"/>
                  </a:cubicBezTo>
                  <a:cubicBezTo>
                    <a:pt x="1525925" y="95276"/>
                    <a:pt x="1546977" y="92500"/>
                    <a:pt x="1562100" y="95250"/>
                  </a:cubicBezTo>
                  <a:cubicBezTo>
                    <a:pt x="1568540" y="96421"/>
                    <a:pt x="1574856" y="98215"/>
                    <a:pt x="1581150" y="100013"/>
                  </a:cubicBezTo>
                  <a:cubicBezTo>
                    <a:pt x="1585977" y="101392"/>
                    <a:pt x="1590485" y="103950"/>
                    <a:pt x="1595437" y="104775"/>
                  </a:cubicBezTo>
                  <a:cubicBezTo>
                    <a:pt x="1609617" y="107138"/>
                    <a:pt x="1624012" y="107950"/>
                    <a:pt x="1638300" y="109538"/>
                  </a:cubicBezTo>
                  <a:cubicBezTo>
                    <a:pt x="1718102" y="136139"/>
                    <a:pt x="1656839" y="119358"/>
                    <a:pt x="1828800" y="114300"/>
                  </a:cubicBezTo>
                  <a:cubicBezTo>
                    <a:pt x="1865870" y="105033"/>
                    <a:pt x="1860033" y="104425"/>
                    <a:pt x="1919287" y="114300"/>
                  </a:cubicBezTo>
                  <a:cubicBezTo>
                    <a:pt x="1924933" y="115241"/>
                    <a:pt x="1928812" y="120650"/>
                    <a:pt x="1933575" y="123825"/>
                  </a:cubicBezTo>
                  <a:cubicBezTo>
                    <a:pt x="1946275" y="122238"/>
                    <a:pt x="1959050" y="121167"/>
                    <a:pt x="1971675" y="119063"/>
                  </a:cubicBezTo>
                  <a:cubicBezTo>
                    <a:pt x="1978131" y="117987"/>
                    <a:pt x="1984269" y="115376"/>
                    <a:pt x="1990725" y="114300"/>
                  </a:cubicBezTo>
                  <a:cubicBezTo>
                    <a:pt x="2003350" y="112196"/>
                    <a:pt x="2028825" y="109538"/>
                    <a:pt x="2028825" y="109538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8" name="Straight Arrow Connector 677"/>
            <p:cNvCxnSpPr>
              <a:endCxn id="677" idx="28"/>
            </p:cNvCxnSpPr>
            <p:nvPr/>
          </p:nvCxnSpPr>
          <p:spPr>
            <a:xfrm flipH="1">
              <a:off x="2881313" y="4041775"/>
              <a:ext cx="97701" cy="4968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9" name="TextBox 678"/>
            <p:cNvSpPr txBox="1"/>
            <p:nvPr/>
          </p:nvSpPr>
          <p:spPr>
            <a:xfrm>
              <a:off x="2698059" y="3725866"/>
              <a:ext cx="1578540" cy="400110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MW output (tracking UDBP + </a:t>
              </a:r>
              <a:r>
                <a:rPr lang="en-US" sz="1000" dirty="0" err="1" smtClean="0"/>
                <a:t>Reg</a:t>
              </a:r>
              <a:r>
                <a:rPr lang="en-US" sz="1000" dirty="0" smtClean="0"/>
                <a:t> Instruction)</a:t>
              </a:r>
              <a:endParaRPr lang="en-US" sz="1000" dirty="0"/>
            </a:p>
          </p:txBody>
        </p:sp>
        <p:sp>
          <p:nvSpPr>
            <p:cNvPr id="680" name="TextBox 679"/>
            <p:cNvSpPr txBox="1"/>
            <p:nvPr/>
          </p:nvSpPr>
          <p:spPr>
            <a:xfrm>
              <a:off x="2045732" y="3514204"/>
              <a:ext cx="12667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RegUp</a:t>
              </a:r>
              <a:r>
                <a:rPr lang="en-US" sz="1000" dirty="0" smtClean="0"/>
                <a:t> Instruction</a:t>
              </a:r>
              <a:endParaRPr lang="en-US" sz="1000" dirty="0"/>
            </a:p>
          </p:txBody>
        </p:sp>
        <p:cxnSp>
          <p:nvCxnSpPr>
            <p:cNvPr id="681" name="Straight Arrow Connector 680"/>
            <p:cNvCxnSpPr>
              <a:stCxn id="680" idx="1"/>
            </p:cNvCxnSpPr>
            <p:nvPr/>
          </p:nvCxnSpPr>
          <p:spPr>
            <a:xfrm flipH="1">
              <a:off x="1802424" y="3637315"/>
              <a:ext cx="243308" cy="844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2" name="TextBox 681"/>
            <p:cNvSpPr txBox="1"/>
            <p:nvPr/>
          </p:nvSpPr>
          <p:spPr>
            <a:xfrm>
              <a:off x="215516" y="5097891"/>
              <a:ext cx="1194433" cy="246221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BP@SCED 10:55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3520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" grpId="0"/>
      <p:bldP spid="3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Potential Changes Under Consideration For RTC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722" y="751954"/>
            <a:ext cx="8458200" cy="5410199"/>
          </a:xfrm>
        </p:spPr>
        <p:txBody>
          <a:bodyPr/>
          <a:lstStyle/>
          <a:p>
            <a:pPr lvl="1"/>
            <a:endParaRPr lang="en-US" sz="1600" dirty="0"/>
          </a:p>
          <a:p>
            <a:pPr>
              <a:buFont typeface="+mj-lt"/>
              <a:buAutoNum type="arabicPeriod" startAt="2"/>
            </a:pPr>
            <a:r>
              <a:rPr lang="en-US" sz="1600" dirty="0" smtClean="0">
                <a:solidFill>
                  <a:schemeClr val="tx2"/>
                </a:solidFill>
              </a:rPr>
              <a:t>Some combination of:</a:t>
            </a:r>
          </a:p>
          <a:p>
            <a:pPr lvl="1"/>
            <a:r>
              <a:rPr lang="en-US" sz="1600" dirty="0" smtClean="0">
                <a:solidFill>
                  <a:schemeClr val="tx2"/>
                </a:solidFill>
              </a:rPr>
              <a:t>Modify process in LFC that allocates system wide Regulation instruction to Resources by: </a:t>
            </a:r>
          </a:p>
          <a:p>
            <a:pPr lvl="2"/>
            <a:r>
              <a:rPr lang="en-US" sz="1600" dirty="0" smtClean="0">
                <a:solidFill>
                  <a:schemeClr val="tx2"/>
                </a:solidFill>
              </a:rPr>
              <a:t>Accounting for available room on Resources (HSL(t) - Base Ramp(t)) for </a:t>
            </a:r>
            <a:r>
              <a:rPr lang="en-US" sz="1600" dirty="0" err="1" smtClean="0">
                <a:solidFill>
                  <a:schemeClr val="tx2"/>
                </a:solidFill>
              </a:rPr>
              <a:t>Reg</a:t>
            </a:r>
            <a:r>
              <a:rPr lang="en-US" sz="1600" dirty="0" smtClean="0">
                <a:solidFill>
                  <a:schemeClr val="tx2"/>
                </a:solidFill>
              </a:rPr>
              <a:t>-Up and (Base Ramp (t) – LSL) for </a:t>
            </a:r>
            <a:r>
              <a:rPr lang="en-US" sz="1600" dirty="0" err="1" smtClean="0">
                <a:solidFill>
                  <a:schemeClr val="tx2"/>
                </a:solidFill>
              </a:rPr>
              <a:t>Reg-Dn</a:t>
            </a:r>
            <a:endParaRPr lang="en-US" sz="1600" dirty="0" smtClean="0">
              <a:solidFill>
                <a:schemeClr val="tx2"/>
              </a:solidFill>
            </a:endParaRPr>
          </a:p>
          <a:p>
            <a:pPr lvl="2"/>
            <a:r>
              <a:rPr lang="en-US" sz="1600" dirty="0" smtClean="0">
                <a:solidFill>
                  <a:schemeClr val="tx2"/>
                </a:solidFill>
              </a:rPr>
              <a:t>After above step, reallocate any remaining Regulation Instructions on Resources still having available room</a:t>
            </a:r>
          </a:p>
          <a:p>
            <a:pPr lvl="1"/>
            <a:endParaRPr lang="en-US" sz="1050" dirty="0" smtClean="0">
              <a:solidFill>
                <a:schemeClr val="tx2"/>
              </a:solidFill>
            </a:endParaRPr>
          </a:p>
          <a:p>
            <a:pPr lvl="1"/>
            <a:r>
              <a:rPr lang="en-US" sz="1600" dirty="0" smtClean="0">
                <a:solidFill>
                  <a:schemeClr val="tx2"/>
                </a:solidFill>
              </a:rPr>
              <a:t>Adjust Regulation instruction considering UDG, or reset </a:t>
            </a:r>
            <a:r>
              <a:rPr lang="en-US" sz="1600" dirty="0">
                <a:solidFill>
                  <a:schemeClr val="tx2"/>
                </a:solidFill>
              </a:rPr>
              <a:t>Regulation i</a:t>
            </a:r>
            <a:r>
              <a:rPr lang="en-US" sz="1600" dirty="0" smtClean="0">
                <a:solidFill>
                  <a:schemeClr val="tx2"/>
                </a:solidFill>
              </a:rPr>
              <a:t>nstruction </a:t>
            </a:r>
            <a:r>
              <a:rPr lang="en-US" sz="1600" dirty="0">
                <a:solidFill>
                  <a:schemeClr val="tx2"/>
                </a:solidFill>
              </a:rPr>
              <a:t>to zero when LFC gets new </a:t>
            </a:r>
            <a:r>
              <a:rPr lang="en-US" sz="1600" dirty="0" smtClean="0">
                <a:solidFill>
                  <a:schemeClr val="tx2"/>
                </a:solidFill>
              </a:rPr>
              <a:t>outputs </a:t>
            </a:r>
            <a:r>
              <a:rPr lang="en-US" sz="1600" dirty="0">
                <a:solidFill>
                  <a:schemeClr val="tx2"/>
                </a:solidFill>
              </a:rPr>
              <a:t>from RTC (Base Points, AS </a:t>
            </a:r>
            <a:r>
              <a:rPr lang="en-US" sz="1600" dirty="0" smtClean="0">
                <a:solidFill>
                  <a:schemeClr val="tx2"/>
                </a:solidFill>
              </a:rPr>
              <a:t>Awards)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98441" y="4463815"/>
            <a:ext cx="2032901" cy="121850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115616" y="3923545"/>
            <a:ext cx="2888383" cy="2152180"/>
            <a:chOff x="393198" y="3726307"/>
            <a:chExt cx="2888383" cy="2402993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393198" y="6120889"/>
              <a:ext cx="2888383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6200000">
              <a:off x="-797993" y="4932010"/>
              <a:ext cx="2394581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971286" y="4334854"/>
              <a:ext cx="0" cy="1786034"/>
            </a:xfrm>
            <a:prstGeom prst="straightConnector1">
              <a:avLst/>
            </a:prstGeom>
            <a:ln w="9525"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6200000">
              <a:off x="1816813" y="4923598"/>
              <a:ext cx="2394581" cy="0"/>
            </a:xfrm>
            <a:prstGeom prst="straightConnector1">
              <a:avLst/>
            </a:prstGeom>
            <a:ln w="9525"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/>
          </p:nvGrpSpPr>
          <p:grpSpPr>
            <a:xfrm>
              <a:off x="399429" y="4315947"/>
              <a:ext cx="2602475" cy="1506655"/>
              <a:chOff x="399429" y="4315947"/>
              <a:chExt cx="2602475" cy="150665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V="1">
                <a:off x="399429" y="4329100"/>
                <a:ext cx="163427" cy="273230"/>
              </a:xfrm>
              <a:prstGeom prst="line">
                <a:avLst/>
              </a:prstGeom>
              <a:ln w="222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50525" y="4315947"/>
                <a:ext cx="408563" cy="0"/>
              </a:xfrm>
              <a:prstGeom prst="line">
                <a:avLst/>
              </a:prstGeom>
              <a:ln w="222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959089" y="4334855"/>
                <a:ext cx="1634255" cy="1487747"/>
              </a:xfrm>
              <a:prstGeom prst="line">
                <a:avLst/>
              </a:prstGeom>
              <a:ln w="222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2593341" y="5822508"/>
                <a:ext cx="408563" cy="0"/>
              </a:xfrm>
              <a:prstGeom prst="line">
                <a:avLst/>
              </a:prstGeom>
              <a:ln w="222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" name="Freeform 15"/>
          <p:cNvSpPr/>
          <p:nvPr/>
        </p:nvSpPr>
        <p:spPr>
          <a:xfrm>
            <a:off x="1157168" y="4814927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1940894" y="4464207"/>
            <a:ext cx="1547" cy="22148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086457" y="4462666"/>
            <a:ext cx="4444" cy="34526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1798425" y="4457564"/>
            <a:ext cx="12984" cy="9398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391719" y="4457564"/>
            <a:ext cx="3457" cy="57672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518505" y="4464207"/>
            <a:ext cx="7245" cy="69098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230473" y="4467225"/>
            <a:ext cx="1695" cy="44281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783517" y="4450142"/>
            <a:ext cx="0" cy="92391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925308" y="4460390"/>
            <a:ext cx="0" cy="101630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637297" y="4471284"/>
            <a:ext cx="6545" cy="76436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186728" y="4462754"/>
            <a:ext cx="0" cy="122972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058104" y="4463730"/>
            <a:ext cx="0" cy="111793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323577" y="4459266"/>
            <a:ext cx="0" cy="135269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31" idx="1"/>
          </p:cNvCxnSpPr>
          <p:nvPr/>
        </p:nvCxnSpPr>
        <p:spPr>
          <a:xfrm flipH="1" flipV="1">
            <a:off x="2397198" y="4760175"/>
            <a:ext cx="212992" cy="1231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985919" y="6039043"/>
            <a:ext cx="5400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Time</a:t>
            </a:r>
            <a:endParaRPr lang="en-US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1242764" y="4803346"/>
            <a:ext cx="756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Base Ramp</a:t>
            </a:r>
            <a:endParaRPr lang="en-US" sz="1000" dirty="0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1673635" y="4793346"/>
            <a:ext cx="395138" cy="185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293350" y="6018517"/>
            <a:ext cx="756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11:00</a:t>
            </a:r>
            <a:endParaRPr lang="en-US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3468068" y="6013550"/>
            <a:ext cx="756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11:05</a:t>
            </a:r>
            <a:endParaRPr lang="en-US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703775" y="4127131"/>
            <a:ext cx="4532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HSL</a:t>
            </a:r>
            <a:endParaRPr lang="en-US" sz="1000" dirty="0"/>
          </a:p>
        </p:txBody>
      </p:sp>
      <p:cxnSp>
        <p:nvCxnSpPr>
          <p:cNvPr id="41" name="Straight Arrow Connector 40"/>
          <p:cNvCxnSpPr/>
          <p:nvPr/>
        </p:nvCxnSpPr>
        <p:spPr>
          <a:xfrm rot="10800000" flipH="1" flipV="1">
            <a:off x="888504" y="4328588"/>
            <a:ext cx="210156" cy="128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Left Brace 42"/>
          <p:cNvSpPr/>
          <p:nvPr/>
        </p:nvSpPr>
        <p:spPr>
          <a:xfrm rot="10800000">
            <a:off x="3783276" y="4462666"/>
            <a:ext cx="243774" cy="121850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962077" y="4886914"/>
            <a:ext cx="587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RegUp</a:t>
            </a:r>
            <a:endParaRPr lang="en-US" sz="1000" dirty="0"/>
          </a:p>
          <a:p>
            <a:r>
              <a:rPr lang="en-US" sz="1000" dirty="0" smtClean="0"/>
              <a:t>Resp..</a:t>
            </a:r>
            <a:endParaRPr lang="en-US" sz="1000" dirty="0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1021851" y="4464207"/>
            <a:ext cx="540906" cy="6777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875155" y="5753487"/>
            <a:ext cx="8820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BP@ 11:00</a:t>
            </a:r>
            <a:endParaRPr lang="en-US" sz="1000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 flipV="1">
            <a:off x="3459623" y="5811966"/>
            <a:ext cx="469443" cy="55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3472475" y="4458456"/>
            <a:ext cx="0" cy="135269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3611609" y="4446186"/>
            <a:ext cx="0" cy="135269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778393" y="4049974"/>
            <a:ext cx="756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UDG</a:t>
            </a:r>
            <a:endParaRPr lang="en-US" sz="1000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2949635" y="4264708"/>
            <a:ext cx="80460" cy="181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1684259" y="4443868"/>
            <a:ext cx="2050240" cy="635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14411" y="5120645"/>
            <a:ext cx="12269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BP 10:55</a:t>
            </a:r>
            <a:endParaRPr lang="en-US" sz="1000" dirty="0"/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1117180" y="4443462"/>
            <a:ext cx="2620378" cy="1122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610190" y="4760175"/>
            <a:ext cx="1264965" cy="246221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RegUp</a:t>
            </a:r>
            <a:r>
              <a:rPr lang="en-US" sz="1000" dirty="0" smtClean="0"/>
              <a:t> Instruction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3183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err="1" smtClean="0"/>
              <a:t>Reg</a:t>
            </a:r>
            <a:r>
              <a:rPr lang="en-US" dirty="0" smtClean="0"/>
              <a:t>-Up Award Change and its Deployment Under RTC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52776" y="1075119"/>
            <a:ext cx="9063740" cy="2366559"/>
            <a:chOff x="70352" y="774383"/>
            <a:chExt cx="9063740" cy="2638861"/>
          </a:xfrm>
        </p:grpSpPr>
        <p:sp>
          <p:nvSpPr>
            <p:cNvPr id="134" name="Rectangle 133"/>
            <p:cNvSpPr/>
            <p:nvPr/>
          </p:nvSpPr>
          <p:spPr>
            <a:xfrm>
              <a:off x="5524701" y="1199180"/>
              <a:ext cx="577561" cy="1218506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8" name="Straight Connector 167"/>
            <p:cNvCxnSpPr/>
            <p:nvPr/>
          </p:nvCxnSpPr>
          <p:spPr>
            <a:xfrm>
              <a:off x="6099476" y="1183936"/>
              <a:ext cx="2051291" cy="270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flipV="1">
              <a:off x="5530572" y="1193040"/>
              <a:ext cx="160326" cy="19619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5" name="Group 134"/>
            <p:cNvGrpSpPr/>
            <p:nvPr/>
          </p:nvGrpSpPr>
          <p:grpSpPr>
            <a:xfrm>
              <a:off x="5524701" y="1065201"/>
              <a:ext cx="2888383" cy="2152179"/>
              <a:chOff x="207453" y="1232756"/>
              <a:chExt cx="3818012" cy="3483112"/>
            </a:xfrm>
          </p:grpSpPr>
          <p:cxnSp>
            <p:nvCxnSpPr>
              <p:cNvPr id="136" name="Straight Arrow Connector 135"/>
              <p:cNvCxnSpPr/>
              <p:nvPr/>
            </p:nvCxnSpPr>
            <p:spPr>
              <a:xfrm>
                <a:off x="207453" y="4703676"/>
                <a:ext cx="3818012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Arrow Connector 136"/>
              <p:cNvCxnSpPr/>
              <p:nvPr/>
            </p:nvCxnSpPr>
            <p:spPr>
              <a:xfrm rot="16200000">
                <a:off x="-1519945" y="2980408"/>
                <a:ext cx="3470920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Arrow Connector 137"/>
              <p:cNvCxnSpPr/>
              <p:nvPr/>
            </p:nvCxnSpPr>
            <p:spPr>
              <a:xfrm rot="16200000">
                <a:off x="-763860" y="2968216"/>
                <a:ext cx="3470920" cy="0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Arrow Connector 138"/>
              <p:cNvCxnSpPr/>
              <p:nvPr/>
            </p:nvCxnSpPr>
            <p:spPr>
              <a:xfrm rot="16200000">
                <a:off x="1936440" y="2968216"/>
                <a:ext cx="3470920" cy="0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>
                <a:off x="431540" y="3429001"/>
                <a:ext cx="540059" cy="0"/>
              </a:xfrm>
              <a:prstGeom prst="line">
                <a:avLst/>
              </a:prstGeom>
              <a:ln w="222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0" name="Straight Connector 129"/>
            <p:cNvCxnSpPr/>
            <p:nvPr/>
          </p:nvCxnSpPr>
          <p:spPr>
            <a:xfrm>
              <a:off x="762033" y="2374713"/>
              <a:ext cx="568318" cy="4552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755576" y="1152417"/>
              <a:ext cx="577561" cy="1218506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690068" y="2041464"/>
              <a:ext cx="0" cy="0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ight Arrow 121"/>
            <p:cNvSpPr/>
            <p:nvPr/>
          </p:nvSpPr>
          <p:spPr>
            <a:xfrm>
              <a:off x="4343775" y="2338826"/>
              <a:ext cx="435181" cy="16493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755576" y="1018438"/>
              <a:ext cx="2888383" cy="2152179"/>
              <a:chOff x="207453" y="1232756"/>
              <a:chExt cx="3818012" cy="3483112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207453" y="4703676"/>
                <a:ext cx="3818012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rot="16200000">
                <a:off x="-1519945" y="2980408"/>
                <a:ext cx="3470920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rot="16200000">
                <a:off x="-763860" y="2968216"/>
                <a:ext cx="3470920" cy="0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rot="16200000">
                <a:off x="1936440" y="2968216"/>
                <a:ext cx="3470920" cy="0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7" name="Group 36"/>
              <p:cNvGrpSpPr/>
              <p:nvPr/>
            </p:nvGrpSpPr>
            <p:grpSpPr>
              <a:xfrm>
                <a:off x="215514" y="1628800"/>
                <a:ext cx="3456385" cy="2196244"/>
                <a:chOff x="215514" y="1628800"/>
                <a:chExt cx="3456385" cy="2196244"/>
              </a:xfrm>
            </p:grpSpPr>
            <p:grpSp>
              <p:nvGrpSpPr>
                <p:cNvPr id="31" name="Group 30"/>
                <p:cNvGrpSpPr/>
                <p:nvPr/>
              </p:nvGrpSpPr>
              <p:grpSpPr>
                <a:xfrm>
                  <a:off x="431540" y="1628800"/>
                  <a:ext cx="3240359" cy="1800200"/>
                  <a:chOff x="431540" y="1628800"/>
                  <a:chExt cx="3240359" cy="1800200"/>
                </a:xfrm>
              </p:grpSpPr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431540" y="3429000"/>
                    <a:ext cx="540059" cy="0"/>
                  </a:xfrm>
                  <a:prstGeom prst="line">
                    <a:avLst/>
                  </a:prstGeom>
                  <a:ln w="222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 flipV="1">
                    <a:off x="971599" y="1628800"/>
                    <a:ext cx="2160241" cy="1800200"/>
                  </a:xfrm>
                  <a:prstGeom prst="line">
                    <a:avLst/>
                  </a:prstGeom>
                  <a:ln w="222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>
                    <a:off x="3131840" y="1628800"/>
                    <a:ext cx="540059" cy="0"/>
                  </a:xfrm>
                  <a:prstGeom prst="line">
                    <a:avLst/>
                  </a:prstGeom>
                  <a:ln w="222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" name="Straight Connector 33"/>
                <p:cNvCxnSpPr/>
                <p:nvPr/>
              </p:nvCxnSpPr>
              <p:spPr>
                <a:xfrm flipV="1">
                  <a:off x="215514" y="3429000"/>
                  <a:ext cx="216026" cy="396044"/>
                </a:xfrm>
                <a:prstGeom prst="line">
                  <a:avLst/>
                </a:prstGeom>
                <a:ln w="222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0" name="Freeform 39"/>
              <p:cNvSpPr/>
              <p:nvPr/>
            </p:nvSpPr>
            <p:spPr>
              <a:xfrm>
                <a:off x="238125" y="1628775"/>
                <a:ext cx="3419475" cy="923925"/>
              </a:xfrm>
              <a:custGeom>
                <a:avLst/>
                <a:gdLst>
                  <a:gd name="connsiteX0" fmla="*/ 0 w 3419475"/>
                  <a:gd name="connsiteY0" fmla="*/ 923925 h 923925"/>
                  <a:gd name="connsiteX1" fmla="*/ 28575 w 3419475"/>
                  <a:gd name="connsiteY1" fmla="*/ 838200 h 923925"/>
                  <a:gd name="connsiteX2" fmla="*/ 57150 w 3419475"/>
                  <a:gd name="connsiteY2" fmla="*/ 819150 h 923925"/>
                  <a:gd name="connsiteX3" fmla="*/ 76200 w 3419475"/>
                  <a:gd name="connsiteY3" fmla="*/ 790575 h 923925"/>
                  <a:gd name="connsiteX4" fmla="*/ 95250 w 3419475"/>
                  <a:gd name="connsiteY4" fmla="*/ 676275 h 923925"/>
                  <a:gd name="connsiteX5" fmla="*/ 104775 w 3419475"/>
                  <a:gd name="connsiteY5" fmla="*/ 647700 h 923925"/>
                  <a:gd name="connsiteX6" fmla="*/ 123825 w 3419475"/>
                  <a:gd name="connsiteY6" fmla="*/ 619125 h 923925"/>
                  <a:gd name="connsiteX7" fmla="*/ 152400 w 3419475"/>
                  <a:gd name="connsiteY7" fmla="*/ 600075 h 923925"/>
                  <a:gd name="connsiteX8" fmla="*/ 171450 w 3419475"/>
                  <a:gd name="connsiteY8" fmla="*/ 542925 h 923925"/>
                  <a:gd name="connsiteX9" fmla="*/ 180975 w 3419475"/>
                  <a:gd name="connsiteY9" fmla="*/ 514350 h 923925"/>
                  <a:gd name="connsiteX10" fmla="*/ 152400 w 3419475"/>
                  <a:gd name="connsiteY10" fmla="*/ 457200 h 923925"/>
                  <a:gd name="connsiteX11" fmla="*/ 180975 w 3419475"/>
                  <a:gd name="connsiteY11" fmla="*/ 352425 h 923925"/>
                  <a:gd name="connsiteX12" fmla="*/ 190500 w 3419475"/>
                  <a:gd name="connsiteY12" fmla="*/ 323850 h 923925"/>
                  <a:gd name="connsiteX13" fmla="*/ 247650 w 3419475"/>
                  <a:gd name="connsiteY13" fmla="*/ 266700 h 923925"/>
                  <a:gd name="connsiteX14" fmla="*/ 295275 w 3419475"/>
                  <a:gd name="connsiteY14" fmla="*/ 209550 h 923925"/>
                  <a:gd name="connsiteX15" fmla="*/ 314325 w 3419475"/>
                  <a:gd name="connsiteY15" fmla="*/ 152400 h 923925"/>
                  <a:gd name="connsiteX16" fmla="*/ 333375 w 3419475"/>
                  <a:gd name="connsiteY16" fmla="*/ 123825 h 923925"/>
                  <a:gd name="connsiteX17" fmla="*/ 342900 w 3419475"/>
                  <a:gd name="connsiteY17" fmla="*/ 95250 h 923925"/>
                  <a:gd name="connsiteX18" fmla="*/ 400050 w 3419475"/>
                  <a:gd name="connsiteY18" fmla="*/ 85725 h 923925"/>
                  <a:gd name="connsiteX19" fmla="*/ 438150 w 3419475"/>
                  <a:gd name="connsiteY19" fmla="*/ 57150 h 923925"/>
                  <a:gd name="connsiteX20" fmla="*/ 485775 w 3419475"/>
                  <a:gd name="connsiteY20" fmla="*/ 19050 h 923925"/>
                  <a:gd name="connsiteX21" fmla="*/ 590550 w 3419475"/>
                  <a:gd name="connsiteY21" fmla="*/ 19050 h 923925"/>
                  <a:gd name="connsiteX22" fmla="*/ 619125 w 3419475"/>
                  <a:gd name="connsiteY22" fmla="*/ 0 h 923925"/>
                  <a:gd name="connsiteX23" fmla="*/ 685800 w 3419475"/>
                  <a:gd name="connsiteY23" fmla="*/ 19050 h 923925"/>
                  <a:gd name="connsiteX24" fmla="*/ 742950 w 3419475"/>
                  <a:gd name="connsiteY24" fmla="*/ 9525 h 923925"/>
                  <a:gd name="connsiteX25" fmla="*/ 781050 w 3419475"/>
                  <a:gd name="connsiteY25" fmla="*/ 19050 h 923925"/>
                  <a:gd name="connsiteX26" fmla="*/ 809625 w 3419475"/>
                  <a:gd name="connsiteY26" fmla="*/ 28575 h 923925"/>
                  <a:gd name="connsiteX27" fmla="*/ 933450 w 3419475"/>
                  <a:gd name="connsiteY27" fmla="*/ 38100 h 923925"/>
                  <a:gd name="connsiteX28" fmla="*/ 952500 w 3419475"/>
                  <a:gd name="connsiteY28" fmla="*/ 66675 h 923925"/>
                  <a:gd name="connsiteX29" fmla="*/ 971550 w 3419475"/>
                  <a:gd name="connsiteY29" fmla="*/ 133350 h 923925"/>
                  <a:gd name="connsiteX30" fmla="*/ 1009650 w 3419475"/>
                  <a:gd name="connsiteY30" fmla="*/ 190500 h 923925"/>
                  <a:gd name="connsiteX31" fmla="*/ 1038225 w 3419475"/>
                  <a:gd name="connsiteY31" fmla="*/ 200025 h 923925"/>
                  <a:gd name="connsiteX32" fmla="*/ 1057275 w 3419475"/>
                  <a:gd name="connsiteY32" fmla="*/ 228600 h 923925"/>
                  <a:gd name="connsiteX33" fmla="*/ 1085850 w 3419475"/>
                  <a:gd name="connsiteY33" fmla="*/ 323850 h 923925"/>
                  <a:gd name="connsiteX34" fmla="*/ 1114425 w 3419475"/>
                  <a:gd name="connsiteY34" fmla="*/ 333375 h 923925"/>
                  <a:gd name="connsiteX35" fmla="*/ 1133475 w 3419475"/>
                  <a:gd name="connsiteY35" fmla="*/ 371475 h 923925"/>
                  <a:gd name="connsiteX36" fmla="*/ 1143000 w 3419475"/>
                  <a:gd name="connsiteY36" fmla="*/ 409575 h 923925"/>
                  <a:gd name="connsiteX37" fmla="*/ 1171575 w 3419475"/>
                  <a:gd name="connsiteY37" fmla="*/ 466725 h 923925"/>
                  <a:gd name="connsiteX38" fmla="*/ 1200150 w 3419475"/>
                  <a:gd name="connsiteY38" fmla="*/ 485775 h 923925"/>
                  <a:gd name="connsiteX39" fmla="*/ 1209675 w 3419475"/>
                  <a:gd name="connsiteY39" fmla="*/ 514350 h 923925"/>
                  <a:gd name="connsiteX40" fmla="*/ 1285875 w 3419475"/>
                  <a:gd name="connsiteY40" fmla="*/ 552450 h 923925"/>
                  <a:gd name="connsiteX41" fmla="*/ 1352550 w 3419475"/>
                  <a:gd name="connsiteY41" fmla="*/ 638175 h 923925"/>
                  <a:gd name="connsiteX42" fmla="*/ 1447800 w 3419475"/>
                  <a:gd name="connsiteY42" fmla="*/ 704850 h 923925"/>
                  <a:gd name="connsiteX43" fmla="*/ 1504950 w 3419475"/>
                  <a:gd name="connsiteY43" fmla="*/ 714375 h 923925"/>
                  <a:gd name="connsiteX44" fmla="*/ 1533525 w 3419475"/>
                  <a:gd name="connsiteY44" fmla="*/ 723900 h 923925"/>
                  <a:gd name="connsiteX45" fmla="*/ 1619250 w 3419475"/>
                  <a:gd name="connsiteY45" fmla="*/ 733425 h 923925"/>
                  <a:gd name="connsiteX46" fmla="*/ 1666875 w 3419475"/>
                  <a:gd name="connsiteY46" fmla="*/ 723900 h 923925"/>
                  <a:gd name="connsiteX47" fmla="*/ 1695450 w 3419475"/>
                  <a:gd name="connsiteY47" fmla="*/ 704850 h 923925"/>
                  <a:gd name="connsiteX48" fmla="*/ 1847850 w 3419475"/>
                  <a:gd name="connsiteY48" fmla="*/ 685800 h 923925"/>
                  <a:gd name="connsiteX49" fmla="*/ 1885950 w 3419475"/>
                  <a:gd name="connsiteY49" fmla="*/ 676275 h 923925"/>
                  <a:gd name="connsiteX50" fmla="*/ 1943100 w 3419475"/>
                  <a:gd name="connsiteY50" fmla="*/ 657225 h 923925"/>
                  <a:gd name="connsiteX51" fmla="*/ 2076450 w 3419475"/>
                  <a:gd name="connsiteY51" fmla="*/ 647700 h 923925"/>
                  <a:gd name="connsiteX52" fmla="*/ 2105025 w 3419475"/>
                  <a:gd name="connsiteY52" fmla="*/ 619125 h 923925"/>
                  <a:gd name="connsiteX53" fmla="*/ 2171700 w 3419475"/>
                  <a:gd name="connsiteY53" fmla="*/ 590550 h 923925"/>
                  <a:gd name="connsiteX54" fmla="*/ 2209800 w 3419475"/>
                  <a:gd name="connsiteY54" fmla="*/ 581025 h 923925"/>
                  <a:gd name="connsiteX55" fmla="*/ 2238375 w 3419475"/>
                  <a:gd name="connsiteY55" fmla="*/ 571500 h 923925"/>
                  <a:gd name="connsiteX56" fmla="*/ 2305050 w 3419475"/>
                  <a:gd name="connsiteY56" fmla="*/ 523875 h 923925"/>
                  <a:gd name="connsiteX57" fmla="*/ 2333625 w 3419475"/>
                  <a:gd name="connsiteY57" fmla="*/ 504825 h 923925"/>
                  <a:gd name="connsiteX58" fmla="*/ 2371725 w 3419475"/>
                  <a:gd name="connsiteY58" fmla="*/ 495300 h 923925"/>
                  <a:gd name="connsiteX59" fmla="*/ 2438400 w 3419475"/>
                  <a:gd name="connsiteY59" fmla="*/ 466725 h 923925"/>
                  <a:gd name="connsiteX60" fmla="*/ 2581275 w 3419475"/>
                  <a:gd name="connsiteY60" fmla="*/ 457200 h 923925"/>
                  <a:gd name="connsiteX61" fmla="*/ 2600325 w 3419475"/>
                  <a:gd name="connsiteY61" fmla="*/ 428625 h 923925"/>
                  <a:gd name="connsiteX62" fmla="*/ 2657475 w 3419475"/>
                  <a:gd name="connsiteY62" fmla="*/ 390525 h 923925"/>
                  <a:gd name="connsiteX63" fmla="*/ 2686050 w 3419475"/>
                  <a:gd name="connsiteY63" fmla="*/ 333375 h 923925"/>
                  <a:gd name="connsiteX64" fmla="*/ 2714625 w 3419475"/>
                  <a:gd name="connsiteY64" fmla="*/ 323850 h 923925"/>
                  <a:gd name="connsiteX65" fmla="*/ 2733675 w 3419475"/>
                  <a:gd name="connsiteY65" fmla="*/ 295275 h 923925"/>
                  <a:gd name="connsiteX66" fmla="*/ 2800350 w 3419475"/>
                  <a:gd name="connsiteY66" fmla="*/ 276225 h 923925"/>
                  <a:gd name="connsiteX67" fmla="*/ 2838450 w 3419475"/>
                  <a:gd name="connsiteY67" fmla="*/ 257175 h 923925"/>
                  <a:gd name="connsiteX68" fmla="*/ 2867025 w 3419475"/>
                  <a:gd name="connsiteY68" fmla="*/ 238125 h 923925"/>
                  <a:gd name="connsiteX69" fmla="*/ 2905125 w 3419475"/>
                  <a:gd name="connsiteY69" fmla="*/ 209550 h 923925"/>
                  <a:gd name="connsiteX70" fmla="*/ 2933700 w 3419475"/>
                  <a:gd name="connsiteY70" fmla="*/ 200025 h 923925"/>
                  <a:gd name="connsiteX71" fmla="*/ 3057525 w 3419475"/>
                  <a:gd name="connsiteY71" fmla="*/ 152400 h 923925"/>
                  <a:gd name="connsiteX72" fmla="*/ 3114675 w 3419475"/>
                  <a:gd name="connsiteY72" fmla="*/ 114300 h 923925"/>
                  <a:gd name="connsiteX73" fmla="*/ 3219450 w 3419475"/>
                  <a:gd name="connsiteY73" fmla="*/ 85725 h 923925"/>
                  <a:gd name="connsiteX74" fmla="*/ 3333750 w 3419475"/>
                  <a:gd name="connsiteY74" fmla="*/ 57150 h 923925"/>
                  <a:gd name="connsiteX75" fmla="*/ 3371850 w 3419475"/>
                  <a:gd name="connsiteY75" fmla="*/ 47625 h 923925"/>
                  <a:gd name="connsiteX76" fmla="*/ 3419475 w 3419475"/>
                  <a:gd name="connsiteY76" fmla="*/ 38100 h 923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</a:cxnLst>
                <a:rect l="l" t="t" r="r" b="b"/>
                <a:pathLst>
                  <a:path w="3419475" h="923925">
                    <a:moveTo>
                      <a:pt x="0" y="923925"/>
                    </a:moveTo>
                    <a:cubicBezTo>
                      <a:pt x="6386" y="885610"/>
                      <a:pt x="1788" y="864987"/>
                      <a:pt x="28575" y="838200"/>
                    </a:cubicBezTo>
                    <a:cubicBezTo>
                      <a:pt x="36670" y="830105"/>
                      <a:pt x="47625" y="825500"/>
                      <a:pt x="57150" y="819150"/>
                    </a:cubicBezTo>
                    <a:cubicBezTo>
                      <a:pt x="63500" y="809625"/>
                      <a:pt x="73250" y="801636"/>
                      <a:pt x="76200" y="790575"/>
                    </a:cubicBezTo>
                    <a:cubicBezTo>
                      <a:pt x="86152" y="753254"/>
                      <a:pt x="83036" y="712918"/>
                      <a:pt x="95250" y="676275"/>
                    </a:cubicBezTo>
                    <a:cubicBezTo>
                      <a:pt x="98425" y="666750"/>
                      <a:pt x="100285" y="656680"/>
                      <a:pt x="104775" y="647700"/>
                    </a:cubicBezTo>
                    <a:cubicBezTo>
                      <a:pt x="109895" y="637461"/>
                      <a:pt x="115730" y="627220"/>
                      <a:pt x="123825" y="619125"/>
                    </a:cubicBezTo>
                    <a:cubicBezTo>
                      <a:pt x="131920" y="611030"/>
                      <a:pt x="142875" y="606425"/>
                      <a:pt x="152400" y="600075"/>
                    </a:cubicBezTo>
                    <a:lnTo>
                      <a:pt x="171450" y="542925"/>
                    </a:lnTo>
                    <a:lnTo>
                      <a:pt x="180975" y="514350"/>
                    </a:lnTo>
                    <a:cubicBezTo>
                      <a:pt x="171343" y="499903"/>
                      <a:pt x="152400" y="476918"/>
                      <a:pt x="152400" y="457200"/>
                    </a:cubicBezTo>
                    <a:cubicBezTo>
                      <a:pt x="152400" y="430274"/>
                      <a:pt x="173504" y="374837"/>
                      <a:pt x="180975" y="352425"/>
                    </a:cubicBezTo>
                    <a:cubicBezTo>
                      <a:pt x="184150" y="342900"/>
                      <a:pt x="182468" y="329874"/>
                      <a:pt x="190500" y="323850"/>
                    </a:cubicBezTo>
                    <a:cubicBezTo>
                      <a:pt x="263511" y="269092"/>
                      <a:pt x="201224" y="322412"/>
                      <a:pt x="247650" y="266700"/>
                    </a:cubicBezTo>
                    <a:cubicBezTo>
                      <a:pt x="269013" y="241065"/>
                      <a:pt x="281761" y="239956"/>
                      <a:pt x="295275" y="209550"/>
                    </a:cubicBezTo>
                    <a:cubicBezTo>
                      <a:pt x="303430" y="191200"/>
                      <a:pt x="303186" y="169108"/>
                      <a:pt x="314325" y="152400"/>
                    </a:cubicBezTo>
                    <a:cubicBezTo>
                      <a:pt x="320675" y="142875"/>
                      <a:pt x="328255" y="134064"/>
                      <a:pt x="333375" y="123825"/>
                    </a:cubicBezTo>
                    <a:cubicBezTo>
                      <a:pt x="337865" y="114845"/>
                      <a:pt x="334183" y="100231"/>
                      <a:pt x="342900" y="95250"/>
                    </a:cubicBezTo>
                    <a:cubicBezTo>
                      <a:pt x="359668" y="85668"/>
                      <a:pt x="381000" y="88900"/>
                      <a:pt x="400050" y="85725"/>
                    </a:cubicBezTo>
                    <a:cubicBezTo>
                      <a:pt x="412750" y="76200"/>
                      <a:pt x="426925" y="68375"/>
                      <a:pt x="438150" y="57150"/>
                    </a:cubicBezTo>
                    <a:cubicBezTo>
                      <a:pt x="481234" y="14066"/>
                      <a:pt x="430145" y="37593"/>
                      <a:pt x="485775" y="19050"/>
                    </a:cubicBezTo>
                    <a:cubicBezTo>
                      <a:pt x="533183" y="28532"/>
                      <a:pt x="540281" y="35806"/>
                      <a:pt x="590550" y="19050"/>
                    </a:cubicBezTo>
                    <a:cubicBezTo>
                      <a:pt x="601410" y="15430"/>
                      <a:pt x="609600" y="6350"/>
                      <a:pt x="619125" y="0"/>
                    </a:cubicBezTo>
                    <a:cubicBezTo>
                      <a:pt x="632600" y="4492"/>
                      <a:pt x="673840" y="19050"/>
                      <a:pt x="685800" y="19050"/>
                    </a:cubicBezTo>
                    <a:cubicBezTo>
                      <a:pt x="705113" y="19050"/>
                      <a:pt x="723900" y="12700"/>
                      <a:pt x="742950" y="9525"/>
                    </a:cubicBezTo>
                    <a:cubicBezTo>
                      <a:pt x="755650" y="12700"/>
                      <a:pt x="768463" y="15454"/>
                      <a:pt x="781050" y="19050"/>
                    </a:cubicBezTo>
                    <a:cubicBezTo>
                      <a:pt x="790704" y="21808"/>
                      <a:pt x="799662" y="27330"/>
                      <a:pt x="809625" y="28575"/>
                    </a:cubicBezTo>
                    <a:cubicBezTo>
                      <a:pt x="850702" y="33710"/>
                      <a:pt x="892175" y="34925"/>
                      <a:pt x="933450" y="38100"/>
                    </a:cubicBezTo>
                    <a:cubicBezTo>
                      <a:pt x="939800" y="47625"/>
                      <a:pt x="947991" y="56153"/>
                      <a:pt x="952500" y="66675"/>
                    </a:cubicBezTo>
                    <a:cubicBezTo>
                      <a:pt x="961748" y="88254"/>
                      <a:pt x="959965" y="112497"/>
                      <a:pt x="971550" y="133350"/>
                    </a:cubicBezTo>
                    <a:cubicBezTo>
                      <a:pt x="982669" y="153364"/>
                      <a:pt x="987930" y="183260"/>
                      <a:pt x="1009650" y="190500"/>
                    </a:cubicBezTo>
                    <a:lnTo>
                      <a:pt x="1038225" y="200025"/>
                    </a:lnTo>
                    <a:cubicBezTo>
                      <a:pt x="1044575" y="209550"/>
                      <a:pt x="1053986" y="217635"/>
                      <a:pt x="1057275" y="228600"/>
                    </a:cubicBezTo>
                    <a:cubicBezTo>
                      <a:pt x="1067477" y="262605"/>
                      <a:pt x="1054827" y="299032"/>
                      <a:pt x="1085850" y="323850"/>
                    </a:cubicBezTo>
                    <a:cubicBezTo>
                      <a:pt x="1093690" y="330122"/>
                      <a:pt x="1104900" y="330200"/>
                      <a:pt x="1114425" y="333375"/>
                    </a:cubicBezTo>
                    <a:cubicBezTo>
                      <a:pt x="1120775" y="346075"/>
                      <a:pt x="1128489" y="358180"/>
                      <a:pt x="1133475" y="371475"/>
                    </a:cubicBezTo>
                    <a:cubicBezTo>
                      <a:pt x="1138072" y="383732"/>
                      <a:pt x="1139404" y="396988"/>
                      <a:pt x="1143000" y="409575"/>
                    </a:cubicBezTo>
                    <a:cubicBezTo>
                      <a:pt x="1149198" y="431266"/>
                      <a:pt x="1154877" y="450027"/>
                      <a:pt x="1171575" y="466725"/>
                    </a:cubicBezTo>
                    <a:cubicBezTo>
                      <a:pt x="1179670" y="474820"/>
                      <a:pt x="1190625" y="479425"/>
                      <a:pt x="1200150" y="485775"/>
                    </a:cubicBezTo>
                    <a:cubicBezTo>
                      <a:pt x="1203325" y="495300"/>
                      <a:pt x="1201750" y="508186"/>
                      <a:pt x="1209675" y="514350"/>
                    </a:cubicBezTo>
                    <a:cubicBezTo>
                      <a:pt x="1232091" y="531785"/>
                      <a:pt x="1285875" y="552450"/>
                      <a:pt x="1285875" y="552450"/>
                    </a:cubicBezTo>
                    <a:cubicBezTo>
                      <a:pt x="1301259" y="598602"/>
                      <a:pt x="1295439" y="595342"/>
                      <a:pt x="1352550" y="638175"/>
                    </a:cubicBezTo>
                    <a:cubicBezTo>
                      <a:pt x="1367150" y="649125"/>
                      <a:pt x="1437749" y="703175"/>
                      <a:pt x="1447800" y="704850"/>
                    </a:cubicBezTo>
                    <a:cubicBezTo>
                      <a:pt x="1466850" y="708025"/>
                      <a:pt x="1486097" y="710185"/>
                      <a:pt x="1504950" y="714375"/>
                    </a:cubicBezTo>
                    <a:cubicBezTo>
                      <a:pt x="1514751" y="716553"/>
                      <a:pt x="1523621" y="722249"/>
                      <a:pt x="1533525" y="723900"/>
                    </a:cubicBezTo>
                    <a:cubicBezTo>
                      <a:pt x="1561885" y="728627"/>
                      <a:pt x="1590675" y="730250"/>
                      <a:pt x="1619250" y="733425"/>
                    </a:cubicBezTo>
                    <a:cubicBezTo>
                      <a:pt x="1635125" y="730250"/>
                      <a:pt x="1651716" y="729584"/>
                      <a:pt x="1666875" y="723900"/>
                    </a:cubicBezTo>
                    <a:cubicBezTo>
                      <a:pt x="1677594" y="719880"/>
                      <a:pt x="1684485" y="708139"/>
                      <a:pt x="1695450" y="704850"/>
                    </a:cubicBezTo>
                    <a:cubicBezTo>
                      <a:pt x="1711439" y="700053"/>
                      <a:pt x="1841170" y="686542"/>
                      <a:pt x="1847850" y="685800"/>
                    </a:cubicBezTo>
                    <a:cubicBezTo>
                      <a:pt x="1860550" y="682625"/>
                      <a:pt x="1873411" y="680037"/>
                      <a:pt x="1885950" y="676275"/>
                    </a:cubicBezTo>
                    <a:cubicBezTo>
                      <a:pt x="1905184" y="670505"/>
                      <a:pt x="1923071" y="658656"/>
                      <a:pt x="1943100" y="657225"/>
                    </a:cubicBezTo>
                    <a:lnTo>
                      <a:pt x="2076450" y="647700"/>
                    </a:lnTo>
                    <a:cubicBezTo>
                      <a:pt x="2085975" y="638175"/>
                      <a:pt x="2094064" y="626955"/>
                      <a:pt x="2105025" y="619125"/>
                    </a:cubicBezTo>
                    <a:cubicBezTo>
                      <a:pt x="2121958" y="607030"/>
                      <a:pt x="2150972" y="596472"/>
                      <a:pt x="2171700" y="590550"/>
                    </a:cubicBezTo>
                    <a:cubicBezTo>
                      <a:pt x="2184287" y="586954"/>
                      <a:pt x="2197213" y="584621"/>
                      <a:pt x="2209800" y="581025"/>
                    </a:cubicBezTo>
                    <a:cubicBezTo>
                      <a:pt x="2219454" y="578267"/>
                      <a:pt x="2228850" y="574675"/>
                      <a:pt x="2238375" y="571500"/>
                    </a:cubicBezTo>
                    <a:cubicBezTo>
                      <a:pt x="2284919" y="524956"/>
                      <a:pt x="2246544" y="557307"/>
                      <a:pt x="2305050" y="523875"/>
                    </a:cubicBezTo>
                    <a:cubicBezTo>
                      <a:pt x="2314989" y="518195"/>
                      <a:pt x="2323103" y="509334"/>
                      <a:pt x="2333625" y="504825"/>
                    </a:cubicBezTo>
                    <a:cubicBezTo>
                      <a:pt x="2345657" y="499668"/>
                      <a:pt x="2359468" y="499897"/>
                      <a:pt x="2371725" y="495300"/>
                    </a:cubicBezTo>
                    <a:cubicBezTo>
                      <a:pt x="2391034" y="488059"/>
                      <a:pt x="2415992" y="469215"/>
                      <a:pt x="2438400" y="466725"/>
                    </a:cubicBezTo>
                    <a:cubicBezTo>
                      <a:pt x="2485839" y="461454"/>
                      <a:pt x="2533650" y="460375"/>
                      <a:pt x="2581275" y="457200"/>
                    </a:cubicBezTo>
                    <a:cubicBezTo>
                      <a:pt x="2587625" y="447675"/>
                      <a:pt x="2591710" y="436163"/>
                      <a:pt x="2600325" y="428625"/>
                    </a:cubicBezTo>
                    <a:cubicBezTo>
                      <a:pt x="2617555" y="413548"/>
                      <a:pt x="2657475" y="390525"/>
                      <a:pt x="2657475" y="390525"/>
                    </a:cubicBezTo>
                    <a:cubicBezTo>
                      <a:pt x="2663750" y="371701"/>
                      <a:pt x="2669264" y="346804"/>
                      <a:pt x="2686050" y="333375"/>
                    </a:cubicBezTo>
                    <a:cubicBezTo>
                      <a:pt x="2693890" y="327103"/>
                      <a:pt x="2705100" y="327025"/>
                      <a:pt x="2714625" y="323850"/>
                    </a:cubicBezTo>
                    <a:cubicBezTo>
                      <a:pt x="2720975" y="314325"/>
                      <a:pt x="2724736" y="302426"/>
                      <a:pt x="2733675" y="295275"/>
                    </a:cubicBezTo>
                    <a:cubicBezTo>
                      <a:pt x="2740448" y="289857"/>
                      <a:pt x="2797129" y="277433"/>
                      <a:pt x="2800350" y="276225"/>
                    </a:cubicBezTo>
                    <a:cubicBezTo>
                      <a:pt x="2813645" y="271239"/>
                      <a:pt x="2826122" y="264220"/>
                      <a:pt x="2838450" y="257175"/>
                    </a:cubicBezTo>
                    <a:cubicBezTo>
                      <a:pt x="2848389" y="251495"/>
                      <a:pt x="2857710" y="244779"/>
                      <a:pt x="2867025" y="238125"/>
                    </a:cubicBezTo>
                    <a:cubicBezTo>
                      <a:pt x="2879943" y="228898"/>
                      <a:pt x="2891342" y="217426"/>
                      <a:pt x="2905125" y="209550"/>
                    </a:cubicBezTo>
                    <a:cubicBezTo>
                      <a:pt x="2913842" y="204569"/>
                      <a:pt x="2924175" y="203200"/>
                      <a:pt x="2933700" y="200025"/>
                    </a:cubicBezTo>
                    <a:cubicBezTo>
                      <a:pt x="2978023" y="133540"/>
                      <a:pt x="2924176" y="199464"/>
                      <a:pt x="3057525" y="152400"/>
                    </a:cubicBezTo>
                    <a:cubicBezTo>
                      <a:pt x="3079115" y="144780"/>
                      <a:pt x="3092955" y="121540"/>
                      <a:pt x="3114675" y="114300"/>
                    </a:cubicBezTo>
                    <a:cubicBezTo>
                      <a:pt x="3187184" y="90130"/>
                      <a:pt x="3152134" y="99188"/>
                      <a:pt x="3219450" y="85725"/>
                    </a:cubicBezTo>
                    <a:cubicBezTo>
                      <a:pt x="3275169" y="48579"/>
                      <a:pt x="3228556" y="73334"/>
                      <a:pt x="3333750" y="57150"/>
                    </a:cubicBezTo>
                    <a:cubicBezTo>
                      <a:pt x="3346689" y="55159"/>
                      <a:pt x="3359071" y="50465"/>
                      <a:pt x="3371850" y="47625"/>
                    </a:cubicBezTo>
                    <a:cubicBezTo>
                      <a:pt x="3387654" y="44113"/>
                      <a:pt x="3419475" y="38100"/>
                      <a:pt x="3419475" y="3810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" name="Straight Arrow Connector 4"/>
            <p:cNvCxnSpPr/>
            <p:nvPr/>
          </p:nvCxnSpPr>
          <p:spPr>
            <a:xfrm flipV="1">
              <a:off x="1130152" y="1145749"/>
              <a:ext cx="0" cy="1229726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1294394" y="1141197"/>
              <a:ext cx="0" cy="1229726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V="1">
              <a:off x="969981" y="1141197"/>
              <a:ext cx="0" cy="1229726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V="1">
              <a:off x="837777" y="1267325"/>
              <a:ext cx="0" cy="1229726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619055" y="2727028"/>
              <a:ext cx="98619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SCED@11:00</a:t>
              </a:r>
            </a:p>
          </p:txBody>
        </p:sp>
        <p:cxnSp>
          <p:nvCxnSpPr>
            <p:cNvPr id="14" name="Straight Arrow Connector 13"/>
            <p:cNvCxnSpPr>
              <a:stCxn id="12" idx="1"/>
            </p:cNvCxnSpPr>
            <p:nvPr/>
          </p:nvCxnSpPr>
          <p:spPr>
            <a:xfrm flipH="1">
              <a:off x="1318351" y="2850139"/>
              <a:ext cx="300704" cy="3118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1537175" y="836712"/>
              <a:ext cx="12667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RegUp</a:t>
              </a:r>
              <a:r>
                <a:rPr lang="en-US" sz="1000" dirty="0" smtClean="0"/>
                <a:t> Instruction</a:t>
              </a:r>
              <a:endParaRPr lang="en-US" sz="1000" dirty="0"/>
            </a:p>
          </p:txBody>
        </p:sp>
        <p:cxnSp>
          <p:nvCxnSpPr>
            <p:cNvPr id="79" name="Straight Arrow Connector 78"/>
            <p:cNvCxnSpPr>
              <a:stCxn id="78" idx="1"/>
            </p:cNvCxnSpPr>
            <p:nvPr/>
          </p:nvCxnSpPr>
          <p:spPr>
            <a:xfrm flipH="1">
              <a:off x="969981" y="959823"/>
              <a:ext cx="567194" cy="3033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2204344" y="1678879"/>
              <a:ext cx="1602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MW output (tracking UDBP + </a:t>
              </a:r>
              <a:r>
                <a:rPr lang="en-US" sz="1000" dirty="0" err="1" smtClean="0"/>
                <a:t>Reg</a:t>
              </a:r>
              <a:r>
                <a:rPr lang="en-US" sz="1000" dirty="0" smtClean="0"/>
                <a:t> Instruction)</a:t>
              </a:r>
              <a:endParaRPr lang="en-US" sz="1000" dirty="0"/>
            </a:p>
          </p:txBody>
        </p:sp>
        <p:cxnSp>
          <p:nvCxnSpPr>
            <p:cNvPr id="85" name="Straight Arrow Connector 84"/>
            <p:cNvCxnSpPr>
              <a:endCxn id="40" idx="62"/>
            </p:cNvCxnSpPr>
            <p:nvPr/>
          </p:nvCxnSpPr>
          <p:spPr>
            <a:xfrm flipH="1" flipV="1">
              <a:off x="2789200" y="1504435"/>
              <a:ext cx="146753" cy="1972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3358575" y="2916465"/>
              <a:ext cx="54006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Time</a:t>
              </a:r>
              <a:endParaRPr lang="en-US" sz="10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948164" y="2042540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UDBP</a:t>
              </a:r>
              <a:endParaRPr lang="en-US" sz="1000" dirty="0"/>
            </a:p>
          </p:txBody>
        </p:sp>
        <p:cxnSp>
          <p:nvCxnSpPr>
            <p:cNvPr id="97" name="Straight Arrow Connector 96"/>
            <p:cNvCxnSpPr>
              <a:stCxn id="96" idx="1"/>
            </p:cNvCxnSpPr>
            <p:nvPr/>
          </p:nvCxnSpPr>
          <p:spPr>
            <a:xfrm flipH="1" flipV="1">
              <a:off x="1687286" y="2141291"/>
              <a:ext cx="260878" cy="243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8" name="TextBox 277"/>
            <p:cNvSpPr txBox="1"/>
            <p:nvPr/>
          </p:nvSpPr>
          <p:spPr>
            <a:xfrm>
              <a:off x="889657" y="3120260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11:00</a:t>
              </a:r>
              <a:endParaRPr lang="en-US" sz="1000" dirty="0"/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3107273" y="3109914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11:05</a:t>
              </a:r>
              <a:endParaRPr lang="en-US" sz="1000" dirty="0"/>
            </a:p>
          </p:txBody>
        </p:sp>
        <p:cxnSp>
          <p:nvCxnSpPr>
            <p:cNvPr id="98" name="Straight Connector 97"/>
            <p:cNvCxnSpPr/>
            <p:nvPr/>
          </p:nvCxnSpPr>
          <p:spPr>
            <a:xfrm flipV="1">
              <a:off x="755576" y="1141197"/>
              <a:ext cx="2620378" cy="11220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/>
            <p:cNvSpPr txBox="1"/>
            <p:nvPr/>
          </p:nvSpPr>
          <p:spPr>
            <a:xfrm>
              <a:off x="98034" y="971893"/>
              <a:ext cx="4353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HSL</a:t>
              </a:r>
              <a:endParaRPr lang="en-US" sz="1000" dirty="0"/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424172" y="1098454"/>
              <a:ext cx="320397" cy="683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/>
            <p:cNvSpPr txBox="1"/>
            <p:nvPr/>
          </p:nvSpPr>
          <p:spPr>
            <a:xfrm>
              <a:off x="265788" y="2426695"/>
              <a:ext cx="5305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HASL</a:t>
              </a:r>
              <a:endParaRPr lang="en-US" sz="1000" dirty="0"/>
            </a:p>
          </p:txBody>
        </p:sp>
        <p:sp>
          <p:nvSpPr>
            <p:cNvPr id="18" name="Left Brace 17"/>
            <p:cNvSpPr/>
            <p:nvPr/>
          </p:nvSpPr>
          <p:spPr>
            <a:xfrm>
              <a:off x="475798" y="1152417"/>
              <a:ext cx="243774" cy="1218506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70352" y="1535268"/>
              <a:ext cx="5877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RegUp</a:t>
              </a:r>
              <a:endParaRPr lang="en-US" sz="1000" dirty="0"/>
            </a:p>
            <a:p>
              <a:r>
                <a:rPr lang="en-US" sz="1000" dirty="0" smtClean="0"/>
                <a:t>Resp.</a:t>
              </a:r>
              <a:endParaRPr lang="en-US" sz="1000" dirty="0"/>
            </a:p>
          </p:txBody>
        </p:sp>
        <p:cxnSp>
          <p:nvCxnSpPr>
            <p:cNvPr id="116" name="Straight Arrow Connector 115"/>
            <p:cNvCxnSpPr/>
            <p:nvPr/>
          </p:nvCxnSpPr>
          <p:spPr>
            <a:xfrm flipV="1">
              <a:off x="539440" y="2382143"/>
              <a:ext cx="182965" cy="1044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5531158" y="2421476"/>
              <a:ext cx="568318" cy="4552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/>
            <p:cNvCxnSpPr/>
            <p:nvPr/>
          </p:nvCxnSpPr>
          <p:spPr>
            <a:xfrm flipV="1">
              <a:off x="5899277" y="1192512"/>
              <a:ext cx="0" cy="1229726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/>
            <p:nvPr/>
          </p:nvCxnSpPr>
          <p:spPr>
            <a:xfrm flipV="1">
              <a:off x="6063519" y="1187960"/>
              <a:ext cx="0" cy="1229726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/>
            <p:nvPr/>
          </p:nvCxnSpPr>
          <p:spPr>
            <a:xfrm flipV="1">
              <a:off x="5739106" y="1187960"/>
              <a:ext cx="0" cy="1229726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Arrow Connector 149"/>
            <p:cNvCxnSpPr/>
            <p:nvPr/>
          </p:nvCxnSpPr>
          <p:spPr>
            <a:xfrm flipV="1">
              <a:off x="5606902" y="1314088"/>
              <a:ext cx="0" cy="1229726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TextBox 150"/>
            <p:cNvSpPr txBox="1"/>
            <p:nvPr/>
          </p:nvSpPr>
          <p:spPr>
            <a:xfrm>
              <a:off x="6388180" y="2773791"/>
              <a:ext cx="98619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RTC@11:00</a:t>
              </a:r>
              <a:endParaRPr lang="en-US" sz="1000" dirty="0"/>
            </a:p>
          </p:txBody>
        </p:sp>
        <p:cxnSp>
          <p:nvCxnSpPr>
            <p:cNvPr id="152" name="Straight Arrow Connector 151"/>
            <p:cNvCxnSpPr>
              <a:stCxn id="151" idx="1"/>
            </p:cNvCxnSpPr>
            <p:nvPr/>
          </p:nvCxnSpPr>
          <p:spPr>
            <a:xfrm flipH="1">
              <a:off x="6087476" y="2896902"/>
              <a:ext cx="300704" cy="3118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TextBox 152"/>
            <p:cNvSpPr txBox="1"/>
            <p:nvPr/>
          </p:nvSpPr>
          <p:spPr>
            <a:xfrm>
              <a:off x="5943617" y="805399"/>
              <a:ext cx="12667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RegUp</a:t>
              </a:r>
              <a:r>
                <a:rPr lang="en-US" sz="1000" dirty="0" smtClean="0"/>
                <a:t> Instruction</a:t>
              </a:r>
              <a:endParaRPr lang="en-US" sz="1000" dirty="0"/>
            </a:p>
          </p:txBody>
        </p:sp>
        <p:cxnSp>
          <p:nvCxnSpPr>
            <p:cNvPr id="154" name="Straight Arrow Connector 153"/>
            <p:cNvCxnSpPr>
              <a:stCxn id="153" idx="1"/>
            </p:cNvCxnSpPr>
            <p:nvPr/>
          </p:nvCxnSpPr>
          <p:spPr>
            <a:xfrm flipH="1">
              <a:off x="5765509" y="928510"/>
              <a:ext cx="178108" cy="4777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TextBox 154"/>
            <p:cNvSpPr txBox="1"/>
            <p:nvPr/>
          </p:nvSpPr>
          <p:spPr>
            <a:xfrm>
              <a:off x="6357669" y="1376471"/>
              <a:ext cx="175558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MW output (tracking UDG)</a:t>
              </a:r>
              <a:endParaRPr lang="en-US" sz="1000" dirty="0"/>
            </a:p>
          </p:txBody>
        </p:sp>
        <p:cxnSp>
          <p:nvCxnSpPr>
            <p:cNvPr id="156" name="Straight Arrow Connector 155"/>
            <p:cNvCxnSpPr/>
            <p:nvPr/>
          </p:nvCxnSpPr>
          <p:spPr>
            <a:xfrm flipH="1" flipV="1">
              <a:off x="6942525" y="1202027"/>
              <a:ext cx="146753" cy="1972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extBox 156"/>
            <p:cNvSpPr txBox="1"/>
            <p:nvPr/>
          </p:nvSpPr>
          <p:spPr>
            <a:xfrm>
              <a:off x="8127700" y="2963228"/>
              <a:ext cx="54006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Time</a:t>
              </a:r>
              <a:endParaRPr lang="en-US" sz="1000" dirty="0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947486" y="2512326"/>
              <a:ext cx="113177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Base Ramp</a:t>
              </a:r>
              <a:endParaRPr lang="en-US" sz="1000" dirty="0"/>
            </a:p>
          </p:txBody>
        </p:sp>
        <p:cxnSp>
          <p:nvCxnSpPr>
            <p:cNvPr id="159" name="Straight Arrow Connector 158"/>
            <p:cNvCxnSpPr>
              <a:stCxn id="158" idx="1"/>
              <a:endCxn id="134" idx="2"/>
            </p:cNvCxnSpPr>
            <p:nvPr/>
          </p:nvCxnSpPr>
          <p:spPr>
            <a:xfrm flipH="1" flipV="1">
              <a:off x="5813482" y="2417686"/>
              <a:ext cx="134004" cy="2177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TextBox 159"/>
            <p:cNvSpPr txBox="1"/>
            <p:nvPr/>
          </p:nvSpPr>
          <p:spPr>
            <a:xfrm>
              <a:off x="5658782" y="3167023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11:00</a:t>
              </a:r>
              <a:endParaRPr lang="en-US" sz="1000" dirty="0"/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7876398" y="3156677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11:05</a:t>
              </a:r>
              <a:endParaRPr lang="en-US" sz="1000" dirty="0"/>
            </a:p>
          </p:txBody>
        </p:sp>
        <p:cxnSp>
          <p:nvCxnSpPr>
            <p:cNvPr id="162" name="Straight Connector 161"/>
            <p:cNvCxnSpPr/>
            <p:nvPr/>
          </p:nvCxnSpPr>
          <p:spPr>
            <a:xfrm flipV="1">
              <a:off x="5507251" y="1177268"/>
              <a:ext cx="2620378" cy="11220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TextBox 162"/>
            <p:cNvSpPr txBox="1"/>
            <p:nvPr/>
          </p:nvSpPr>
          <p:spPr>
            <a:xfrm>
              <a:off x="4867159" y="1018656"/>
              <a:ext cx="4353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HSL</a:t>
              </a:r>
              <a:endParaRPr lang="en-US" sz="1000" dirty="0"/>
            </a:p>
          </p:txBody>
        </p:sp>
        <p:cxnSp>
          <p:nvCxnSpPr>
            <p:cNvPr id="164" name="Straight Arrow Connector 163"/>
            <p:cNvCxnSpPr/>
            <p:nvPr/>
          </p:nvCxnSpPr>
          <p:spPr>
            <a:xfrm>
              <a:off x="5193297" y="1145217"/>
              <a:ext cx="320397" cy="683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Left Brace 165"/>
            <p:cNvSpPr/>
            <p:nvPr/>
          </p:nvSpPr>
          <p:spPr>
            <a:xfrm>
              <a:off x="5244923" y="1199180"/>
              <a:ext cx="243774" cy="1218506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0" name="Straight Connector 169"/>
            <p:cNvCxnSpPr/>
            <p:nvPr/>
          </p:nvCxnSpPr>
          <p:spPr>
            <a:xfrm>
              <a:off x="5691631" y="2422238"/>
              <a:ext cx="408563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flipV="1">
              <a:off x="5528204" y="2422238"/>
              <a:ext cx="163427" cy="244712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Freeform 173"/>
            <p:cNvSpPr/>
            <p:nvPr/>
          </p:nvSpPr>
          <p:spPr>
            <a:xfrm>
              <a:off x="5542334" y="1207213"/>
              <a:ext cx="2602173" cy="345743"/>
            </a:xfrm>
            <a:custGeom>
              <a:avLst/>
              <a:gdLst>
                <a:gd name="connsiteX0" fmla="*/ 0 w 2602173"/>
                <a:gd name="connsiteY0" fmla="*/ 345743 h 345743"/>
                <a:gd name="connsiteX1" fmla="*/ 4549 w 2602173"/>
                <a:gd name="connsiteY1" fmla="*/ 313899 h 345743"/>
                <a:gd name="connsiteX2" fmla="*/ 9099 w 2602173"/>
                <a:gd name="connsiteY2" fmla="*/ 300251 h 345743"/>
                <a:gd name="connsiteX3" fmla="*/ 22746 w 2602173"/>
                <a:gd name="connsiteY3" fmla="*/ 291152 h 345743"/>
                <a:gd name="connsiteX4" fmla="*/ 45493 w 2602173"/>
                <a:gd name="connsiteY4" fmla="*/ 263857 h 345743"/>
                <a:gd name="connsiteX5" fmla="*/ 59140 w 2602173"/>
                <a:gd name="connsiteY5" fmla="*/ 254758 h 345743"/>
                <a:gd name="connsiteX6" fmla="*/ 81887 w 2602173"/>
                <a:gd name="connsiteY6" fmla="*/ 200167 h 345743"/>
                <a:gd name="connsiteX7" fmla="*/ 100084 w 2602173"/>
                <a:gd name="connsiteY7" fmla="*/ 195618 h 345743"/>
                <a:gd name="connsiteX8" fmla="*/ 127379 w 2602173"/>
                <a:gd name="connsiteY8" fmla="*/ 177421 h 345743"/>
                <a:gd name="connsiteX9" fmla="*/ 131928 w 2602173"/>
                <a:gd name="connsiteY9" fmla="*/ 163773 h 345743"/>
                <a:gd name="connsiteX10" fmla="*/ 154675 w 2602173"/>
                <a:gd name="connsiteY10" fmla="*/ 159224 h 345743"/>
                <a:gd name="connsiteX11" fmla="*/ 163773 w 2602173"/>
                <a:gd name="connsiteY11" fmla="*/ 104633 h 345743"/>
                <a:gd name="connsiteX12" fmla="*/ 168322 w 2602173"/>
                <a:gd name="connsiteY12" fmla="*/ 81887 h 345743"/>
                <a:gd name="connsiteX13" fmla="*/ 181970 w 2602173"/>
                <a:gd name="connsiteY13" fmla="*/ 72788 h 345743"/>
                <a:gd name="connsiteX14" fmla="*/ 245660 w 2602173"/>
                <a:gd name="connsiteY14" fmla="*/ 63690 h 345743"/>
                <a:gd name="connsiteX15" fmla="*/ 291152 w 2602173"/>
                <a:gd name="connsiteY15" fmla="*/ 59140 h 345743"/>
                <a:gd name="connsiteX16" fmla="*/ 368490 w 2602173"/>
                <a:gd name="connsiteY16" fmla="*/ 54591 h 345743"/>
                <a:gd name="connsiteX17" fmla="*/ 404884 w 2602173"/>
                <a:gd name="connsiteY17" fmla="*/ 63690 h 345743"/>
                <a:gd name="connsiteX18" fmla="*/ 423081 w 2602173"/>
                <a:gd name="connsiteY18" fmla="*/ 68239 h 345743"/>
                <a:gd name="connsiteX19" fmla="*/ 473122 w 2602173"/>
                <a:gd name="connsiteY19" fmla="*/ 63690 h 345743"/>
                <a:gd name="connsiteX20" fmla="*/ 486770 w 2602173"/>
                <a:gd name="connsiteY20" fmla="*/ 59140 h 345743"/>
                <a:gd name="connsiteX21" fmla="*/ 509516 w 2602173"/>
                <a:gd name="connsiteY21" fmla="*/ 54591 h 345743"/>
                <a:gd name="connsiteX22" fmla="*/ 527713 w 2602173"/>
                <a:gd name="connsiteY22" fmla="*/ 50042 h 345743"/>
                <a:gd name="connsiteX23" fmla="*/ 550460 w 2602173"/>
                <a:gd name="connsiteY23" fmla="*/ 45493 h 345743"/>
                <a:gd name="connsiteX24" fmla="*/ 568657 w 2602173"/>
                <a:gd name="connsiteY24" fmla="*/ 40943 h 345743"/>
                <a:gd name="connsiteX25" fmla="*/ 618699 w 2602173"/>
                <a:gd name="connsiteY25" fmla="*/ 36394 h 345743"/>
                <a:gd name="connsiteX26" fmla="*/ 673290 w 2602173"/>
                <a:gd name="connsiteY26" fmla="*/ 18197 h 345743"/>
                <a:gd name="connsiteX27" fmla="*/ 700585 w 2602173"/>
                <a:gd name="connsiteY27" fmla="*/ 22746 h 345743"/>
                <a:gd name="connsiteX28" fmla="*/ 900752 w 2602173"/>
                <a:gd name="connsiteY28" fmla="*/ 36394 h 345743"/>
                <a:gd name="connsiteX29" fmla="*/ 932597 w 2602173"/>
                <a:gd name="connsiteY29" fmla="*/ 40943 h 345743"/>
                <a:gd name="connsiteX30" fmla="*/ 946245 w 2602173"/>
                <a:gd name="connsiteY30" fmla="*/ 50042 h 345743"/>
                <a:gd name="connsiteX31" fmla="*/ 959893 w 2602173"/>
                <a:gd name="connsiteY31" fmla="*/ 45493 h 345743"/>
                <a:gd name="connsiteX32" fmla="*/ 991737 w 2602173"/>
                <a:gd name="connsiteY32" fmla="*/ 40943 h 345743"/>
                <a:gd name="connsiteX33" fmla="*/ 1005385 w 2602173"/>
                <a:gd name="connsiteY33" fmla="*/ 36394 h 345743"/>
                <a:gd name="connsiteX34" fmla="*/ 1264693 w 2602173"/>
                <a:gd name="connsiteY34" fmla="*/ 27296 h 345743"/>
                <a:gd name="connsiteX35" fmla="*/ 1524000 w 2602173"/>
                <a:gd name="connsiteY35" fmla="*/ 31845 h 345743"/>
                <a:gd name="connsiteX36" fmla="*/ 1542197 w 2602173"/>
                <a:gd name="connsiteY36" fmla="*/ 40943 h 345743"/>
                <a:gd name="connsiteX37" fmla="*/ 1555845 w 2602173"/>
                <a:gd name="connsiteY37" fmla="*/ 45493 h 345743"/>
                <a:gd name="connsiteX38" fmla="*/ 1696872 w 2602173"/>
                <a:gd name="connsiteY38" fmla="*/ 40943 h 345743"/>
                <a:gd name="connsiteX39" fmla="*/ 1724167 w 2602173"/>
                <a:gd name="connsiteY39" fmla="*/ 31845 h 345743"/>
                <a:gd name="connsiteX40" fmla="*/ 1737815 w 2602173"/>
                <a:gd name="connsiteY40" fmla="*/ 27296 h 345743"/>
                <a:gd name="connsiteX41" fmla="*/ 1765110 w 2602173"/>
                <a:gd name="connsiteY41" fmla="*/ 31845 h 345743"/>
                <a:gd name="connsiteX42" fmla="*/ 1778758 w 2602173"/>
                <a:gd name="connsiteY42" fmla="*/ 36394 h 345743"/>
                <a:gd name="connsiteX43" fmla="*/ 1828800 w 2602173"/>
                <a:gd name="connsiteY43" fmla="*/ 22746 h 345743"/>
                <a:gd name="connsiteX44" fmla="*/ 1846997 w 2602173"/>
                <a:gd name="connsiteY44" fmla="*/ 18197 h 345743"/>
                <a:gd name="connsiteX45" fmla="*/ 1869743 w 2602173"/>
                <a:gd name="connsiteY45" fmla="*/ 13648 h 345743"/>
                <a:gd name="connsiteX46" fmla="*/ 1883391 w 2602173"/>
                <a:gd name="connsiteY46" fmla="*/ 9099 h 345743"/>
                <a:gd name="connsiteX47" fmla="*/ 1942531 w 2602173"/>
                <a:gd name="connsiteY47" fmla="*/ 0 h 345743"/>
                <a:gd name="connsiteX48" fmla="*/ 1978925 w 2602173"/>
                <a:gd name="connsiteY48" fmla="*/ 9099 h 345743"/>
                <a:gd name="connsiteX49" fmla="*/ 2024418 w 2602173"/>
                <a:gd name="connsiteY49" fmla="*/ 18197 h 345743"/>
                <a:gd name="connsiteX50" fmla="*/ 2028967 w 2602173"/>
                <a:gd name="connsiteY50" fmla="*/ 36394 h 345743"/>
                <a:gd name="connsiteX51" fmla="*/ 2056263 w 2602173"/>
                <a:gd name="connsiteY51" fmla="*/ 50042 h 345743"/>
                <a:gd name="connsiteX52" fmla="*/ 2092657 w 2602173"/>
                <a:gd name="connsiteY52" fmla="*/ 68239 h 345743"/>
                <a:gd name="connsiteX53" fmla="*/ 2156346 w 2602173"/>
                <a:gd name="connsiteY53" fmla="*/ 81887 h 345743"/>
                <a:gd name="connsiteX54" fmla="*/ 2270078 w 2602173"/>
                <a:gd name="connsiteY54" fmla="*/ 68239 h 345743"/>
                <a:gd name="connsiteX55" fmla="*/ 2283725 w 2602173"/>
                <a:gd name="connsiteY55" fmla="*/ 59140 h 345743"/>
                <a:gd name="connsiteX56" fmla="*/ 2411105 w 2602173"/>
                <a:gd name="connsiteY56" fmla="*/ 59140 h 345743"/>
                <a:gd name="connsiteX57" fmla="*/ 2479343 w 2602173"/>
                <a:gd name="connsiteY57" fmla="*/ 50042 h 345743"/>
                <a:gd name="connsiteX58" fmla="*/ 2497540 w 2602173"/>
                <a:gd name="connsiteY58" fmla="*/ 40943 h 345743"/>
                <a:gd name="connsiteX59" fmla="*/ 2602173 w 2602173"/>
                <a:gd name="connsiteY59" fmla="*/ 36394 h 34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2602173" h="345743">
                  <a:moveTo>
                    <a:pt x="0" y="345743"/>
                  </a:moveTo>
                  <a:cubicBezTo>
                    <a:pt x="1516" y="335128"/>
                    <a:pt x="2446" y="324413"/>
                    <a:pt x="4549" y="313899"/>
                  </a:cubicBezTo>
                  <a:cubicBezTo>
                    <a:pt x="5490" y="309197"/>
                    <a:pt x="6103" y="303996"/>
                    <a:pt x="9099" y="300251"/>
                  </a:cubicBezTo>
                  <a:cubicBezTo>
                    <a:pt x="12514" y="295982"/>
                    <a:pt x="18546" y="294652"/>
                    <a:pt x="22746" y="291152"/>
                  </a:cubicBezTo>
                  <a:cubicBezTo>
                    <a:pt x="67455" y="253894"/>
                    <a:pt x="9713" y="299639"/>
                    <a:pt x="45493" y="263857"/>
                  </a:cubicBezTo>
                  <a:cubicBezTo>
                    <a:pt x="49359" y="259991"/>
                    <a:pt x="54591" y="257791"/>
                    <a:pt x="59140" y="254758"/>
                  </a:cubicBezTo>
                  <a:cubicBezTo>
                    <a:pt x="61212" y="242328"/>
                    <a:pt x="63643" y="204728"/>
                    <a:pt x="81887" y="200167"/>
                  </a:cubicBezTo>
                  <a:lnTo>
                    <a:pt x="100084" y="195618"/>
                  </a:lnTo>
                  <a:cubicBezTo>
                    <a:pt x="109182" y="189552"/>
                    <a:pt x="123921" y="187795"/>
                    <a:pt x="127379" y="177421"/>
                  </a:cubicBezTo>
                  <a:cubicBezTo>
                    <a:pt x="128895" y="172872"/>
                    <a:pt x="127938" y="166433"/>
                    <a:pt x="131928" y="163773"/>
                  </a:cubicBezTo>
                  <a:cubicBezTo>
                    <a:pt x="138362" y="159484"/>
                    <a:pt x="147093" y="160740"/>
                    <a:pt x="154675" y="159224"/>
                  </a:cubicBezTo>
                  <a:cubicBezTo>
                    <a:pt x="157708" y="141027"/>
                    <a:pt x="160567" y="122800"/>
                    <a:pt x="163773" y="104633"/>
                  </a:cubicBezTo>
                  <a:cubicBezTo>
                    <a:pt x="165117" y="97019"/>
                    <a:pt x="164486" y="88600"/>
                    <a:pt x="168322" y="81887"/>
                  </a:cubicBezTo>
                  <a:cubicBezTo>
                    <a:pt x="171035" y="77140"/>
                    <a:pt x="177080" y="75233"/>
                    <a:pt x="181970" y="72788"/>
                  </a:cubicBezTo>
                  <a:cubicBezTo>
                    <a:pt x="199472" y="64037"/>
                    <a:pt x="232881" y="64852"/>
                    <a:pt x="245660" y="63690"/>
                  </a:cubicBezTo>
                  <a:cubicBezTo>
                    <a:pt x="278886" y="52614"/>
                    <a:pt x="263651" y="52265"/>
                    <a:pt x="291152" y="59140"/>
                  </a:cubicBezTo>
                  <a:cubicBezTo>
                    <a:pt x="321073" y="39194"/>
                    <a:pt x="304938" y="45925"/>
                    <a:pt x="368490" y="54591"/>
                  </a:cubicBezTo>
                  <a:cubicBezTo>
                    <a:pt x="380880" y="56281"/>
                    <a:pt x="392753" y="60657"/>
                    <a:pt x="404884" y="63690"/>
                  </a:cubicBezTo>
                  <a:lnTo>
                    <a:pt x="423081" y="68239"/>
                  </a:lnTo>
                  <a:cubicBezTo>
                    <a:pt x="439761" y="66723"/>
                    <a:pt x="456541" y="66059"/>
                    <a:pt x="473122" y="63690"/>
                  </a:cubicBezTo>
                  <a:cubicBezTo>
                    <a:pt x="477869" y="63012"/>
                    <a:pt x="482118" y="60303"/>
                    <a:pt x="486770" y="59140"/>
                  </a:cubicBezTo>
                  <a:cubicBezTo>
                    <a:pt x="494271" y="57265"/>
                    <a:pt x="501968" y="56268"/>
                    <a:pt x="509516" y="54591"/>
                  </a:cubicBezTo>
                  <a:cubicBezTo>
                    <a:pt x="515619" y="53235"/>
                    <a:pt x="521610" y="51398"/>
                    <a:pt x="527713" y="50042"/>
                  </a:cubicBezTo>
                  <a:cubicBezTo>
                    <a:pt x="535261" y="48365"/>
                    <a:pt x="542912" y="47170"/>
                    <a:pt x="550460" y="45493"/>
                  </a:cubicBezTo>
                  <a:cubicBezTo>
                    <a:pt x="556564" y="44137"/>
                    <a:pt x="562459" y="41769"/>
                    <a:pt x="568657" y="40943"/>
                  </a:cubicBezTo>
                  <a:cubicBezTo>
                    <a:pt x="585260" y="38729"/>
                    <a:pt x="602018" y="37910"/>
                    <a:pt x="618699" y="36394"/>
                  </a:cubicBezTo>
                  <a:cubicBezTo>
                    <a:pt x="661672" y="25651"/>
                    <a:pt x="643909" y="32888"/>
                    <a:pt x="673290" y="18197"/>
                  </a:cubicBezTo>
                  <a:cubicBezTo>
                    <a:pt x="682388" y="19713"/>
                    <a:pt x="691404" y="21858"/>
                    <a:pt x="700585" y="22746"/>
                  </a:cubicBezTo>
                  <a:cubicBezTo>
                    <a:pt x="788943" y="31297"/>
                    <a:pt x="817404" y="32008"/>
                    <a:pt x="900752" y="36394"/>
                  </a:cubicBezTo>
                  <a:cubicBezTo>
                    <a:pt x="911367" y="37910"/>
                    <a:pt x="922326" y="37862"/>
                    <a:pt x="932597" y="40943"/>
                  </a:cubicBezTo>
                  <a:cubicBezTo>
                    <a:pt x="937834" y="42514"/>
                    <a:pt x="940852" y="49143"/>
                    <a:pt x="946245" y="50042"/>
                  </a:cubicBezTo>
                  <a:cubicBezTo>
                    <a:pt x="950975" y="50830"/>
                    <a:pt x="955191" y="46434"/>
                    <a:pt x="959893" y="45493"/>
                  </a:cubicBezTo>
                  <a:cubicBezTo>
                    <a:pt x="970407" y="43390"/>
                    <a:pt x="981122" y="42460"/>
                    <a:pt x="991737" y="40943"/>
                  </a:cubicBezTo>
                  <a:cubicBezTo>
                    <a:pt x="996286" y="39427"/>
                    <a:pt x="1000733" y="37557"/>
                    <a:pt x="1005385" y="36394"/>
                  </a:cubicBezTo>
                  <a:cubicBezTo>
                    <a:pt x="1083784" y="16795"/>
                    <a:pt x="1241576" y="27741"/>
                    <a:pt x="1264693" y="27296"/>
                  </a:cubicBezTo>
                  <a:cubicBezTo>
                    <a:pt x="1379700" y="21242"/>
                    <a:pt x="1380421" y="18171"/>
                    <a:pt x="1524000" y="31845"/>
                  </a:cubicBezTo>
                  <a:cubicBezTo>
                    <a:pt x="1530751" y="32488"/>
                    <a:pt x="1535964" y="38272"/>
                    <a:pt x="1542197" y="40943"/>
                  </a:cubicBezTo>
                  <a:cubicBezTo>
                    <a:pt x="1546605" y="42832"/>
                    <a:pt x="1551296" y="43976"/>
                    <a:pt x="1555845" y="45493"/>
                  </a:cubicBezTo>
                  <a:cubicBezTo>
                    <a:pt x="1602854" y="43976"/>
                    <a:pt x="1649992" y="44744"/>
                    <a:pt x="1696872" y="40943"/>
                  </a:cubicBezTo>
                  <a:cubicBezTo>
                    <a:pt x="1706431" y="40168"/>
                    <a:pt x="1715069" y="34878"/>
                    <a:pt x="1724167" y="31845"/>
                  </a:cubicBezTo>
                  <a:lnTo>
                    <a:pt x="1737815" y="27296"/>
                  </a:lnTo>
                  <a:cubicBezTo>
                    <a:pt x="1746913" y="28812"/>
                    <a:pt x="1756106" y="29844"/>
                    <a:pt x="1765110" y="31845"/>
                  </a:cubicBezTo>
                  <a:cubicBezTo>
                    <a:pt x="1769791" y="32885"/>
                    <a:pt x="1773963" y="36394"/>
                    <a:pt x="1778758" y="36394"/>
                  </a:cubicBezTo>
                  <a:cubicBezTo>
                    <a:pt x="1794501" y="36394"/>
                    <a:pt x="1814521" y="26316"/>
                    <a:pt x="1828800" y="22746"/>
                  </a:cubicBezTo>
                  <a:cubicBezTo>
                    <a:pt x="1834866" y="21230"/>
                    <a:pt x="1840894" y="19553"/>
                    <a:pt x="1846997" y="18197"/>
                  </a:cubicBezTo>
                  <a:cubicBezTo>
                    <a:pt x="1854545" y="16520"/>
                    <a:pt x="1862242" y="15523"/>
                    <a:pt x="1869743" y="13648"/>
                  </a:cubicBezTo>
                  <a:cubicBezTo>
                    <a:pt x="1874395" y="12485"/>
                    <a:pt x="1878678" y="9983"/>
                    <a:pt x="1883391" y="9099"/>
                  </a:cubicBezTo>
                  <a:cubicBezTo>
                    <a:pt x="1902995" y="5423"/>
                    <a:pt x="1922818" y="3033"/>
                    <a:pt x="1942531" y="0"/>
                  </a:cubicBezTo>
                  <a:cubicBezTo>
                    <a:pt x="1966917" y="8128"/>
                    <a:pt x="1945991" y="1780"/>
                    <a:pt x="1978925" y="9099"/>
                  </a:cubicBezTo>
                  <a:cubicBezTo>
                    <a:pt x="2019624" y="18144"/>
                    <a:pt x="1970959" y="9288"/>
                    <a:pt x="2024418" y="18197"/>
                  </a:cubicBezTo>
                  <a:cubicBezTo>
                    <a:pt x="2025934" y="24263"/>
                    <a:pt x="2025499" y="31192"/>
                    <a:pt x="2028967" y="36394"/>
                  </a:cubicBezTo>
                  <a:cubicBezTo>
                    <a:pt x="2035036" y="45498"/>
                    <a:pt x="2047574" y="46093"/>
                    <a:pt x="2056263" y="50042"/>
                  </a:cubicBezTo>
                  <a:cubicBezTo>
                    <a:pt x="2068611" y="55654"/>
                    <a:pt x="2079616" y="64513"/>
                    <a:pt x="2092657" y="68239"/>
                  </a:cubicBezTo>
                  <a:cubicBezTo>
                    <a:pt x="2134812" y="80283"/>
                    <a:pt x="2113573" y="75775"/>
                    <a:pt x="2156346" y="81887"/>
                  </a:cubicBezTo>
                  <a:cubicBezTo>
                    <a:pt x="2211013" y="63664"/>
                    <a:pt x="2174064" y="73292"/>
                    <a:pt x="2270078" y="68239"/>
                  </a:cubicBezTo>
                  <a:cubicBezTo>
                    <a:pt x="2274627" y="65206"/>
                    <a:pt x="2278318" y="59951"/>
                    <a:pt x="2283725" y="59140"/>
                  </a:cubicBezTo>
                  <a:cubicBezTo>
                    <a:pt x="2342182" y="50371"/>
                    <a:pt x="2358436" y="54352"/>
                    <a:pt x="2411105" y="59140"/>
                  </a:cubicBezTo>
                  <a:cubicBezTo>
                    <a:pt x="2421839" y="58067"/>
                    <a:pt x="2463192" y="55426"/>
                    <a:pt x="2479343" y="50042"/>
                  </a:cubicBezTo>
                  <a:cubicBezTo>
                    <a:pt x="2485777" y="47897"/>
                    <a:pt x="2490800" y="41692"/>
                    <a:pt x="2497540" y="40943"/>
                  </a:cubicBezTo>
                  <a:cubicBezTo>
                    <a:pt x="2532237" y="37088"/>
                    <a:pt x="2602173" y="36394"/>
                    <a:pt x="2602173" y="3639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0" name="Straight Connector 179"/>
            <p:cNvCxnSpPr/>
            <p:nvPr/>
          </p:nvCxnSpPr>
          <p:spPr>
            <a:xfrm>
              <a:off x="5682585" y="1182935"/>
              <a:ext cx="416891" cy="1001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flipV="1">
              <a:off x="6100527" y="1173244"/>
              <a:ext cx="2050240" cy="6357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TextBox 183"/>
            <p:cNvSpPr txBox="1"/>
            <p:nvPr/>
          </p:nvSpPr>
          <p:spPr>
            <a:xfrm>
              <a:off x="4791765" y="1819196"/>
              <a:ext cx="5877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RegUp</a:t>
              </a:r>
              <a:endParaRPr lang="en-US" sz="1000" dirty="0"/>
            </a:p>
            <a:p>
              <a:r>
                <a:rPr lang="en-US" sz="1000" dirty="0" smtClean="0"/>
                <a:t>Award</a:t>
              </a:r>
              <a:endParaRPr lang="en-US" sz="1000" dirty="0"/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1382606" y="2400875"/>
              <a:ext cx="122690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BP@SCED 10:55</a:t>
              </a:r>
              <a:endParaRPr lang="en-US" sz="1000" dirty="0"/>
            </a:p>
          </p:txBody>
        </p:sp>
        <p:cxnSp>
          <p:nvCxnSpPr>
            <p:cNvPr id="186" name="Straight Arrow Connector 185"/>
            <p:cNvCxnSpPr/>
            <p:nvPr/>
          </p:nvCxnSpPr>
          <p:spPr>
            <a:xfrm flipH="1" flipV="1">
              <a:off x="1170238" y="2386535"/>
              <a:ext cx="261535" cy="977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TextBox 187"/>
            <p:cNvSpPr txBox="1"/>
            <p:nvPr/>
          </p:nvSpPr>
          <p:spPr>
            <a:xfrm>
              <a:off x="3374397" y="1381651"/>
              <a:ext cx="122690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BP@SCED 11:00</a:t>
              </a:r>
              <a:endParaRPr lang="en-US" sz="1000" dirty="0"/>
            </a:p>
          </p:txBody>
        </p:sp>
        <p:cxnSp>
          <p:nvCxnSpPr>
            <p:cNvPr id="189" name="Straight Arrow Connector 188"/>
            <p:cNvCxnSpPr/>
            <p:nvPr/>
          </p:nvCxnSpPr>
          <p:spPr>
            <a:xfrm flipH="1" flipV="1">
              <a:off x="3401538" y="1289175"/>
              <a:ext cx="279916" cy="1102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TextBox 190"/>
            <p:cNvSpPr txBox="1"/>
            <p:nvPr/>
          </p:nvSpPr>
          <p:spPr>
            <a:xfrm>
              <a:off x="3308521" y="836712"/>
              <a:ext cx="86743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HSL, HASL</a:t>
              </a:r>
              <a:endParaRPr lang="en-US" sz="1000" dirty="0"/>
            </a:p>
          </p:txBody>
        </p:sp>
        <p:cxnSp>
          <p:nvCxnSpPr>
            <p:cNvPr id="192" name="Straight Arrow Connector 191"/>
            <p:cNvCxnSpPr>
              <a:stCxn id="191" idx="2"/>
            </p:cNvCxnSpPr>
            <p:nvPr/>
          </p:nvCxnSpPr>
          <p:spPr>
            <a:xfrm flipH="1">
              <a:off x="3357065" y="1082933"/>
              <a:ext cx="385174" cy="745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TextBox 212"/>
            <p:cNvSpPr txBox="1"/>
            <p:nvPr/>
          </p:nvSpPr>
          <p:spPr>
            <a:xfrm>
              <a:off x="6377597" y="2251313"/>
              <a:ext cx="122690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BP@RTC 10:55</a:t>
              </a:r>
              <a:endParaRPr lang="en-US" sz="1000" dirty="0"/>
            </a:p>
          </p:txBody>
        </p:sp>
        <p:cxnSp>
          <p:nvCxnSpPr>
            <p:cNvPr id="214" name="Straight Arrow Connector 213"/>
            <p:cNvCxnSpPr/>
            <p:nvPr/>
          </p:nvCxnSpPr>
          <p:spPr>
            <a:xfrm flipH="1">
              <a:off x="6132160" y="2334711"/>
              <a:ext cx="294605" cy="828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TextBox 215"/>
            <p:cNvSpPr txBox="1"/>
            <p:nvPr/>
          </p:nvSpPr>
          <p:spPr>
            <a:xfrm>
              <a:off x="7907184" y="1245858"/>
              <a:ext cx="122690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BP@RTC 11:00</a:t>
              </a:r>
              <a:endParaRPr lang="en-US" sz="1000" dirty="0"/>
            </a:p>
          </p:txBody>
        </p:sp>
        <p:cxnSp>
          <p:nvCxnSpPr>
            <p:cNvPr id="217" name="Straight Arrow Connector 216"/>
            <p:cNvCxnSpPr/>
            <p:nvPr/>
          </p:nvCxnSpPr>
          <p:spPr>
            <a:xfrm flipH="1" flipV="1">
              <a:off x="7856107" y="1200622"/>
              <a:ext cx="279916" cy="1102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4" name="TextBox 303"/>
            <p:cNvSpPr txBox="1"/>
            <p:nvPr/>
          </p:nvSpPr>
          <p:spPr>
            <a:xfrm>
              <a:off x="7490536" y="774383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UDG</a:t>
              </a:r>
              <a:endParaRPr lang="en-US" sz="1000" dirty="0"/>
            </a:p>
          </p:txBody>
        </p:sp>
        <p:cxnSp>
          <p:nvCxnSpPr>
            <p:cNvPr id="305" name="Straight Arrow Connector 304"/>
            <p:cNvCxnSpPr/>
            <p:nvPr/>
          </p:nvCxnSpPr>
          <p:spPr>
            <a:xfrm flipH="1">
              <a:off x="7661778" y="989117"/>
              <a:ext cx="80460" cy="1811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107108" y="3477478"/>
            <a:ext cx="9073404" cy="2872272"/>
            <a:chOff x="107108" y="3501008"/>
            <a:chExt cx="9073404" cy="2849074"/>
          </a:xfrm>
        </p:grpSpPr>
        <p:sp>
          <p:nvSpPr>
            <p:cNvPr id="292" name="TextBox 291"/>
            <p:cNvSpPr txBox="1"/>
            <p:nvPr/>
          </p:nvSpPr>
          <p:spPr>
            <a:xfrm>
              <a:off x="8118224" y="4037002"/>
              <a:ext cx="10622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MW output </a:t>
              </a:r>
            </a:p>
            <a:p>
              <a:r>
                <a:rPr lang="en-US" sz="1000" dirty="0" smtClean="0"/>
                <a:t>(tracking UDG)</a:t>
              </a:r>
              <a:endParaRPr lang="en-US" sz="1000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07108" y="3501008"/>
              <a:ext cx="9073404" cy="2849074"/>
              <a:chOff x="114256" y="3324398"/>
              <a:chExt cx="9073404" cy="2946740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1426212" y="4466387"/>
                <a:ext cx="2032901" cy="1218506"/>
              </a:xfrm>
              <a:prstGeom prst="rect">
                <a:avLst/>
              </a:prstGeom>
              <a:pattFill prst="pct5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843387" y="3926117"/>
                <a:ext cx="2888383" cy="2152180"/>
                <a:chOff x="393198" y="3726307"/>
                <a:chExt cx="2888383" cy="2402993"/>
              </a:xfrm>
            </p:grpSpPr>
            <p:cxnSp>
              <p:nvCxnSpPr>
                <p:cNvPr id="45" name="Straight Arrow Connector 44"/>
                <p:cNvCxnSpPr/>
                <p:nvPr/>
              </p:nvCxnSpPr>
              <p:spPr>
                <a:xfrm>
                  <a:off x="393198" y="6120889"/>
                  <a:ext cx="2888383" cy="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Arrow Connector 45"/>
                <p:cNvCxnSpPr/>
                <p:nvPr/>
              </p:nvCxnSpPr>
              <p:spPr>
                <a:xfrm rot="16200000">
                  <a:off x="-797993" y="4932010"/>
                  <a:ext cx="2394581" cy="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Arrow Connector 46"/>
                <p:cNvCxnSpPr/>
                <p:nvPr/>
              </p:nvCxnSpPr>
              <p:spPr>
                <a:xfrm flipV="1">
                  <a:off x="971286" y="4334854"/>
                  <a:ext cx="0" cy="1786034"/>
                </a:xfrm>
                <a:prstGeom prst="straightConnector1">
                  <a:avLst/>
                </a:prstGeom>
                <a:ln w="9525">
                  <a:prstDash val="sysDas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Arrow Connector 47"/>
                <p:cNvCxnSpPr/>
                <p:nvPr/>
              </p:nvCxnSpPr>
              <p:spPr>
                <a:xfrm rot="16200000">
                  <a:off x="1816813" y="4923598"/>
                  <a:ext cx="2394581" cy="0"/>
                </a:xfrm>
                <a:prstGeom prst="straightConnector1">
                  <a:avLst/>
                </a:prstGeom>
                <a:ln w="9525">
                  <a:prstDash val="sysDas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2" name="Group 61"/>
                <p:cNvGrpSpPr/>
                <p:nvPr/>
              </p:nvGrpSpPr>
              <p:grpSpPr>
                <a:xfrm>
                  <a:off x="399429" y="4329100"/>
                  <a:ext cx="2602475" cy="1493502"/>
                  <a:chOff x="399429" y="4329100"/>
                  <a:chExt cx="2602475" cy="1493502"/>
                </a:xfrm>
              </p:grpSpPr>
              <p:cxnSp>
                <p:nvCxnSpPr>
                  <p:cNvPr id="56" name="Straight Connector 55"/>
                  <p:cNvCxnSpPr/>
                  <p:nvPr/>
                </p:nvCxnSpPr>
                <p:spPr>
                  <a:xfrm flipV="1">
                    <a:off x="399429" y="4329100"/>
                    <a:ext cx="163427" cy="273230"/>
                  </a:xfrm>
                  <a:prstGeom prst="line">
                    <a:avLst/>
                  </a:prstGeom>
                  <a:ln w="222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>
                    <a:off x="550525" y="4337217"/>
                    <a:ext cx="408563" cy="0"/>
                  </a:xfrm>
                  <a:prstGeom prst="line">
                    <a:avLst/>
                  </a:prstGeom>
                  <a:ln w="222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>
                    <a:off x="959089" y="4334855"/>
                    <a:ext cx="1634255" cy="1487747"/>
                  </a:xfrm>
                  <a:prstGeom prst="line">
                    <a:avLst/>
                  </a:prstGeom>
                  <a:ln w="222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>
                    <a:off x="2593341" y="5822508"/>
                    <a:ext cx="408563" cy="0"/>
                  </a:xfrm>
                  <a:prstGeom prst="line">
                    <a:avLst/>
                  </a:prstGeom>
                  <a:ln w="222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6" name="Freeform 85"/>
              <p:cNvSpPr/>
              <p:nvPr/>
            </p:nvSpPr>
            <p:spPr>
              <a:xfrm>
                <a:off x="884939" y="4817499"/>
                <a:ext cx="0" cy="0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855586" y="4487889"/>
                <a:ext cx="2618139" cy="281763"/>
              </a:xfrm>
              <a:custGeom>
                <a:avLst/>
                <a:gdLst>
                  <a:gd name="connsiteX0" fmla="*/ 0 w 2636874"/>
                  <a:gd name="connsiteY0" fmla="*/ 281763 h 281763"/>
                  <a:gd name="connsiteX1" fmla="*/ 26581 w 2636874"/>
                  <a:gd name="connsiteY1" fmla="*/ 196703 h 281763"/>
                  <a:gd name="connsiteX2" fmla="*/ 69111 w 2636874"/>
                  <a:gd name="connsiteY2" fmla="*/ 186070 h 281763"/>
                  <a:gd name="connsiteX3" fmla="*/ 85060 w 2636874"/>
                  <a:gd name="connsiteY3" fmla="*/ 170121 h 281763"/>
                  <a:gd name="connsiteX4" fmla="*/ 101009 w 2636874"/>
                  <a:gd name="connsiteY4" fmla="*/ 132907 h 281763"/>
                  <a:gd name="connsiteX5" fmla="*/ 116958 w 2636874"/>
                  <a:gd name="connsiteY5" fmla="*/ 127591 h 281763"/>
                  <a:gd name="connsiteX6" fmla="*/ 154172 w 2636874"/>
                  <a:gd name="connsiteY6" fmla="*/ 116959 h 281763"/>
                  <a:gd name="connsiteX7" fmla="*/ 164804 w 2636874"/>
                  <a:gd name="connsiteY7" fmla="*/ 101010 h 281763"/>
                  <a:gd name="connsiteX8" fmla="*/ 233916 w 2636874"/>
                  <a:gd name="connsiteY8" fmla="*/ 79745 h 281763"/>
                  <a:gd name="connsiteX9" fmla="*/ 249865 w 2636874"/>
                  <a:gd name="connsiteY9" fmla="*/ 69112 h 281763"/>
                  <a:gd name="connsiteX10" fmla="*/ 260497 w 2636874"/>
                  <a:gd name="connsiteY10" fmla="*/ 53163 h 281763"/>
                  <a:gd name="connsiteX11" fmla="*/ 297711 w 2636874"/>
                  <a:gd name="connsiteY11" fmla="*/ 47847 h 281763"/>
                  <a:gd name="connsiteX12" fmla="*/ 414670 w 2636874"/>
                  <a:gd name="connsiteY12" fmla="*/ 42531 h 281763"/>
                  <a:gd name="connsiteX13" fmla="*/ 483781 w 2636874"/>
                  <a:gd name="connsiteY13" fmla="*/ 47847 h 281763"/>
                  <a:gd name="connsiteX14" fmla="*/ 505046 w 2636874"/>
                  <a:gd name="connsiteY14" fmla="*/ 42531 h 281763"/>
                  <a:gd name="connsiteX15" fmla="*/ 579474 w 2636874"/>
                  <a:gd name="connsiteY15" fmla="*/ 37214 h 281763"/>
                  <a:gd name="connsiteX16" fmla="*/ 637953 w 2636874"/>
                  <a:gd name="connsiteY16" fmla="*/ 21265 h 281763"/>
                  <a:gd name="connsiteX17" fmla="*/ 653902 w 2636874"/>
                  <a:gd name="connsiteY17" fmla="*/ 10633 h 281763"/>
                  <a:gd name="connsiteX18" fmla="*/ 680484 w 2636874"/>
                  <a:gd name="connsiteY18" fmla="*/ 5317 h 281763"/>
                  <a:gd name="connsiteX19" fmla="*/ 696432 w 2636874"/>
                  <a:gd name="connsiteY19" fmla="*/ 0 h 281763"/>
                  <a:gd name="connsiteX20" fmla="*/ 765544 w 2636874"/>
                  <a:gd name="connsiteY20" fmla="*/ 10633 h 281763"/>
                  <a:gd name="connsiteX21" fmla="*/ 967563 w 2636874"/>
                  <a:gd name="connsiteY21" fmla="*/ 21265 h 281763"/>
                  <a:gd name="connsiteX22" fmla="*/ 999460 w 2636874"/>
                  <a:gd name="connsiteY22" fmla="*/ 37214 h 281763"/>
                  <a:gd name="connsiteX23" fmla="*/ 1031358 w 2636874"/>
                  <a:gd name="connsiteY23" fmla="*/ 53163 h 281763"/>
                  <a:gd name="connsiteX24" fmla="*/ 1073888 w 2636874"/>
                  <a:gd name="connsiteY24" fmla="*/ 47847 h 281763"/>
                  <a:gd name="connsiteX25" fmla="*/ 1089837 w 2636874"/>
                  <a:gd name="connsiteY25" fmla="*/ 42531 h 281763"/>
                  <a:gd name="connsiteX26" fmla="*/ 1105786 w 2636874"/>
                  <a:gd name="connsiteY26" fmla="*/ 53163 h 281763"/>
                  <a:gd name="connsiteX27" fmla="*/ 1143000 w 2636874"/>
                  <a:gd name="connsiteY27" fmla="*/ 47847 h 281763"/>
                  <a:gd name="connsiteX28" fmla="*/ 1180214 w 2636874"/>
                  <a:gd name="connsiteY28" fmla="*/ 31898 h 281763"/>
                  <a:gd name="connsiteX29" fmla="*/ 1244009 w 2636874"/>
                  <a:gd name="connsiteY29" fmla="*/ 37214 h 281763"/>
                  <a:gd name="connsiteX30" fmla="*/ 1281223 w 2636874"/>
                  <a:gd name="connsiteY30" fmla="*/ 47847 h 281763"/>
                  <a:gd name="connsiteX31" fmla="*/ 1307804 w 2636874"/>
                  <a:gd name="connsiteY31" fmla="*/ 53163 h 281763"/>
                  <a:gd name="connsiteX32" fmla="*/ 1334386 w 2636874"/>
                  <a:gd name="connsiteY32" fmla="*/ 74428 h 281763"/>
                  <a:gd name="connsiteX33" fmla="*/ 1376916 w 2636874"/>
                  <a:gd name="connsiteY33" fmla="*/ 85061 h 281763"/>
                  <a:gd name="connsiteX34" fmla="*/ 1414130 w 2636874"/>
                  <a:gd name="connsiteY34" fmla="*/ 79745 h 281763"/>
                  <a:gd name="connsiteX35" fmla="*/ 1430079 w 2636874"/>
                  <a:gd name="connsiteY35" fmla="*/ 74428 h 281763"/>
                  <a:gd name="connsiteX36" fmla="*/ 1499190 w 2636874"/>
                  <a:gd name="connsiteY36" fmla="*/ 79745 h 281763"/>
                  <a:gd name="connsiteX37" fmla="*/ 1515139 w 2636874"/>
                  <a:gd name="connsiteY37" fmla="*/ 85061 h 281763"/>
                  <a:gd name="connsiteX38" fmla="*/ 1531088 w 2636874"/>
                  <a:gd name="connsiteY38" fmla="*/ 95693 h 281763"/>
                  <a:gd name="connsiteX39" fmla="*/ 1658679 w 2636874"/>
                  <a:gd name="connsiteY39" fmla="*/ 101010 h 281763"/>
                  <a:gd name="connsiteX40" fmla="*/ 1690577 w 2636874"/>
                  <a:gd name="connsiteY40" fmla="*/ 111642 h 281763"/>
                  <a:gd name="connsiteX41" fmla="*/ 1855381 w 2636874"/>
                  <a:gd name="connsiteY41" fmla="*/ 122275 h 281763"/>
                  <a:gd name="connsiteX42" fmla="*/ 2057400 w 2636874"/>
                  <a:gd name="connsiteY42" fmla="*/ 122275 h 281763"/>
                  <a:gd name="connsiteX43" fmla="*/ 2137144 w 2636874"/>
                  <a:gd name="connsiteY43" fmla="*/ 132907 h 281763"/>
                  <a:gd name="connsiteX44" fmla="*/ 2179674 w 2636874"/>
                  <a:gd name="connsiteY44" fmla="*/ 159489 h 281763"/>
                  <a:gd name="connsiteX45" fmla="*/ 2222204 w 2636874"/>
                  <a:gd name="connsiteY45" fmla="*/ 164805 h 281763"/>
                  <a:gd name="connsiteX46" fmla="*/ 2254102 w 2636874"/>
                  <a:gd name="connsiteY46" fmla="*/ 170121 h 281763"/>
                  <a:gd name="connsiteX47" fmla="*/ 2280684 w 2636874"/>
                  <a:gd name="connsiteY47" fmla="*/ 180754 h 281763"/>
                  <a:gd name="connsiteX48" fmla="*/ 2296632 w 2636874"/>
                  <a:gd name="connsiteY48" fmla="*/ 186070 h 281763"/>
                  <a:gd name="connsiteX49" fmla="*/ 2333846 w 2636874"/>
                  <a:gd name="connsiteY49" fmla="*/ 202019 h 281763"/>
                  <a:gd name="connsiteX50" fmla="*/ 2360428 w 2636874"/>
                  <a:gd name="connsiteY50" fmla="*/ 180754 h 281763"/>
                  <a:gd name="connsiteX51" fmla="*/ 2376377 w 2636874"/>
                  <a:gd name="connsiteY51" fmla="*/ 175438 h 281763"/>
                  <a:gd name="connsiteX52" fmla="*/ 2514600 w 2636874"/>
                  <a:gd name="connsiteY52" fmla="*/ 180754 h 281763"/>
                  <a:gd name="connsiteX53" fmla="*/ 2519916 w 2636874"/>
                  <a:gd name="connsiteY53" fmla="*/ 196703 h 281763"/>
                  <a:gd name="connsiteX54" fmla="*/ 2562446 w 2636874"/>
                  <a:gd name="connsiteY54" fmla="*/ 202019 h 281763"/>
                  <a:gd name="connsiteX55" fmla="*/ 2599660 w 2636874"/>
                  <a:gd name="connsiteY55" fmla="*/ 212652 h 281763"/>
                  <a:gd name="connsiteX56" fmla="*/ 2636874 w 2636874"/>
                  <a:gd name="connsiteY56" fmla="*/ 223284 h 281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</a:cxnLst>
                <a:rect l="l" t="t" r="r" b="b"/>
                <a:pathLst>
                  <a:path w="2636874" h="281763">
                    <a:moveTo>
                      <a:pt x="0" y="281763"/>
                    </a:moveTo>
                    <a:cubicBezTo>
                      <a:pt x="1023" y="271531"/>
                      <a:pt x="-570" y="203491"/>
                      <a:pt x="26581" y="196703"/>
                    </a:cubicBezTo>
                    <a:lnTo>
                      <a:pt x="69111" y="186070"/>
                    </a:lnTo>
                    <a:cubicBezTo>
                      <a:pt x="74427" y="180754"/>
                      <a:pt x="81330" y="176649"/>
                      <a:pt x="85060" y="170121"/>
                    </a:cubicBezTo>
                    <a:cubicBezTo>
                      <a:pt x="95812" y="151306"/>
                      <a:pt x="82927" y="147373"/>
                      <a:pt x="101009" y="132907"/>
                    </a:cubicBezTo>
                    <a:cubicBezTo>
                      <a:pt x="105385" y="129406"/>
                      <a:pt x="111570" y="129130"/>
                      <a:pt x="116958" y="127591"/>
                    </a:cubicBezTo>
                    <a:cubicBezTo>
                      <a:pt x="163686" y="114241"/>
                      <a:pt x="115932" y="129705"/>
                      <a:pt x="154172" y="116959"/>
                    </a:cubicBezTo>
                    <a:cubicBezTo>
                      <a:pt x="157716" y="111643"/>
                      <a:pt x="160286" y="105528"/>
                      <a:pt x="164804" y="101010"/>
                    </a:cubicBezTo>
                    <a:cubicBezTo>
                      <a:pt x="182573" y="83241"/>
                      <a:pt x="211372" y="82965"/>
                      <a:pt x="233916" y="79745"/>
                    </a:cubicBezTo>
                    <a:cubicBezTo>
                      <a:pt x="239232" y="76201"/>
                      <a:pt x="245347" y="73630"/>
                      <a:pt x="249865" y="69112"/>
                    </a:cubicBezTo>
                    <a:cubicBezTo>
                      <a:pt x="254383" y="64594"/>
                      <a:pt x="254658" y="55758"/>
                      <a:pt x="260497" y="53163"/>
                    </a:cubicBezTo>
                    <a:cubicBezTo>
                      <a:pt x="271948" y="48074"/>
                      <a:pt x="285210" y="48709"/>
                      <a:pt x="297711" y="47847"/>
                    </a:cubicBezTo>
                    <a:cubicBezTo>
                      <a:pt x="336645" y="45162"/>
                      <a:pt x="375684" y="44303"/>
                      <a:pt x="414670" y="42531"/>
                    </a:cubicBezTo>
                    <a:cubicBezTo>
                      <a:pt x="437707" y="44303"/>
                      <a:pt x="460676" y="47847"/>
                      <a:pt x="483781" y="47847"/>
                    </a:cubicBezTo>
                    <a:cubicBezTo>
                      <a:pt x="491087" y="47847"/>
                      <a:pt x="497784" y="43338"/>
                      <a:pt x="505046" y="42531"/>
                    </a:cubicBezTo>
                    <a:cubicBezTo>
                      <a:pt x="529766" y="39784"/>
                      <a:pt x="554665" y="38986"/>
                      <a:pt x="579474" y="37214"/>
                    </a:cubicBezTo>
                    <a:cubicBezTo>
                      <a:pt x="594169" y="33540"/>
                      <a:pt x="627414" y="25481"/>
                      <a:pt x="637953" y="21265"/>
                    </a:cubicBezTo>
                    <a:cubicBezTo>
                      <a:pt x="643885" y="18892"/>
                      <a:pt x="647919" y="12876"/>
                      <a:pt x="653902" y="10633"/>
                    </a:cubicBezTo>
                    <a:cubicBezTo>
                      <a:pt x="662363" y="7460"/>
                      <a:pt x="671718" y="7509"/>
                      <a:pt x="680484" y="5317"/>
                    </a:cubicBezTo>
                    <a:cubicBezTo>
                      <a:pt x="685920" y="3958"/>
                      <a:pt x="691116" y="1772"/>
                      <a:pt x="696432" y="0"/>
                    </a:cubicBezTo>
                    <a:cubicBezTo>
                      <a:pt x="727613" y="10395"/>
                      <a:pt x="712090" y="6521"/>
                      <a:pt x="765544" y="10633"/>
                    </a:cubicBezTo>
                    <a:cubicBezTo>
                      <a:pt x="832718" y="15800"/>
                      <a:pt x="900304" y="18208"/>
                      <a:pt x="967563" y="21265"/>
                    </a:cubicBezTo>
                    <a:cubicBezTo>
                      <a:pt x="1013262" y="51734"/>
                      <a:pt x="955445" y="15206"/>
                      <a:pt x="999460" y="37214"/>
                    </a:cubicBezTo>
                    <a:cubicBezTo>
                      <a:pt x="1040683" y="57826"/>
                      <a:pt x="991270" y="39801"/>
                      <a:pt x="1031358" y="53163"/>
                    </a:cubicBezTo>
                    <a:cubicBezTo>
                      <a:pt x="1045535" y="51391"/>
                      <a:pt x="1059831" y="50403"/>
                      <a:pt x="1073888" y="47847"/>
                    </a:cubicBezTo>
                    <a:cubicBezTo>
                      <a:pt x="1079401" y="46845"/>
                      <a:pt x="1084309" y="41610"/>
                      <a:pt x="1089837" y="42531"/>
                    </a:cubicBezTo>
                    <a:cubicBezTo>
                      <a:pt x="1096139" y="43581"/>
                      <a:pt x="1100470" y="49619"/>
                      <a:pt x="1105786" y="53163"/>
                    </a:cubicBezTo>
                    <a:cubicBezTo>
                      <a:pt x="1118191" y="51391"/>
                      <a:pt x="1130713" y="50304"/>
                      <a:pt x="1143000" y="47847"/>
                    </a:cubicBezTo>
                    <a:cubicBezTo>
                      <a:pt x="1156039" y="45239"/>
                      <a:pt x="1168684" y="37663"/>
                      <a:pt x="1180214" y="31898"/>
                    </a:cubicBezTo>
                    <a:cubicBezTo>
                      <a:pt x="1201479" y="33670"/>
                      <a:pt x="1222835" y="34567"/>
                      <a:pt x="1244009" y="37214"/>
                    </a:cubicBezTo>
                    <a:cubicBezTo>
                      <a:pt x="1263888" y="39699"/>
                      <a:pt x="1263575" y="43435"/>
                      <a:pt x="1281223" y="47847"/>
                    </a:cubicBezTo>
                    <a:cubicBezTo>
                      <a:pt x="1289989" y="50038"/>
                      <a:pt x="1298944" y="51391"/>
                      <a:pt x="1307804" y="53163"/>
                    </a:cubicBezTo>
                    <a:cubicBezTo>
                      <a:pt x="1320307" y="71916"/>
                      <a:pt x="1313462" y="68721"/>
                      <a:pt x="1334386" y="74428"/>
                    </a:cubicBezTo>
                    <a:cubicBezTo>
                      <a:pt x="1348484" y="78273"/>
                      <a:pt x="1376916" y="85061"/>
                      <a:pt x="1376916" y="85061"/>
                    </a:cubicBezTo>
                    <a:cubicBezTo>
                      <a:pt x="1389321" y="83289"/>
                      <a:pt x="1401843" y="82203"/>
                      <a:pt x="1414130" y="79745"/>
                    </a:cubicBezTo>
                    <a:cubicBezTo>
                      <a:pt x="1419625" y="78646"/>
                      <a:pt x="1424475" y="74428"/>
                      <a:pt x="1430079" y="74428"/>
                    </a:cubicBezTo>
                    <a:cubicBezTo>
                      <a:pt x="1453184" y="74428"/>
                      <a:pt x="1476153" y="77973"/>
                      <a:pt x="1499190" y="79745"/>
                    </a:cubicBezTo>
                    <a:cubicBezTo>
                      <a:pt x="1504506" y="81517"/>
                      <a:pt x="1510127" y="82555"/>
                      <a:pt x="1515139" y="85061"/>
                    </a:cubicBezTo>
                    <a:cubicBezTo>
                      <a:pt x="1520854" y="87918"/>
                      <a:pt x="1524738" y="94987"/>
                      <a:pt x="1531088" y="95693"/>
                    </a:cubicBezTo>
                    <a:cubicBezTo>
                      <a:pt x="1573395" y="100394"/>
                      <a:pt x="1616149" y="99238"/>
                      <a:pt x="1658679" y="101010"/>
                    </a:cubicBezTo>
                    <a:cubicBezTo>
                      <a:pt x="1669312" y="104554"/>
                      <a:pt x="1679522" y="109799"/>
                      <a:pt x="1690577" y="111642"/>
                    </a:cubicBezTo>
                    <a:cubicBezTo>
                      <a:pt x="1766208" y="124249"/>
                      <a:pt x="1711704" y="116528"/>
                      <a:pt x="1855381" y="122275"/>
                    </a:cubicBezTo>
                    <a:cubicBezTo>
                      <a:pt x="1932878" y="148106"/>
                      <a:pt x="1836016" y="117848"/>
                      <a:pt x="2057400" y="122275"/>
                    </a:cubicBezTo>
                    <a:cubicBezTo>
                      <a:pt x="2084211" y="122811"/>
                      <a:pt x="2110563" y="129363"/>
                      <a:pt x="2137144" y="132907"/>
                    </a:cubicBezTo>
                    <a:cubicBezTo>
                      <a:pt x="2151321" y="141768"/>
                      <a:pt x="2164021" y="153619"/>
                      <a:pt x="2179674" y="159489"/>
                    </a:cubicBezTo>
                    <a:cubicBezTo>
                      <a:pt x="2193051" y="164506"/>
                      <a:pt x="2208061" y="162785"/>
                      <a:pt x="2222204" y="164805"/>
                    </a:cubicBezTo>
                    <a:cubicBezTo>
                      <a:pt x="2232875" y="166329"/>
                      <a:pt x="2243469" y="168349"/>
                      <a:pt x="2254102" y="170121"/>
                    </a:cubicBezTo>
                    <a:cubicBezTo>
                      <a:pt x="2262963" y="173665"/>
                      <a:pt x="2271748" y="177403"/>
                      <a:pt x="2280684" y="180754"/>
                    </a:cubicBezTo>
                    <a:cubicBezTo>
                      <a:pt x="2285931" y="182722"/>
                      <a:pt x="2291482" y="183863"/>
                      <a:pt x="2296632" y="186070"/>
                    </a:cubicBezTo>
                    <a:cubicBezTo>
                      <a:pt x="2342612" y="205776"/>
                      <a:pt x="2296447" y="189553"/>
                      <a:pt x="2333846" y="202019"/>
                    </a:cubicBezTo>
                    <a:cubicBezTo>
                      <a:pt x="2373934" y="188657"/>
                      <a:pt x="2326075" y="208236"/>
                      <a:pt x="2360428" y="180754"/>
                    </a:cubicBezTo>
                    <a:cubicBezTo>
                      <a:pt x="2364804" y="177253"/>
                      <a:pt x="2371061" y="177210"/>
                      <a:pt x="2376377" y="175438"/>
                    </a:cubicBezTo>
                    <a:cubicBezTo>
                      <a:pt x="2422451" y="177210"/>
                      <a:pt x="2468989" y="173997"/>
                      <a:pt x="2514600" y="180754"/>
                    </a:cubicBezTo>
                    <a:cubicBezTo>
                      <a:pt x="2520143" y="181575"/>
                      <a:pt x="2514795" y="194427"/>
                      <a:pt x="2519916" y="196703"/>
                    </a:cubicBezTo>
                    <a:cubicBezTo>
                      <a:pt x="2532972" y="202506"/>
                      <a:pt x="2548269" y="200247"/>
                      <a:pt x="2562446" y="202019"/>
                    </a:cubicBezTo>
                    <a:cubicBezTo>
                      <a:pt x="2577641" y="207084"/>
                      <a:pt x="2582979" y="209316"/>
                      <a:pt x="2599660" y="212652"/>
                    </a:cubicBezTo>
                    <a:cubicBezTo>
                      <a:pt x="2635463" y="219813"/>
                      <a:pt x="2623603" y="210013"/>
                      <a:pt x="2636874" y="223284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1526196" y="3324398"/>
                <a:ext cx="1764196" cy="2485141"/>
                <a:chOff x="1151620" y="3339397"/>
                <a:chExt cx="1764196" cy="2485141"/>
              </a:xfrm>
            </p:grpSpPr>
            <p:cxnSp>
              <p:nvCxnSpPr>
                <p:cNvPr id="52" name="Straight Arrow Connector 51"/>
                <p:cNvCxnSpPr/>
                <p:nvPr/>
              </p:nvCxnSpPr>
              <p:spPr>
                <a:xfrm flipV="1">
                  <a:off x="1295636" y="3473537"/>
                  <a:ext cx="0" cy="1229726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Arrow Connector 52"/>
                <p:cNvCxnSpPr/>
                <p:nvPr/>
              </p:nvCxnSpPr>
              <p:spPr>
                <a:xfrm flipV="1">
                  <a:off x="1439652" y="3595770"/>
                  <a:ext cx="0" cy="1229726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Arrow Connector 53"/>
                <p:cNvCxnSpPr/>
                <p:nvPr/>
              </p:nvCxnSpPr>
              <p:spPr>
                <a:xfrm flipV="1">
                  <a:off x="1151620" y="3339397"/>
                  <a:ext cx="0" cy="1229726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Arrow Connector 54"/>
                <p:cNvCxnSpPr/>
                <p:nvPr/>
              </p:nvCxnSpPr>
              <p:spPr>
                <a:xfrm flipV="1">
                  <a:off x="1727684" y="3832027"/>
                  <a:ext cx="0" cy="1229726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Arrow Connector 58"/>
                <p:cNvCxnSpPr/>
                <p:nvPr/>
              </p:nvCxnSpPr>
              <p:spPr>
                <a:xfrm flipV="1">
                  <a:off x="1871700" y="3943040"/>
                  <a:ext cx="0" cy="1229726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Arrow Connector 59"/>
                <p:cNvCxnSpPr/>
                <p:nvPr/>
              </p:nvCxnSpPr>
              <p:spPr>
                <a:xfrm flipV="1">
                  <a:off x="1583668" y="3697887"/>
                  <a:ext cx="0" cy="1229726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Arrow Connector 62"/>
                <p:cNvCxnSpPr/>
                <p:nvPr/>
              </p:nvCxnSpPr>
              <p:spPr>
                <a:xfrm flipV="1">
                  <a:off x="2159732" y="4173687"/>
                  <a:ext cx="0" cy="1229726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Arrow Connector 63"/>
                <p:cNvCxnSpPr/>
                <p:nvPr/>
              </p:nvCxnSpPr>
              <p:spPr>
                <a:xfrm flipV="1">
                  <a:off x="2303748" y="4295920"/>
                  <a:ext cx="0" cy="1229726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Arrow Connector 64"/>
                <p:cNvCxnSpPr/>
                <p:nvPr/>
              </p:nvCxnSpPr>
              <p:spPr>
                <a:xfrm flipV="1">
                  <a:off x="2015716" y="4067597"/>
                  <a:ext cx="0" cy="1229726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 flipV="1">
                  <a:off x="2604438" y="4536650"/>
                  <a:ext cx="0" cy="1229726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Arrow Connector 67"/>
                <p:cNvCxnSpPr/>
                <p:nvPr/>
              </p:nvCxnSpPr>
              <p:spPr>
                <a:xfrm flipV="1">
                  <a:off x="2447764" y="4406718"/>
                  <a:ext cx="0" cy="1229726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Arrow Connector 68"/>
                <p:cNvCxnSpPr/>
                <p:nvPr/>
              </p:nvCxnSpPr>
              <p:spPr>
                <a:xfrm flipV="1">
                  <a:off x="2769573" y="4588004"/>
                  <a:ext cx="0" cy="1229726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Arrow Connector 70"/>
                <p:cNvCxnSpPr/>
                <p:nvPr/>
              </p:nvCxnSpPr>
              <p:spPr>
                <a:xfrm flipV="1">
                  <a:off x="2915816" y="4594812"/>
                  <a:ext cx="0" cy="1229726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0" name="Straight Arrow Connector 259"/>
              <p:cNvCxnSpPr/>
              <p:nvPr/>
            </p:nvCxnSpPr>
            <p:spPr>
              <a:xfrm flipH="1">
                <a:off x="1399347" y="5936282"/>
                <a:ext cx="328012" cy="12291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1" name="TextBox 260"/>
              <p:cNvSpPr txBox="1"/>
              <p:nvPr/>
            </p:nvSpPr>
            <p:spPr>
              <a:xfrm>
                <a:off x="2463661" y="3763004"/>
                <a:ext cx="12667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err="1" smtClean="0"/>
                  <a:t>RegUp</a:t>
                </a:r>
                <a:r>
                  <a:rPr lang="en-US" sz="1000" dirty="0" smtClean="0"/>
                  <a:t> Instruction</a:t>
                </a:r>
                <a:endParaRPr lang="en-US" sz="1000" dirty="0"/>
              </a:p>
            </p:txBody>
          </p:sp>
          <p:cxnSp>
            <p:nvCxnSpPr>
              <p:cNvPr id="262" name="Straight Arrow Connector 261"/>
              <p:cNvCxnSpPr>
                <a:stCxn id="261" idx="1"/>
              </p:cNvCxnSpPr>
              <p:nvPr/>
            </p:nvCxnSpPr>
            <p:spPr>
              <a:xfrm flipH="1">
                <a:off x="2220353" y="3886115"/>
                <a:ext cx="243308" cy="8449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Arrow Connector 263"/>
              <p:cNvCxnSpPr>
                <a:endCxn id="87" idx="50"/>
              </p:cNvCxnSpPr>
              <p:nvPr/>
            </p:nvCxnSpPr>
            <p:spPr>
              <a:xfrm flipH="1">
                <a:off x="3199243" y="4314668"/>
                <a:ext cx="777811" cy="35397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5" name="TextBox 264"/>
              <p:cNvSpPr txBox="1"/>
              <p:nvPr/>
            </p:nvSpPr>
            <p:spPr>
              <a:xfrm>
                <a:off x="3654506" y="6024917"/>
                <a:ext cx="54006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Time</a:t>
                </a:r>
                <a:endParaRPr lang="en-US" sz="1000" dirty="0"/>
              </a:p>
            </p:txBody>
          </p:sp>
          <p:sp>
            <p:nvSpPr>
              <p:cNvPr id="266" name="TextBox 265"/>
              <p:cNvSpPr txBox="1"/>
              <p:nvPr/>
            </p:nvSpPr>
            <p:spPr>
              <a:xfrm>
                <a:off x="976254" y="4830746"/>
                <a:ext cx="75645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UDBP</a:t>
                </a:r>
                <a:endParaRPr lang="en-US" sz="1000" dirty="0"/>
              </a:p>
            </p:txBody>
          </p:sp>
          <p:cxnSp>
            <p:nvCxnSpPr>
              <p:cNvPr id="267" name="Straight Arrow Connector 266"/>
              <p:cNvCxnSpPr/>
              <p:nvPr/>
            </p:nvCxnSpPr>
            <p:spPr>
              <a:xfrm flipV="1">
                <a:off x="1401406" y="4795918"/>
                <a:ext cx="395138" cy="18527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0" name="TextBox 279"/>
              <p:cNvSpPr txBox="1"/>
              <p:nvPr/>
            </p:nvSpPr>
            <p:spPr>
              <a:xfrm>
                <a:off x="1021121" y="6021089"/>
                <a:ext cx="75645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11:00</a:t>
                </a:r>
                <a:endParaRPr lang="en-US" sz="1000" dirty="0"/>
              </a:p>
            </p:txBody>
          </p:sp>
          <p:sp>
            <p:nvSpPr>
              <p:cNvPr id="281" name="TextBox 280"/>
              <p:cNvSpPr txBox="1"/>
              <p:nvPr/>
            </p:nvSpPr>
            <p:spPr>
              <a:xfrm>
                <a:off x="3213048" y="6024917"/>
                <a:ext cx="75645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11:05</a:t>
                </a:r>
                <a:endParaRPr lang="en-US" sz="1000" dirty="0"/>
              </a:p>
            </p:txBody>
          </p:sp>
          <p:cxnSp>
            <p:nvCxnSpPr>
              <p:cNvPr id="117" name="Straight Connector 116"/>
              <p:cNvCxnSpPr/>
              <p:nvPr/>
            </p:nvCxnSpPr>
            <p:spPr>
              <a:xfrm flipV="1">
                <a:off x="842646" y="4464624"/>
                <a:ext cx="2620378" cy="11220"/>
              </a:xfrm>
              <a:prstGeom prst="line">
                <a:avLst/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TextBox 117"/>
              <p:cNvSpPr txBox="1"/>
              <p:nvPr/>
            </p:nvSpPr>
            <p:spPr>
              <a:xfrm>
                <a:off x="114256" y="4118883"/>
                <a:ext cx="83245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HSL,HASL</a:t>
                </a:r>
                <a:endParaRPr lang="en-US" sz="1000" dirty="0"/>
              </a:p>
            </p:txBody>
          </p:sp>
          <p:cxnSp>
            <p:nvCxnSpPr>
              <p:cNvPr id="119" name="Straight Arrow Connector 118"/>
              <p:cNvCxnSpPr/>
              <p:nvPr/>
            </p:nvCxnSpPr>
            <p:spPr>
              <a:xfrm rot="10800000" flipH="1" flipV="1">
                <a:off x="616275" y="4331160"/>
                <a:ext cx="210156" cy="12897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flipV="1">
                <a:off x="1421475" y="5679140"/>
                <a:ext cx="2048389" cy="17977"/>
              </a:xfrm>
              <a:prstGeom prst="line">
                <a:avLst/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TextBox 124"/>
              <p:cNvSpPr txBox="1"/>
              <p:nvPr/>
            </p:nvSpPr>
            <p:spPr>
              <a:xfrm>
                <a:off x="933751" y="5754833"/>
                <a:ext cx="53055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HASL</a:t>
                </a:r>
                <a:endParaRPr lang="en-US" sz="1000" dirty="0"/>
              </a:p>
            </p:txBody>
          </p:sp>
          <p:cxnSp>
            <p:nvCxnSpPr>
              <p:cNvPr id="126" name="Straight Arrow Connector 125"/>
              <p:cNvCxnSpPr/>
              <p:nvPr/>
            </p:nvCxnSpPr>
            <p:spPr>
              <a:xfrm flipV="1">
                <a:off x="1213753" y="5697252"/>
                <a:ext cx="182965" cy="10448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TextBox 127"/>
              <p:cNvSpPr txBox="1"/>
              <p:nvPr/>
            </p:nvSpPr>
            <p:spPr>
              <a:xfrm>
                <a:off x="3429220" y="3964994"/>
                <a:ext cx="16023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MW output (tracking UDBP + </a:t>
                </a:r>
                <a:r>
                  <a:rPr lang="en-US" sz="1000" dirty="0" err="1" smtClean="0"/>
                  <a:t>Reg</a:t>
                </a:r>
                <a:r>
                  <a:rPr lang="en-US" sz="1000" dirty="0" smtClean="0"/>
                  <a:t> Instruction)</a:t>
                </a:r>
                <a:endParaRPr lang="en-US" sz="1000" dirty="0"/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1711869" y="5816480"/>
                <a:ext cx="98619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SCED@11:00</a:t>
                </a:r>
                <a:endParaRPr lang="en-US" sz="1000" dirty="0"/>
              </a:p>
            </p:txBody>
          </p:sp>
          <p:sp>
            <p:nvSpPr>
              <p:cNvPr id="131" name="Left Brace 130"/>
              <p:cNvSpPr/>
              <p:nvPr/>
            </p:nvSpPr>
            <p:spPr>
              <a:xfrm rot="10800000">
                <a:off x="3511047" y="4465238"/>
                <a:ext cx="243774" cy="1218506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3689848" y="4889486"/>
                <a:ext cx="58774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err="1" smtClean="0"/>
                  <a:t>RegUp</a:t>
                </a:r>
                <a:endParaRPr lang="en-US" sz="1000" dirty="0"/>
              </a:p>
              <a:p>
                <a:r>
                  <a:rPr lang="en-US" sz="1000" dirty="0" smtClean="0"/>
                  <a:t>Resp.</a:t>
                </a:r>
                <a:endParaRPr lang="en-US" sz="1000" dirty="0"/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>
                <a:off x="3638571" y="5598588"/>
                <a:ext cx="53055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HASL</a:t>
                </a:r>
                <a:endParaRPr lang="en-US" sz="1000" dirty="0"/>
              </a:p>
            </p:txBody>
          </p:sp>
          <p:cxnSp>
            <p:nvCxnSpPr>
              <p:cNvPr id="196" name="Straight Arrow Connector 195"/>
              <p:cNvCxnSpPr>
                <a:stCxn id="195" idx="1"/>
              </p:cNvCxnSpPr>
              <p:nvPr/>
            </p:nvCxnSpPr>
            <p:spPr>
              <a:xfrm flipH="1" flipV="1">
                <a:off x="3474428" y="5638960"/>
                <a:ext cx="164143" cy="8273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9" name="TextBox 198"/>
              <p:cNvSpPr txBox="1"/>
              <p:nvPr/>
            </p:nvSpPr>
            <p:spPr>
              <a:xfrm>
                <a:off x="3113595" y="4152878"/>
                <a:ext cx="45798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HSL</a:t>
                </a:r>
                <a:endParaRPr lang="en-US" sz="1000" dirty="0"/>
              </a:p>
            </p:txBody>
          </p:sp>
          <p:cxnSp>
            <p:nvCxnSpPr>
              <p:cNvPr id="200" name="Straight Arrow Connector 199"/>
              <p:cNvCxnSpPr/>
              <p:nvPr/>
            </p:nvCxnSpPr>
            <p:spPr>
              <a:xfrm rot="10800000" flipH="1" flipV="1">
                <a:off x="3257486" y="4316373"/>
                <a:ext cx="210156" cy="12897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2" name="TextBox 201"/>
              <p:cNvSpPr txBox="1"/>
              <p:nvPr/>
            </p:nvSpPr>
            <p:spPr>
              <a:xfrm>
                <a:off x="184552" y="5097890"/>
                <a:ext cx="1221377" cy="252605"/>
              </a:xfrm>
              <a:prstGeom prst="rect">
                <a:avLst/>
              </a:prstGeom>
              <a:solidFill>
                <a:srgbClr val="FFFFFF">
                  <a:alpha val="60000"/>
                </a:srgb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BP@SCED 10:55</a:t>
                </a:r>
                <a:endParaRPr lang="en-US" sz="1000" dirty="0"/>
              </a:p>
            </p:txBody>
          </p:sp>
          <p:cxnSp>
            <p:nvCxnSpPr>
              <p:cNvPr id="203" name="Straight Arrow Connector 202"/>
              <p:cNvCxnSpPr/>
              <p:nvPr/>
            </p:nvCxnSpPr>
            <p:spPr>
              <a:xfrm flipV="1">
                <a:off x="749622" y="4466779"/>
                <a:ext cx="540906" cy="67771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0" name="TextBox 209"/>
              <p:cNvSpPr txBox="1"/>
              <p:nvPr/>
            </p:nvSpPr>
            <p:spPr>
              <a:xfrm>
                <a:off x="3754821" y="5767032"/>
                <a:ext cx="122690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BP@SCED 11:00</a:t>
                </a:r>
                <a:endParaRPr lang="en-US" sz="1000" dirty="0"/>
              </a:p>
            </p:txBody>
          </p:sp>
          <p:cxnSp>
            <p:nvCxnSpPr>
              <p:cNvPr id="211" name="Straight Arrow Connector 210"/>
              <p:cNvCxnSpPr>
                <a:stCxn id="210" idx="1"/>
              </p:cNvCxnSpPr>
              <p:nvPr/>
            </p:nvCxnSpPr>
            <p:spPr>
              <a:xfrm flipH="1" flipV="1">
                <a:off x="3466675" y="5799294"/>
                <a:ext cx="288146" cy="9084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8" name="Rectangle 217"/>
              <p:cNvSpPr/>
              <p:nvPr/>
            </p:nvSpPr>
            <p:spPr>
              <a:xfrm>
                <a:off x="6115216" y="4462977"/>
                <a:ext cx="2032901" cy="1218506"/>
              </a:xfrm>
              <a:prstGeom prst="rect">
                <a:avLst/>
              </a:prstGeom>
              <a:pattFill prst="pct5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9" name="Group 218"/>
              <p:cNvGrpSpPr/>
              <p:nvPr/>
            </p:nvGrpSpPr>
            <p:grpSpPr>
              <a:xfrm>
                <a:off x="5532391" y="3922707"/>
                <a:ext cx="2888383" cy="2152180"/>
                <a:chOff x="393198" y="3726307"/>
                <a:chExt cx="2888383" cy="2402993"/>
              </a:xfrm>
            </p:grpSpPr>
            <p:cxnSp>
              <p:nvCxnSpPr>
                <p:cNvPr id="220" name="Straight Arrow Connector 219"/>
                <p:cNvCxnSpPr/>
                <p:nvPr/>
              </p:nvCxnSpPr>
              <p:spPr>
                <a:xfrm>
                  <a:off x="393198" y="6120889"/>
                  <a:ext cx="2888383" cy="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Arrow Connector 220"/>
                <p:cNvCxnSpPr/>
                <p:nvPr/>
              </p:nvCxnSpPr>
              <p:spPr>
                <a:xfrm rot="16200000">
                  <a:off x="-797993" y="4932010"/>
                  <a:ext cx="2394581" cy="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Arrow Connector 221"/>
                <p:cNvCxnSpPr/>
                <p:nvPr/>
              </p:nvCxnSpPr>
              <p:spPr>
                <a:xfrm flipV="1">
                  <a:off x="971286" y="4334854"/>
                  <a:ext cx="0" cy="1786034"/>
                </a:xfrm>
                <a:prstGeom prst="straightConnector1">
                  <a:avLst/>
                </a:prstGeom>
                <a:ln w="9525">
                  <a:prstDash val="sysDas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Arrow Connector 222"/>
                <p:cNvCxnSpPr/>
                <p:nvPr/>
              </p:nvCxnSpPr>
              <p:spPr>
                <a:xfrm rot="16200000">
                  <a:off x="1816813" y="4923598"/>
                  <a:ext cx="2394581" cy="0"/>
                </a:xfrm>
                <a:prstGeom prst="straightConnector1">
                  <a:avLst/>
                </a:prstGeom>
                <a:ln w="9525">
                  <a:prstDash val="sysDas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24" name="Group 223"/>
                <p:cNvGrpSpPr/>
                <p:nvPr/>
              </p:nvGrpSpPr>
              <p:grpSpPr>
                <a:xfrm>
                  <a:off x="399429" y="4329100"/>
                  <a:ext cx="2602475" cy="1493502"/>
                  <a:chOff x="399429" y="4329100"/>
                  <a:chExt cx="2602475" cy="1493502"/>
                </a:xfrm>
              </p:grpSpPr>
              <p:cxnSp>
                <p:nvCxnSpPr>
                  <p:cNvPr id="225" name="Straight Connector 224"/>
                  <p:cNvCxnSpPr/>
                  <p:nvPr/>
                </p:nvCxnSpPr>
                <p:spPr>
                  <a:xfrm flipV="1">
                    <a:off x="399429" y="4329100"/>
                    <a:ext cx="163427" cy="273230"/>
                  </a:xfrm>
                  <a:prstGeom prst="line">
                    <a:avLst/>
                  </a:prstGeom>
                  <a:ln w="222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6" name="Straight Connector 225"/>
                  <p:cNvCxnSpPr/>
                  <p:nvPr/>
                </p:nvCxnSpPr>
                <p:spPr>
                  <a:xfrm>
                    <a:off x="550525" y="4337217"/>
                    <a:ext cx="408563" cy="0"/>
                  </a:xfrm>
                  <a:prstGeom prst="line">
                    <a:avLst/>
                  </a:prstGeom>
                  <a:ln w="222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7" name="Straight Connector 226"/>
                  <p:cNvCxnSpPr/>
                  <p:nvPr/>
                </p:nvCxnSpPr>
                <p:spPr>
                  <a:xfrm>
                    <a:off x="959089" y="4334855"/>
                    <a:ext cx="1634255" cy="1487747"/>
                  </a:xfrm>
                  <a:prstGeom prst="line">
                    <a:avLst/>
                  </a:prstGeom>
                  <a:ln w="222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8" name="Straight Connector 227"/>
                  <p:cNvCxnSpPr/>
                  <p:nvPr/>
                </p:nvCxnSpPr>
                <p:spPr>
                  <a:xfrm>
                    <a:off x="2593341" y="5822508"/>
                    <a:ext cx="408563" cy="0"/>
                  </a:xfrm>
                  <a:prstGeom prst="line">
                    <a:avLst/>
                  </a:prstGeom>
                  <a:ln w="2222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29" name="Freeform 228"/>
              <p:cNvSpPr/>
              <p:nvPr/>
            </p:nvSpPr>
            <p:spPr>
              <a:xfrm>
                <a:off x="5573943" y="4814089"/>
                <a:ext cx="0" cy="0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Freeform 229"/>
              <p:cNvSpPr/>
              <p:nvPr/>
            </p:nvSpPr>
            <p:spPr>
              <a:xfrm>
                <a:off x="5544590" y="4484479"/>
                <a:ext cx="2618139" cy="281763"/>
              </a:xfrm>
              <a:custGeom>
                <a:avLst/>
                <a:gdLst>
                  <a:gd name="connsiteX0" fmla="*/ 0 w 2636874"/>
                  <a:gd name="connsiteY0" fmla="*/ 281763 h 281763"/>
                  <a:gd name="connsiteX1" fmla="*/ 26581 w 2636874"/>
                  <a:gd name="connsiteY1" fmla="*/ 196703 h 281763"/>
                  <a:gd name="connsiteX2" fmla="*/ 69111 w 2636874"/>
                  <a:gd name="connsiteY2" fmla="*/ 186070 h 281763"/>
                  <a:gd name="connsiteX3" fmla="*/ 85060 w 2636874"/>
                  <a:gd name="connsiteY3" fmla="*/ 170121 h 281763"/>
                  <a:gd name="connsiteX4" fmla="*/ 101009 w 2636874"/>
                  <a:gd name="connsiteY4" fmla="*/ 132907 h 281763"/>
                  <a:gd name="connsiteX5" fmla="*/ 116958 w 2636874"/>
                  <a:gd name="connsiteY5" fmla="*/ 127591 h 281763"/>
                  <a:gd name="connsiteX6" fmla="*/ 154172 w 2636874"/>
                  <a:gd name="connsiteY6" fmla="*/ 116959 h 281763"/>
                  <a:gd name="connsiteX7" fmla="*/ 164804 w 2636874"/>
                  <a:gd name="connsiteY7" fmla="*/ 101010 h 281763"/>
                  <a:gd name="connsiteX8" fmla="*/ 233916 w 2636874"/>
                  <a:gd name="connsiteY8" fmla="*/ 79745 h 281763"/>
                  <a:gd name="connsiteX9" fmla="*/ 249865 w 2636874"/>
                  <a:gd name="connsiteY9" fmla="*/ 69112 h 281763"/>
                  <a:gd name="connsiteX10" fmla="*/ 260497 w 2636874"/>
                  <a:gd name="connsiteY10" fmla="*/ 53163 h 281763"/>
                  <a:gd name="connsiteX11" fmla="*/ 297711 w 2636874"/>
                  <a:gd name="connsiteY11" fmla="*/ 47847 h 281763"/>
                  <a:gd name="connsiteX12" fmla="*/ 414670 w 2636874"/>
                  <a:gd name="connsiteY12" fmla="*/ 42531 h 281763"/>
                  <a:gd name="connsiteX13" fmla="*/ 483781 w 2636874"/>
                  <a:gd name="connsiteY13" fmla="*/ 47847 h 281763"/>
                  <a:gd name="connsiteX14" fmla="*/ 505046 w 2636874"/>
                  <a:gd name="connsiteY14" fmla="*/ 42531 h 281763"/>
                  <a:gd name="connsiteX15" fmla="*/ 579474 w 2636874"/>
                  <a:gd name="connsiteY15" fmla="*/ 37214 h 281763"/>
                  <a:gd name="connsiteX16" fmla="*/ 637953 w 2636874"/>
                  <a:gd name="connsiteY16" fmla="*/ 21265 h 281763"/>
                  <a:gd name="connsiteX17" fmla="*/ 653902 w 2636874"/>
                  <a:gd name="connsiteY17" fmla="*/ 10633 h 281763"/>
                  <a:gd name="connsiteX18" fmla="*/ 680484 w 2636874"/>
                  <a:gd name="connsiteY18" fmla="*/ 5317 h 281763"/>
                  <a:gd name="connsiteX19" fmla="*/ 696432 w 2636874"/>
                  <a:gd name="connsiteY19" fmla="*/ 0 h 281763"/>
                  <a:gd name="connsiteX20" fmla="*/ 765544 w 2636874"/>
                  <a:gd name="connsiteY20" fmla="*/ 10633 h 281763"/>
                  <a:gd name="connsiteX21" fmla="*/ 967563 w 2636874"/>
                  <a:gd name="connsiteY21" fmla="*/ 21265 h 281763"/>
                  <a:gd name="connsiteX22" fmla="*/ 999460 w 2636874"/>
                  <a:gd name="connsiteY22" fmla="*/ 37214 h 281763"/>
                  <a:gd name="connsiteX23" fmla="*/ 1031358 w 2636874"/>
                  <a:gd name="connsiteY23" fmla="*/ 53163 h 281763"/>
                  <a:gd name="connsiteX24" fmla="*/ 1073888 w 2636874"/>
                  <a:gd name="connsiteY24" fmla="*/ 47847 h 281763"/>
                  <a:gd name="connsiteX25" fmla="*/ 1089837 w 2636874"/>
                  <a:gd name="connsiteY25" fmla="*/ 42531 h 281763"/>
                  <a:gd name="connsiteX26" fmla="*/ 1105786 w 2636874"/>
                  <a:gd name="connsiteY26" fmla="*/ 53163 h 281763"/>
                  <a:gd name="connsiteX27" fmla="*/ 1143000 w 2636874"/>
                  <a:gd name="connsiteY27" fmla="*/ 47847 h 281763"/>
                  <a:gd name="connsiteX28" fmla="*/ 1180214 w 2636874"/>
                  <a:gd name="connsiteY28" fmla="*/ 31898 h 281763"/>
                  <a:gd name="connsiteX29" fmla="*/ 1244009 w 2636874"/>
                  <a:gd name="connsiteY29" fmla="*/ 37214 h 281763"/>
                  <a:gd name="connsiteX30" fmla="*/ 1281223 w 2636874"/>
                  <a:gd name="connsiteY30" fmla="*/ 47847 h 281763"/>
                  <a:gd name="connsiteX31" fmla="*/ 1307804 w 2636874"/>
                  <a:gd name="connsiteY31" fmla="*/ 53163 h 281763"/>
                  <a:gd name="connsiteX32" fmla="*/ 1334386 w 2636874"/>
                  <a:gd name="connsiteY32" fmla="*/ 74428 h 281763"/>
                  <a:gd name="connsiteX33" fmla="*/ 1376916 w 2636874"/>
                  <a:gd name="connsiteY33" fmla="*/ 85061 h 281763"/>
                  <a:gd name="connsiteX34" fmla="*/ 1414130 w 2636874"/>
                  <a:gd name="connsiteY34" fmla="*/ 79745 h 281763"/>
                  <a:gd name="connsiteX35" fmla="*/ 1430079 w 2636874"/>
                  <a:gd name="connsiteY35" fmla="*/ 74428 h 281763"/>
                  <a:gd name="connsiteX36" fmla="*/ 1499190 w 2636874"/>
                  <a:gd name="connsiteY36" fmla="*/ 79745 h 281763"/>
                  <a:gd name="connsiteX37" fmla="*/ 1515139 w 2636874"/>
                  <a:gd name="connsiteY37" fmla="*/ 85061 h 281763"/>
                  <a:gd name="connsiteX38" fmla="*/ 1531088 w 2636874"/>
                  <a:gd name="connsiteY38" fmla="*/ 95693 h 281763"/>
                  <a:gd name="connsiteX39" fmla="*/ 1658679 w 2636874"/>
                  <a:gd name="connsiteY39" fmla="*/ 101010 h 281763"/>
                  <a:gd name="connsiteX40" fmla="*/ 1690577 w 2636874"/>
                  <a:gd name="connsiteY40" fmla="*/ 111642 h 281763"/>
                  <a:gd name="connsiteX41" fmla="*/ 1855381 w 2636874"/>
                  <a:gd name="connsiteY41" fmla="*/ 122275 h 281763"/>
                  <a:gd name="connsiteX42" fmla="*/ 2057400 w 2636874"/>
                  <a:gd name="connsiteY42" fmla="*/ 122275 h 281763"/>
                  <a:gd name="connsiteX43" fmla="*/ 2137144 w 2636874"/>
                  <a:gd name="connsiteY43" fmla="*/ 132907 h 281763"/>
                  <a:gd name="connsiteX44" fmla="*/ 2179674 w 2636874"/>
                  <a:gd name="connsiteY44" fmla="*/ 159489 h 281763"/>
                  <a:gd name="connsiteX45" fmla="*/ 2222204 w 2636874"/>
                  <a:gd name="connsiteY45" fmla="*/ 164805 h 281763"/>
                  <a:gd name="connsiteX46" fmla="*/ 2254102 w 2636874"/>
                  <a:gd name="connsiteY46" fmla="*/ 170121 h 281763"/>
                  <a:gd name="connsiteX47" fmla="*/ 2280684 w 2636874"/>
                  <a:gd name="connsiteY47" fmla="*/ 180754 h 281763"/>
                  <a:gd name="connsiteX48" fmla="*/ 2296632 w 2636874"/>
                  <a:gd name="connsiteY48" fmla="*/ 186070 h 281763"/>
                  <a:gd name="connsiteX49" fmla="*/ 2333846 w 2636874"/>
                  <a:gd name="connsiteY49" fmla="*/ 202019 h 281763"/>
                  <a:gd name="connsiteX50" fmla="*/ 2360428 w 2636874"/>
                  <a:gd name="connsiteY50" fmla="*/ 180754 h 281763"/>
                  <a:gd name="connsiteX51" fmla="*/ 2376377 w 2636874"/>
                  <a:gd name="connsiteY51" fmla="*/ 175438 h 281763"/>
                  <a:gd name="connsiteX52" fmla="*/ 2514600 w 2636874"/>
                  <a:gd name="connsiteY52" fmla="*/ 180754 h 281763"/>
                  <a:gd name="connsiteX53" fmla="*/ 2519916 w 2636874"/>
                  <a:gd name="connsiteY53" fmla="*/ 196703 h 281763"/>
                  <a:gd name="connsiteX54" fmla="*/ 2562446 w 2636874"/>
                  <a:gd name="connsiteY54" fmla="*/ 202019 h 281763"/>
                  <a:gd name="connsiteX55" fmla="*/ 2599660 w 2636874"/>
                  <a:gd name="connsiteY55" fmla="*/ 212652 h 281763"/>
                  <a:gd name="connsiteX56" fmla="*/ 2636874 w 2636874"/>
                  <a:gd name="connsiteY56" fmla="*/ 223284 h 281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</a:cxnLst>
                <a:rect l="l" t="t" r="r" b="b"/>
                <a:pathLst>
                  <a:path w="2636874" h="281763">
                    <a:moveTo>
                      <a:pt x="0" y="281763"/>
                    </a:moveTo>
                    <a:cubicBezTo>
                      <a:pt x="1023" y="271531"/>
                      <a:pt x="-570" y="203491"/>
                      <a:pt x="26581" y="196703"/>
                    </a:cubicBezTo>
                    <a:lnTo>
                      <a:pt x="69111" y="186070"/>
                    </a:lnTo>
                    <a:cubicBezTo>
                      <a:pt x="74427" y="180754"/>
                      <a:pt x="81330" y="176649"/>
                      <a:pt x="85060" y="170121"/>
                    </a:cubicBezTo>
                    <a:cubicBezTo>
                      <a:pt x="95812" y="151306"/>
                      <a:pt x="82927" y="147373"/>
                      <a:pt x="101009" y="132907"/>
                    </a:cubicBezTo>
                    <a:cubicBezTo>
                      <a:pt x="105385" y="129406"/>
                      <a:pt x="111570" y="129130"/>
                      <a:pt x="116958" y="127591"/>
                    </a:cubicBezTo>
                    <a:cubicBezTo>
                      <a:pt x="163686" y="114241"/>
                      <a:pt x="115932" y="129705"/>
                      <a:pt x="154172" y="116959"/>
                    </a:cubicBezTo>
                    <a:cubicBezTo>
                      <a:pt x="157716" y="111643"/>
                      <a:pt x="160286" y="105528"/>
                      <a:pt x="164804" y="101010"/>
                    </a:cubicBezTo>
                    <a:cubicBezTo>
                      <a:pt x="182573" y="83241"/>
                      <a:pt x="211372" y="82965"/>
                      <a:pt x="233916" y="79745"/>
                    </a:cubicBezTo>
                    <a:cubicBezTo>
                      <a:pt x="239232" y="76201"/>
                      <a:pt x="245347" y="73630"/>
                      <a:pt x="249865" y="69112"/>
                    </a:cubicBezTo>
                    <a:cubicBezTo>
                      <a:pt x="254383" y="64594"/>
                      <a:pt x="254658" y="55758"/>
                      <a:pt x="260497" y="53163"/>
                    </a:cubicBezTo>
                    <a:cubicBezTo>
                      <a:pt x="271948" y="48074"/>
                      <a:pt x="285210" y="48709"/>
                      <a:pt x="297711" y="47847"/>
                    </a:cubicBezTo>
                    <a:cubicBezTo>
                      <a:pt x="336645" y="45162"/>
                      <a:pt x="375684" y="44303"/>
                      <a:pt x="414670" y="42531"/>
                    </a:cubicBezTo>
                    <a:cubicBezTo>
                      <a:pt x="437707" y="44303"/>
                      <a:pt x="460676" y="47847"/>
                      <a:pt x="483781" y="47847"/>
                    </a:cubicBezTo>
                    <a:cubicBezTo>
                      <a:pt x="491087" y="47847"/>
                      <a:pt x="497784" y="43338"/>
                      <a:pt x="505046" y="42531"/>
                    </a:cubicBezTo>
                    <a:cubicBezTo>
                      <a:pt x="529766" y="39784"/>
                      <a:pt x="554665" y="38986"/>
                      <a:pt x="579474" y="37214"/>
                    </a:cubicBezTo>
                    <a:cubicBezTo>
                      <a:pt x="594169" y="33540"/>
                      <a:pt x="627414" y="25481"/>
                      <a:pt x="637953" y="21265"/>
                    </a:cubicBezTo>
                    <a:cubicBezTo>
                      <a:pt x="643885" y="18892"/>
                      <a:pt x="647919" y="12876"/>
                      <a:pt x="653902" y="10633"/>
                    </a:cubicBezTo>
                    <a:cubicBezTo>
                      <a:pt x="662363" y="7460"/>
                      <a:pt x="671718" y="7509"/>
                      <a:pt x="680484" y="5317"/>
                    </a:cubicBezTo>
                    <a:cubicBezTo>
                      <a:pt x="685920" y="3958"/>
                      <a:pt x="691116" y="1772"/>
                      <a:pt x="696432" y="0"/>
                    </a:cubicBezTo>
                    <a:cubicBezTo>
                      <a:pt x="727613" y="10395"/>
                      <a:pt x="712090" y="6521"/>
                      <a:pt x="765544" y="10633"/>
                    </a:cubicBezTo>
                    <a:cubicBezTo>
                      <a:pt x="832718" y="15800"/>
                      <a:pt x="900304" y="18208"/>
                      <a:pt x="967563" y="21265"/>
                    </a:cubicBezTo>
                    <a:cubicBezTo>
                      <a:pt x="1013262" y="51734"/>
                      <a:pt x="955445" y="15206"/>
                      <a:pt x="999460" y="37214"/>
                    </a:cubicBezTo>
                    <a:cubicBezTo>
                      <a:pt x="1040683" y="57826"/>
                      <a:pt x="991270" y="39801"/>
                      <a:pt x="1031358" y="53163"/>
                    </a:cubicBezTo>
                    <a:cubicBezTo>
                      <a:pt x="1045535" y="51391"/>
                      <a:pt x="1059831" y="50403"/>
                      <a:pt x="1073888" y="47847"/>
                    </a:cubicBezTo>
                    <a:cubicBezTo>
                      <a:pt x="1079401" y="46845"/>
                      <a:pt x="1084309" y="41610"/>
                      <a:pt x="1089837" y="42531"/>
                    </a:cubicBezTo>
                    <a:cubicBezTo>
                      <a:pt x="1096139" y="43581"/>
                      <a:pt x="1100470" y="49619"/>
                      <a:pt x="1105786" y="53163"/>
                    </a:cubicBezTo>
                    <a:cubicBezTo>
                      <a:pt x="1118191" y="51391"/>
                      <a:pt x="1130713" y="50304"/>
                      <a:pt x="1143000" y="47847"/>
                    </a:cubicBezTo>
                    <a:cubicBezTo>
                      <a:pt x="1156039" y="45239"/>
                      <a:pt x="1168684" y="37663"/>
                      <a:pt x="1180214" y="31898"/>
                    </a:cubicBezTo>
                    <a:cubicBezTo>
                      <a:pt x="1201479" y="33670"/>
                      <a:pt x="1222835" y="34567"/>
                      <a:pt x="1244009" y="37214"/>
                    </a:cubicBezTo>
                    <a:cubicBezTo>
                      <a:pt x="1263888" y="39699"/>
                      <a:pt x="1263575" y="43435"/>
                      <a:pt x="1281223" y="47847"/>
                    </a:cubicBezTo>
                    <a:cubicBezTo>
                      <a:pt x="1289989" y="50038"/>
                      <a:pt x="1298944" y="51391"/>
                      <a:pt x="1307804" y="53163"/>
                    </a:cubicBezTo>
                    <a:cubicBezTo>
                      <a:pt x="1320307" y="71916"/>
                      <a:pt x="1313462" y="68721"/>
                      <a:pt x="1334386" y="74428"/>
                    </a:cubicBezTo>
                    <a:cubicBezTo>
                      <a:pt x="1348484" y="78273"/>
                      <a:pt x="1376916" y="85061"/>
                      <a:pt x="1376916" y="85061"/>
                    </a:cubicBezTo>
                    <a:cubicBezTo>
                      <a:pt x="1389321" y="83289"/>
                      <a:pt x="1401843" y="82203"/>
                      <a:pt x="1414130" y="79745"/>
                    </a:cubicBezTo>
                    <a:cubicBezTo>
                      <a:pt x="1419625" y="78646"/>
                      <a:pt x="1424475" y="74428"/>
                      <a:pt x="1430079" y="74428"/>
                    </a:cubicBezTo>
                    <a:cubicBezTo>
                      <a:pt x="1453184" y="74428"/>
                      <a:pt x="1476153" y="77973"/>
                      <a:pt x="1499190" y="79745"/>
                    </a:cubicBezTo>
                    <a:cubicBezTo>
                      <a:pt x="1504506" y="81517"/>
                      <a:pt x="1510127" y="82555"/>
                      <a:pt x="1515139" y="85061"/>
                    </a:cubicBezTo>
                    <a:cubicBezTo>
                      <a:pt x="1520854" y="87918"/>
                      <a:pt x="1524738" y="94987"/>
                      <a:pt x="1531088" y="95693"/>
                    </a:cubicBezTo>
                    <a:cubicBezTo>
                      <a:pt x="1573395" y="100394"/>
                      <a:pt x="1616149" y="99238"/>
                      <a:pt x="1658679" y="101010"/>
                    </a:cubicBezTo>
                    <a:cubicBezTo>
                      <a:pt x="1669312" y="104554"/>
                      <a:pt x="1679522" y="109799"/>
                      <a:pt x="1690577" y="111642"/>
                    </a:cubicBezTo>
                    <a:cubicBezTo>
                      <a:pt x="1766208" y="124249"/>
                      <a:pt x="1711704" y="116528"/>
                      <a:pt x="1855381" y="122275"/>
                    </a:cubicBezTo>
                    <a:cubicBezTo>
                      <a:pt x="1932878" y="148106"/>
                      <a:pt x="1836016" y="117848"/>
                      <a:pt x="2057400" y="122275"/>
                    </a:cubicBezTo>
                    <a:cubicBezTo>
                      <a:pt x="2084211" y="122811"/>
                      <a:pt x="2110563" y="129363"/>
                      <a:pt x="2137144" y="132907"/>
                    </a:cubicBezTo>
                    <a:cubicBezTo>
                      <a:pt x="2151321" y="141768"/>
                      <a:pt x="2164021" y="153619"/>
                      <a:pt x="2179674" y="159489"/>
                    </a:cubicBezTo>
                    <a:cubicBezTo>
                      <a:pt x="2193051" y="164506"/>
                      <a:pt x="2208061" y="162785"/>
                      <a:pt x="2222204" y="164805"/>
                    </a:cubicBezTo>
                    <a:cubicBezTo>
                      <a:pt x="2232875" y="166329"/>
                      <a:pt x="2243469" y="168349"/>
                      <a:pt x="2254102" y="170121"/>
                    </a:cubicBezTo>
                    <a:cubicBezTo>
                      <a:pt x="2262963" y="173665"/>
                      <a:pt x="2271748" y="177403"/>
                      <a:pt x="2280684" y="180754"/>
                    </a:cubicBezTo>
                    <a:cubicBezTo>
                      <a:pt x="2285931" y="182722"/>
                      <a:pt x="2291482" y="183863"/>
                      <a:pt x="2296632" y="186070"/>
                    </a:cubicBezTo>
                    <a:cubicBezTo>
                      <a:pt x="2342612" y="205776"/>
                      <a:pt x="2296447" y="189553"/>
                      <a:pt x="2333846" y="202019"/>
                    </a:cubicBezTo>
                    <a:cubicBezTo>
                      <a:pt x="2373934" y="188657"/>
                      <a:pt x="2326075" y="208236"/>
                      <a:pt x="2360428" y="180754"/>
                    </a:cubicBezTo>
                    <a:cubicBezTo>
                      <a:pt x="2364804" y="177253"/>
                      <a:pt x="2371061" y="177210"/>
                      <a:pt x="2376377" y="175438"/>
                    </a:cubicBezTo>
                    <a:cubicBezTo>
                      <a:pt x="2422451" y="177210"/>
                      <a:pt x="2468989" y="173997"/>
                      <a:pt x="2514600" y="180754"/>
                    </a:cubicBezTo>
                    <a:cubicBezTo>
                      <a:pt x="2520143" y="181575"/>
                      <a:pt x="2514795" y="194427"/>
                      <a:pt x="2519916" y="196703"/>
                    </a:cubicBezTo>
                    <a:cubicBezTo>
                      <a:pt x="2532972" y="202506"/>
                      <a:pt x="2548269" y="200247"/>
                      <a:pt x="2562446" y="202019"/>
                    </a:cubicBezTo>
                    <a:cubicBezTo>
                      <a:pt x="2577641" y="207084"/>
                      <a:pt x="2582979" y="209316"/>
                      <a:pt x="2599660" y="212652"/>
                    </a:cubicBezTo>
                    <a:cubicBezTo>
                      <a:pt x="2635463" y="219813"/>
                      <a:pt x="2623603" y="210013"/>
                      <a:pt x="2636874" y="223284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2" name="Straight Arrow Connector 231"/>
              <p:cNvCxnSpPr/>
              <p:nvPr/>
            </p:nvCxnSpPr>
            <p:spPr>
              <a:xfrm flipH="1" flipV="1">
                <a:off x="6357669" y="4463369"/>
                <a:ext cx="1547" cy="221485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Arrow Connector 232"/>
              <p:cNvCxnSpPr/>
              <p:nvPr/>
            </p:nvCxnSpPr>
            <p:spPr>
              <a:xfrm flipV="1">
                <a:off x="6503232" y="4461828"/>
                <a:ext cx="4444" cy="345260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Arrow Connector 233"/>
              <p:cNvCxnSpPr/>
              <p:nvPr/>
            </p:nvCxnSpPr>
            <p:spPr>
              <a:xfrm flipV="1">
                <a:off x="6215200" y="4456726"/>
                <a:ext cx="12984" cy="93988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Arrow Connector 234"/>
              <p:cNvCxnSpPr/>
              <p:nvPr/>
            </p:nvCxnSpPr>
            <p:spPr>
              <a:xfrm flipV="1">
                <a:off x="6808494" y="4456726"/>
                <a:ext cx="3457" cy="576721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Arrow Connector 235"/>
              <p:cNvCxnSpPr/>
              <p:nvPr/>
            </p:nvCxnSpPr>
            <p:spPr>
              <a:xfrm flipV="1">
                <a:off x="6935280" y="4463369"/>
                <a:ext cx="7245" cy="690988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Arrow Connector 236"/>
              <p:cNvCxnSpPr/>
              <p:nvPr/>
            </p:nvCxnSpPr>
            <p:spPr>
              <a:xfrm flipV="1">
                <a:off x="6647248" y="4466387"/>
                <a:ext cx="1695" cy="442818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Arrow Connector 237"/>
              <p:cNvCxnSpPr/>
              <p:nvPr/>
            </p:nvCxnSpPr>
            <p:spPr>
              <a:xfrm flipV="1">
                <a:off x="7200292" y="4449304"/>
                <a:ext cx="0" cy="923912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Arrow Connector 238"/>
              <p:cNvCxnSpPr/>
              <p:nvPr/>
            </p:nvCxnSpPr>
            <p:spPr>
              <a:xfrm flipV="1">
                <a:off x="7342083" y="4459552"/>
                <a:ext cx="0" cy="1016303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Arrow Connector 239"/>
              <p:cNvCxnSpPr/>
              <p:nvPr/>
            </p:nvCxnSpPr>
            <p:spPr>
              <a:xfrm flipV="1">
                <a:off x="7054072" y="4470446"/>
                <a:ext cx="6545" cy="764361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Arrow Connector 240"/>
              <p:cNvCxnSpPr/>
              <p:nvPr/>
            </p:nvCxnSpPr>
            <p:spPr>
              <a:xfrm flipV="1">
                <a:off x="7603503" y="4461916"/>
                <a:ext cx="0" cy="122972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Arrow Connector 241"/>
              <p:cNvCxnSpPr/>
              <p:nvPr/>
            </p:nvCxnSpPr>
            <p:spPr>
              <a:xfrm flipV="1">
                <a:off x="7474879" y="4462892"/>
                <a:ext cx="0" cy="1117933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Arrow Connector 242"/>
              <p:cNvCxnSpPr/>
              <p:nvPr/>
            </p:nvCxnSpPr>
            <p:spPr>
              <a:xfrm flipV="1">
                <a:off x="7740352" y="4458428"/>
                <a:ext cx="0" cy="1352699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Arrow Connector 244"/>
              <p:cNvCxnSpPr/>
              <p:nvPr/>
            </p:nvCxnSpPr>
            <p:spPr>
              <a:xfrm flipH="1">
                <a:off x="6088351" y="5932872"/>
                <a:ext cx="328012" cy="12291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6" name="TextBox 245"/>
              <p:cNvSpPr txBox="1"/>
              <p:nvPr/>
            </p:nvSpPr>
            <p:spPr>
              <a:xfrm>
                <a:off x="7191423" y="4759337"/>
                <a:ext cx="12667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err="1" smtClean="0"/>
                  <a:t>RegUp</a:t>
                </a:r>
                <a:r>
                  <a:rPr lang="en-US" sz="1000" dirty="0" smtClean="0"/>
                  <a:t> Instruction</a:t>
                </a:r>
                <a:endParaRPr lang="en-US" sz="1000" dirty="0"/>
              </a:p>
            </p:txBody>
          </p:sp>
          <p:cxnSp>
            <p:nvCxnSpPr>
              <p:cNvPr id="247" name="Straight Arrow Connector 246"/>
              <p:cNvCxnSpPr>
                <a:stCxn id="246" idx="1"/>
              </p:cNvCxnSpPr>
              <p:nvPr/>
            </p:nvCxnSpPr>
            <p:spPr>
              <a:xfrm flipH="1">
                <a:off x="6948115" y="4882448"/>
                <a:ext cx="243308" cy="8449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Arrow Connector 247"/>
              <p:cNvCxnSpPr>
                <a:endCxn id="230" idx="50"/>
              </p:cNvCxnSpPr>
              <p:nvPr/>
            </p:nvCxnSpPr>
            <p:spPr>
              <a:xfrm flipH="1">
                <a:off x="7888247" y="4311258"/>
                <a:ext cx="777811" cy="35397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9" name="TextBox 248"/>
              <p:cNvSpPr txBox="1"/>
              <p:nvPr/>
            </p:nvSpPr>
            <p:spPr>
              <a:xfrm>
                <a:off x="8344196" y="6024916"/>
                <a:ext cx="54006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Time</a:t>
                </a:r>
                <a:endParaRPr lang="en-US" sz="1000" dirty="0"/>
              </a:p>
            </p:txBody>
          </p:sp>
          <p:sp>
            <p:nvSpPr>
              <p:cNvPr id="250" name="TextBox 249"/>
              <p:cNvSpPr txBox="1"/>
              <p:nvPr/>
            </p:nvSpPr>
            <p:spPr>
              <a:xfrm>
                <a:off x="5659539" y="4802508"/>
                <a:ext cx="7564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Base Ramp</a:t>
                </a:r>
                <a:endParaRPr lang="en-US" sz="1000" dirty="0"/>
              </a:p>
            </p:txBody>
          </p:sp>
          <p:cxnSp>
            <p:nvCxnSpPr>
              <p:cNvPr id="251" name="Straight Arrow Connector 250"/>
              <p:cNvCxnSpPr/>
              <p:nvPr/>
            </p:nvCxnSpPr>
            <p:spPr>
              <a:xfrm flipV="1">
                <a:off x="6090410" y="4792508"/>
                <a:ext cx="395138" cy="18527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2" name="TextBox 251"/>
              <p:cNvSpPr txBox="1"/>
              <p:nvPr/>
            </p:nvSpPr>
            <p:spPr>
              <a:xfrm>
                <a:off x="5710125" y="6017679"/>
                <a:ext cx="75645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11:00</a:t>
                </a:r>
                <a:endParaRPr lang="en-US" sz="1000" dirty="0"/>
              </a:p>
            </p:txBody>
          </p:sp>
          <p:sp>
            <p:nvSpPr>
              <p:cNvPr id="253" name="TextBox 252"/>
              <p:cNvSpPr txBox="1"/>
              <p:nvPr/>
            </p:nvSpPr>
            <p:spPr>
              <a:xfrm>
                <a:off x="7898926" y="6021094"/>
                <a:ext cx="75645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11:05</a:t>
                </a:r>
                <a:endParaRPr lang="en-US" sz="1000" dirty="0"/>
              </a:p>
            </p:txBody>
          </p:sp>
          <p:cxnSp>
            <p:nvCxnSpPr>
              <p:cNvPr id="254" name="Straight Connector 253"/>
              <p:cNvCxnSpPr/>
              <p:nvPr/>
            </p:nvCxnSpPr>
            <p:spPr>
              <a:xfrm flipV="1">
                <a:off x="5520812" y="4461214"/>
                <a:ext cx="2620378" cy="11220"/>
              </a:xfrm>
              <a:prstGeom prst="line">
                <a:avLst/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5" name="TextBox 254"/>
              <p:cNvSpPr txBox="1"/>
              <p:nvPr/>
            </p:nvSpPr>
            <p:spPr>
              <a:xfrm>
                <a:off x="5120550" y="4126293"/>
                <a:ext cx="45328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HSL</a:t>
                </a:r>
                <a:endParaRPr lang="en-US" sz="1000" dirty="0"/>
              </a:p>
            </p:txBody>
          </p:sp>
          <p:cxnSp>
            <p:nvCxnSpPr>
              <p:cNvPr id="288" name="Straight Arrow Connector 287"/>
              <p:cNvCxnSpPr/>
              <p:nvPr/>
            </p:nvCxnSpPr>
            <p:spPr>
              <a:xfrm rot="10800000" flipH="1" flipV="1">
                <a:off x="5305279" y="4327750"/>
                <a:ext cx="210156" cy="12897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3" name="TextBox 292"/>
              <p:cNvSpPr txBox="1"/>
              <p:nvPr/>
            </p:nvSpPr>
            <p:spPr>
              <a:xfrm>
                <a:off x="6400873" y="5813070"/>
                <a:ext cx="98619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RTC@11:00</a:t>
                </a:r>
                <a:endParaRPr lang="en-US" sz="1000" dirty="0"/>
              </a:p>
            </p:txBody>
          </p:sp>
          <p:sp>
            <p:nvSpPr>
              <p:cNvPr id="294" name="Left Brace 293"/>
              <p:cNvSpPr/>
              <p:nvPr/>
            </p:nvSpPr>
            <p:spPr>
              <a:xfrm rot="10800000">
                <a:off x="8200051" y="4461828"/>
                <a:ext cx="243774" cy="1218506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TextBox 294"/>
              <p:cNvSpPr txBox="1"/>
              <p:nvPr/>
            </p:nvSpPr>
            <p:spPr>
              <a:xfrm>
                <a:off x="8378852" y="4886076"/>
                <a:ext cx="58774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err="1" smtClean="0"/>
                  <a:t>RegUp</a:t>
                </a:r>
                <a:endParaRPr lang="en-US" sz="1000" dirty="0"/>
              </a:p>
              <a:p>
                <a:r>
                  <a:rPr lang="en-US" sz="1000" dirty="0" smtClean="0"/>
                  <a:t>Award.</a:t>
                </a:r>
                <a:endParaRPr lang="en-US" sz="1000" dirty="0"/>
              </a:p>
            </p:txBody>
          </p:sp>
          <p:sp>
            <p:nvSpPr>
              <p:cNvPr id="300" name="TextBox 299"/>
              <p:cNvSpPr txBox="1"/>
              <p:nvPr/>
            </p:nvSpPr>
            <p:spPr>
              <a:xfrm>
                <a:off x="4928084" y="5094481"/>
                <a:ext cx="1162326" cy="252605"/>
              </a:xfrm>
              <a:prstGeom prst="rect">
                <a:avLst/>
              </a:prstGeom>
              <a:solidFill>
                <a:srgbClr val="FFFFFF">
                  <a:alpha val="60000"/>
                </a:srgb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BP@RTC 10:55</a:t>
                </a:r>
                <a:endParaRPr lang="en-US" sz="1000" dirty="0"/>
              </a:p>
            </p:txBody>
          </p:sp>
          <p:cxnSp>
            <p:nvCxnSpPr>
              <p:cNvPr id="301" name="Straight Arrow Connector 300"/>
              <p:cNvCxnSpPr/>
              <p:nvPr/>
            </p:nvCxnSpPr>
            <p:spPr>
              <a:xfrm flipV="1">
                <a:off x="5438626" y="4463369"/>
                <a:ext cx="540906" cy="67771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2" name="TextBox 301"/>
              <p:cNvSpPr txBox="1"/>
              <p:nvPr/>
            </p:nvSpPr>
            <p:spPr>
              <a:xfrm>
                <a:off x="8289994" y="5698342"/>
                <a:ext cx="897666" cy="410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BP@RTC 11:00</a:t>
                </a:r>
                <a:endParaRPr lang="en-US" sz="1000" dirty="0"/>
              </a:p>
            </p:txBody>
          </p:sp>
          <p:cxnSp>
            <p:nvCxnSpPr>
              <p:cNvPr id="303" name="Straight Arrow Connector 302"/>
              <p:cNvCxnSpPr/>
              <p:nvPr/>
            </p:nvCxnSpPr>
            <p:spPr>
              <a:xfrm flipH="1" flipV="1">
                <a:off x="8141097" y="5809539"/>
                <a:ext cx="204745" cy="5723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Arrow Connector 319"/>
              <p:cNvCxnSpPr/>
              <p:nvPr/>
            </p:nvCxnSpPr>
            <p:spPr>
              <a:xfrm flipV="1">
                <a:off x="7889250" y="4457618"/>
                <a:ext cx="0" cy="1352699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Arrow Connector 320"/>
              <p:cNvCxnSpPr/>
              <p:nvPr/>
            </p:nvCxnSpPr>
            <p:spPr>
              <a:xfrm flipV="1">
                <a:off x="8028384" y="4445348"/>
                <a:ext cx="0" cy="1352699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2" name="Right Arrow 321"/>
              <p:cNvSpPr/>
              <p:nvPr/>
            </p:nvSpPr>
            <p:spPr>
              <a:xfrm>
                <a:off x="4405463" y="4939388"/>
                <a:ext cx="435181" cy="164939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TextBox 192"/>
              <p:cNvSpPr txBox="1"/>
              <p:nvPr/>
            </p:nvSpPr>
            <p:spPr>
              <a:xfrm>
                <a:off x="7195168" y="4049136"/>
                <a:ext cx="75645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UDG</a:t>
                </a:r>
                <a:endParaRPr lang="en-US" sz="1000" dirty="0"/>
              </a:p>
            </p:txBody>
          </p:sp>
          <p:cxnSp>
            <p:nvCxnSpPr>
              <p:cNvPr id="194" name="Straight Arrow Connector 193"/>
              <p:cNvCxnSpPr/>
              <p:nvPr/>
            </p:nvCxnSpPr>
            <p:spPr>
              <a:xfrm flipH="1">
                <a:off x="7366410" y="4263870"/>
                <a:ext cx="80460" cy="18118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 flipV="1">
                <a:off x="6126434" y="4468430"/>
                <a:ext cx="2050240" cy="6357"/>
              </a:xfrm>
              <a:prstGeom prst="line">
                <a:avLst/>
              </a:prstGeom>
              <a:ln w="222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" name="TextBox 9"/>
          <p:cNvSpPr txBox="1"/>
          <p:nvPr/>
        </p:nvSpPr>
        <p:spPr>
          <a:xfrm>
            <a:off x="2081695" y="3537012"/>
            <a:ext cx="48897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5B6770"/>
                </a:solidFill>
              </a:rPr>
              <a:t>Scenario 2: </a:t>
            </a:r>
            <a:r>
              <a:rPr lang="en-US" sz="1500" b="1" dirty="0" err="1" smtClean="0">
                <a:solidFill>
                  <a:srgbClr val="5B6770"/>
                </a:solidFill>
              </a:rPr>
              <a:t>RegUp</a:t>
            </a:r>
            <a:r>
              <a:rPr lang="en-US" sz="1500" b="1" dirty="0" smtClean="0">
                <a:solidFill>
                  <a:srgbClr val="5B6770"/>
                </a:solidFill>
              </a:rPr>
              <a:t> </a:t>
            </a:r>
            <a:r>
              <a:rPr lang="en-US" sz="1500" b="1" dirty="0">
                <a:solidFill>
                  <a:srgbClr val="5B6770"/>
                </a:solidFill>
              </a:rPr>
              <a:t>Responsibility Change &gt; Zero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1817359" y="731089"/>
            <a:ext cx="50796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chemeClr val="tx2"/>
                </a:solidFill>
              </a:rPr>
              <a:t>Scenario 1: </a:t>
            </a:r>
            <a:r>
              <a:rPr lang="en-US" sz="1500" b="1" dirty="0" err="1" smtClean="0">
                <a:solidFill>
                  <a:schemeClr val="tx2"/>
                </a:solidFill>
              </a:rPr>
              <a:t>Reg</a:t>
            </a:r>
            <a:r>
              <a:rPr lang="en-US" sz="1500" b="1" dirty="0" smtClean="0">
                <a:solidFill>
                  <a:schemeClr val="tx2"/>
                </a:solidFill>
              </a:rPr>
              <a:t>-Up </a:t>
            </a:r>
            <a:r>
              <a:rPr lang="en-US" sz="1500" b="1" dirty="0">
                <a:solidFill>
                  <a:schemeClr val="tx2"/>
                </a:solidFill>
              </a:rPr>
              <a:t>Responsibility Change to Zero</a:t>
            </a:r>
          </a:p>
        </p:txBody>
      </p:sp>
    </p:spTree>
    <p:extLst>
      <p:ext uri="{BB962C8B-B14F-4D97-AF65-F5344CB8AC3E}">
        <p14:creationId xmlns:p14="http://schemas.microsoft.com/office/powerpoint/2010/main" val="344897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Summary and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56" y="971856"/>
            <a:ext cx="7461408" cy="5410199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Summary</a:t>
            </a:r>
          </a:p>
          <a:p>
            <a:pPr lvl="0"/>
            <a:r>
              <a:rPr lang="en-US" sz="1800" dirty="0" smtClean="0">
                <a:solidFill>
                  <a:schemeClr val="tx2"/>
                </a:solidFill>
              </a:rPr>
              <a:t>Presented proposal on changes to LFC</a:t>
            </a:r>
          </a:p>
          <a:p>
            <a:pPr lvl="1"/>
            <a:r>
              <a:rPr lang="en-US" sz="1600" dirty="0" smtClean="0">
                <a:solidFill>
                  <a:schemeClr val="tx2"/>
                </a:solidFill>
              </a:rPr>
              <a:t>Change ERCOT LFC Regulation instruction from QSE portfolio level to Resource-specific</a:t>
            </a:r>
          </a:p>
          <a:p>
            <a:pPr marL="0" lvl="0" indent="0"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0" lvl="0" indent="0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Next steps</a:t>
            </a:r>
            <a:endParaRPr lang="en-US" sz="2000" dirty="0">
              <a:solidFill>
                <a:schemeClr val="tx2"/>
              </a:solidFill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tx2"/>
                </a:solidFill>
              </a:rPr>
              <a:t>ERCOT will continue examining additional scenarios and refine proposal to change LFC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tx2"/>
                </a:solidFill>
              </a:rPr>
              <a:t>Feedback requested on additional scenarios to examine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tx2"/>
                </a:solidFill>
              </a:rPr>
              <a:t>Feedback requested on proposed changes to LFC or other alternative proposals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0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400800" cy="17526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2"/>
                </a:solidFill>
              </a:rPr>
              <a:t>Discussion</a:t>
            </a:r>
            <a:endParaRPr lang="en-US" sz="4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2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057" y="2348880"/>
            <a:ext cx="8534400" cy="3427136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>
                <a:solidFill>
                  <a:schemeClr val="tx2"/>
                </a:solidFill>
              </a:rPr>
              <a:t>Identify scenario(s) where LFC changes are appropriate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>
                <a:solidFill>
                  <a:schemeClr val="tx2"/>
                </a:solidFill>
              </a:rPr>
              <a:t>Real-Time Market timeline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>
                <a:solidFill>
                  <a:schemeClr val="tx2"/>
                </a:solidFill>
              </a:rPr>
              <a:t>Regulation related </a:t>
            </a:r>
            <a:r>
              <a:rPr lang="en-US" sz="1800" dirty="0">
                <a:solidFill>
                  <a:schemeClr val="tx2"/>
                </a:solidFill>
              </a:rPr>
              <a:t>c</a:t>
            </a:r>
            <a:r>
              <a:rPr lang="en-US" sz="1800" dirty="0" smtClean="0">
                <a:solidFill>
                  <a:schemeClr val="tx2"/>
                </a:solidFill>
              </a:rPr>
              <a:t>alculations in RTC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>
                <a:solidFill>
                  <a:schemeClr val="tx2"/>
                </a:solidFill>
              </a:rPr>
              <a:t>Explanation of </a:t>
            </a:r>
            <a:r>
              <a:rPr lang="en-US" sz="1800" dirty="0">
                <a:solidFill>
                  <a:schemeClr val="tx2"/>
                </a:solidFill>
              </a:rPr>
              <a:t>Updated Desired Base Point (UDBP) and Regulation Deployment</a:t>
            </a:r>
            <a:endParaRPr lang="en-US" sz="1800" dirty="0" smtClean="0">
              <a:solidFill>
                <a:schemeClr val="tx2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>
                <a:solidFill>
                  <a:schemeClr val="tx2"/>
                </a:solidFill>
              </a:rPr>
              <a:t>Two extreme </a:t>
            </a:r>
            <a:r>
              <a:rPr lang="en-US" sz="1800" dirty="0">
                <a:solidFill>
                  <a:schemeClr val="tx2"/>
                </a:solidFill>
              </a:rPr>
              <a:t>s</a:t>
            </a:r>
            <a:r>
              <a:rPr lang="en-US" sz="1800" dirty="0" smtClean="0">
                <a:solidFill>
                  <a:schemeClr val="tx2"/>
                </a:solidFill>
              </a:rPr>
              <a:t>cenarios and potential </a:t>
            </a:r>
            <a:r>
              <a:rPr lang="en-US" sz="1800" dirty="0">
                <a:solidFill>
                  <a:schemeClr val="tx2"/>
                </a:solidFill>
              </a:rPr>
              <a:t>s</a:t>
            </a:r>
            <a:r>
              <a:rPr lang="en-US" sz="1800" dirty="0" smtClean="0">
                <a:solidFill>
                  <a:schemeClr val="tx2"/>
                </a:solidFill>
              </a:rPr>
              <a:t>olutions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>
                <a:solidFill>
                  <a:schemeClr val="tx2"/>
                </a:solidFill>
              </a:rPr>
              <a:t>Scenario 1: </a:t>
            </a:r>
            <a:r>
              <a:rPr lang="en-US" sz="1600" dirty="0" err="1" smtClean="0">
                <a:solidFill>
                  <a:schemeClr val="tx2"/>
                </a:solidFill>
              </a:rPr>
              <a:t>Reg</a:t>
            </a:r>
            <a:r>
              <a:rPr lang="en-US" sz="1600" dirty="0" smtClean="0">
                <a:solidFill>
                  <a:schemeClr val="tx2"/>
                </a:solidFill>
              </a:rPr>
              <a:t>-Up responsibility </a:t>
            </a:r>
            <a:r>
              <a:rPr lang="en-US" sz="1600" dirty="0">
                <a:solidFill>
                  <a:schemeClr val="tx2"/>
                </a:solidFill>
              </a:rPr>
              <a:t>c</a:t>
            </a:r>
            <a:r>
              <a:rPr lang="en-US" sz="1600" dirty="0" smtClean="0">
                <a:solidFill>
                  <a:schemeClr val="tx2"/>
                </a:solidFill>
              </a:rPr>
              <a:t>hange to zero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>
                <a:solidFill>
                  <a:schemeClr val="tx2"/>
                </a:solidFill>
              </a:rPr>
              <a:t>Scenario 2: </a:t>
            </a:r>
            <a:r>
              <a:rPr lang="en-US" sz="1600" dirty="0" err="1" smtClean="0">
                <a:solidFill>
                  <a:schemeClr val="tx2"/>
                </a:solidFill>
              </a:rPr>
              <a:t>Reg</a:t>
            </a:r>
            <a:r>
              <a:rPr lang="en-US" sz="1600" dirty="0" smtClean="0">
                <a:solidFill>
                  <a:schemeClr val="tx2"/>
                </a:solidFill>
              </a:rPr>
              <a:t>-Up responsibility </a:t>
            </a:r>
            <a:r>
              <a:rPr lang="en-US" sz="1600" dirty="0">
                <a:solidFill>
                  <a:schemeClr val="tx2"/>
                </a:solidFill>
              </a:rPr>
              <a:t>c</a:t>
            </a:r>
            <a:r>
              <a:rPr lang="en-US" sz="1600" dirty="0" smtClean="0">
                <a:solidFill>
                  <a:schemeClr val="tx2"/>
                </a:solidFill>
              </a:rPr>
              <a:t>hange &gt;0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>
                <a:solidFill>
                  <a:schemeClr val="tx2"/>
                </a:solidFill>
              </a:rPr>
              <a:t>Summary and next </a:t>
            </a:r>
            <a:r>
              <a:rPr lang="en-US" sz="1800" dirty="0">
                <a:solidFill>
                  <a:schemeClr val="tx2"/>
                </a:solidFill>
              </a:rPr>
              <a:t>s</a:t>
            </a:r>
            <a:r>
              <a:rPr lang="en-US" sz="1800" dirty="0" smtClean="0">
                <a:solidFill>
                  <a:schemeClr val="tx2"/>
                </a:solidFill>
              </a:rPr>
              <a:t>teps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7564" y="1041700"/>
            <a:ext cx="6621363" cy="1044116"/>
          </a:xfrm>
          <a:prstGeom prst="rect">
            <a:avLst/>
          </a:prstGeom>
          <a:noFill/>
          <a:ln w="31750">
            <a:solidFill>
              <a:srgbClr val="00A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5B6770"/>
                </a:solidFill>
              </a:rPr>
              <a:t>Problem </a:t>
            </a:r>
            <a:r>
              <a:rPr lang="en-US" sz="2000" b="1" dirty="0" smtClean="0">
                <a:solidFill>
                  <a:srgbClr val="5B6770"/>
                </a:solidFill>
              </a:rPr>
              <a:t>Statement:</a:t>
            </a:r>
            <a:endParaRPr lang="en-US" sz="2000" dirty="0">
              <a:solidFill>
                <a:srgbClr val="5B6770"/>
              </a:solidFill>
            </a:endParaRPr>
          </a:p>
          <a:p>
            <a:r>
              <a:rPr lang="en-US" sz="2000" dirty="0">
                <a:solidFill>
                  <a:srgbClr val="5B6770"/>
                </a:solidFill>
              </a:rPr>
              <a:t>“Identify changes, if any, required for LFC under </a:t>
            </a:r>
            <a:r>
              <a:rPr lang="en-US" sz="2000" dirty="0" smtClean="0">
                <a:solidFill>
                  <a:srgbClr val="5B6770"/>
                </a:solidFill>
              </a:rPr>
              <a:t>RTC.”</a:t>
            </a:r>
            <a:endParaRPr lang="en-US" sz="20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72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Load Frequency Control (LFC) Under RTC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438" y="944724"/>
            <a:ext cx="7406878" cy="5410199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So far, </a:t>
            </a:r>
            <a:r>
              <a:rPr lang="en-US" sz="1800" dirty="0" smtClean="0">
                <a:solidFill>
                  <a:schemeClr val="tx2"/>
                </a:solidFill>
              </a:rPr>
              <a:t>ERCOT has </a:t>
            </a:r>
            <a:r>
              <a:rPr lang="en-US" sz="1800" dirty="0">
                <a:solidFill>
                  <a:schemeClr val="tx2"/>
                </a:solidFill>
              </a:rPr>
              <a:t>identified a couple of scenarios under </a:t>
            </a:r>
            <a:r>
              <a:rPr lang="en-US" sz="1800" dirty="0" smtClean="0">
                <a:solidFill>
                  <a:schemeClr val="tx2"/>
                </a:solidFill>
              </a:rPr>
              <a:t>RTC </a:t>
            </a:r>
            <a:r>
              <a:rPr lang="en-US" sz="1800" dirty="0">
                <a:solidFill>
                  <a:schemeClr val="tx2"/>
                </a:solidFill>
              </a:rPr>
              <a:t>where changes to LFC may be </a:t>
            </a:r>
            <a:r>
              <a:rPr lang="en-US" sz="1800" dirty="0" smtClean="0">
                <a:solidFill>
                  <a:schemeClr val="tx2"/>
                </a:solidFill>
              </a:rPr>
              <a:t>appropriate.</a:t>
            </a:r>
            <a:endParaRPr lang="en-US" sz="1800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chemeClr val="tx2"/>
                </a:solidFill>
              </a:rPr>
              <a:t>Under RTC, based on economics and system conditions, </a:t>
            </a:r>
            <a:r>
              <a:rPr lang="en-US" sz="1600" dirty="0" smtClean="0">
                <a:solidFill>
                  <a:schemeClr val="tx2"/>
                </a:solidFill>
              </a:rPr>
              <a:t>Regulation </a:t>
            </a:r>
            <a:r>
              <a:rPr lang="en-US" sz="1600" dirty="0">
                <a:solidFill>
                  <a:schemeClr val="tx2"/>
                </a:solidFill>
              </a:rPr>
              <a:t>Up/Down </a:t>
            </a:r>
            <a:r>
              <a:rPr lang="en-US" sz="1600" dirty="0" smtClean="0">
                <a:solidFill>
                  <a:schemeClr val="tx2"/>
                </a:solidFill>
              </a:rPr>
              <a:t>Awards </a:t>
            </a:r>
            <a:r>
              <a:rPr lang="en-US" sz="1600" dirty="0">
                <a:solidFill>
                  <a:schemeClr val="tx2"/>
                </a:solidFill>
              </a:rPr>
              <a:t>to a Resource can be different for each RTC </a:t>
            </a:r>
            <a:r>
              <a:rPr lang="en-US" sz="1600" dirty="0" smtClean="0">
                <a:solidFill>
                  <a:schemeClr val="tx2"/>
                </a:solidFill>
              </a:rPr>
              <a:t>run (which normally runs every </a:t>
            </a:r>
            <a:r>
              <a:rPr lang="en-US" sz="1600" dirty="0">
                <a:solidFill>
                  <a:schemeClr val="tx2"/>
                </a:solidFill>
              </a:rPr>
              <a:t>5</a:t>
            </a:r>
            <a:r>
              <a:rPr lang="en-US" sz="1600" dirty="0" smtClean="0">
                <a:solidFill>
                  <a:schemeClr val="tx2"/>
                </a:solidFill>
              </a:rPr>
              <a:t> minutes). </a:t>
            </a:r>
            <a:endParaRPr lang="en-US" sz="1600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chemeClr val="tx2"/>
                </a:solidFill>
              </a:rPr>
              <a:t>The change of Regulation responsibility across the hour boundary that occurs in today’s Real-Time Market (RTM) is similar to what would occur under RTC.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chemeClr val="tx2"/>
                </a:solidFill>
              </a:rPr>
              <a:t>Two </a:t>
            </a:r>
            <a:r>
              <a:rPr lang="en-US" sz="1600" u="sng" dirty="0">
                <a:solidFill>
                  <a:schemeClr val="tx2"/>
                </a:solidFill>
              </a:rPr>
              <a:t>extreme</a:t>
            </a:r>
            <a:r>
              <a:rPr lang="en-US" sz="1600" dirty="0">
                <a:solidFill>
                  <a:schemeClr val="tx2"/>
                </a:solidFill>
              </a:rPr>
              <a:t> scenarios are presented and proposals for changes to LFC </a:t>
            </a:r>
            <a:r>
              <a:rPr lang="en-US" sz="1600" dirty="0" smtClean="0">
                <a:solidFill>
                  <a:schemeClr val="tx2"/>
                </a:solidFill>
              </a:rPr>
              <a:t>presented.</a:t>
            </a:r>
            <a:endParaRPr lang="en-US" sz="1600" dirty="0">
              <a:solidFill>
                <a:schemeClr val="tx2"/>
              </a:solidFill>
            </a:endParaRPr>
          </a:p>
          <a:p>
            <a:pPr marL="0" lvl="0" indent="0">
              <a:buNone/>
            </a:pPr>
            <a:endParaRPr lang="en-US" sz="1800" dirty="0" smtClean="0"/>
          </a:p>
          <a:p>
            <a:pPr lvl="0"/>
            <a:endParaRPr lang="en-US" sz="1600" dirty="0" smtClean="0"/>
          </a:p>
          <a:p>
            <a:endParaRPr lang="en-US" sz="1400" dirty="0"/>
          </a:p>
          <a:p>
            <a:pPr lvl="0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215516" y="4257092"/>
            <a:ext cx="8785362" cy="1980220"/>
            <a:chOff x="282438" y="4761148"/>
            <a:chExt cx="8785362" cy="1980220"/>
          </a:xfrm>
        </p:grpSpPr>
        <p:grpSp>
          <p:nvGrpSpPr>
            <p:cNvPr id="6" name="Group 5"/>
            <p:cNvGrpSpPr/>
            <p:nvPr/>
          </p:nvGrpSpPr>
          <p:grpSpPr>
            <a:xfrm>
              <a:off x="8243477" y="5477613"/>
              <a:ext cx="824323" cy="307777"/>
              <a:chOff x="3933656" y="1628800"/>
              <a:chExt cx="824323" cy="307777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3933656" y="1628800"/>
                <a:ext cx="82432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QSE 2</a:t>
                </a:r>
                <a:endParaRPr lang="en-US" sz="1400" dirty="0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3984754" y="1628800"/>
                <a:ext cx="587246" cy="28745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Flowchart: Summing Junction 6"/>
            <p:cNvSpPr/>
            <p:nvPr/>
          </p:nvSpPr>
          <p:spPr>
            <a:xfrm>
              <a:off x="1161070" y="5439768"/>
              <a:ext cx="468052" cy="432048"/>
            </a:xfrm>
            <a:prstGeom prst="flowChartSummingJunct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657014" y="5655792"/>
              <a:ext cx="50405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1386095" y="4971716"/>
              <a:ext cx="9001" cy="4680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909042" y="5439768"/>
              <a:ext cx="2565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_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34067" y="5147090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42420" y="4825075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</a:t>
              </a:r>
              <a:r>
                <a:rPr lang="en-US" baseline="-25000" dirty="0" smtClean="0"/>
                <a:t>60</a:t>
              </a:r>
              <a:endParaRPr lang="en-US" baseline="-25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2438" y="5255102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</a:t>
              </a:r>
              <a:r>
                <a:rPr lang="en-US" baseline="-25000" dirty="0" smtClean="0"/>
                <a:t>actual</a:t>
              </a:r>
              <a:endParaRPr lang="en-US" baseline="-25000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1635942" y="5655792"/>
              <a:ext cx="35165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1917154" y="5381400"/>
              <a:ext cx="1149077" cy="540060"/>
              <a:chOff x="2153055" y="2938584"/>
              <a:chExt cx="1149077" cy="540060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2195736" y="2938584"/>
                <a:ext cx="936104" cy="54006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2153055" y="3033676"/>
                <a:ext cx="114907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-10*Bias</a:t>
                </a:r>
                <a:endParaRPr lang="en-US" sz="1400" dirty="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3220118" y="5384308"/>
              <a:ext cx="936104" cy="540060"/>
              <a:chOff x="3383868" y="2909400"/>
              <a:chExt cx="936104" cy="540060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3491880" y="2938584"/>
                <a:ext cx="720080" cy="490416"/>
                <a:chOff x="3491880" y="2938584"/>
                <a:chExt cx="720080" cy="490416"/>
              </a:xfrm>
            </p:grpSpPr>
            <p:cxnSp>
              <p:nvCxnSpPr>
                <p:cNvPr id="47" name="Straight Connector 46"/>
                <p:cNvCxnSpPr/>
                <p:nvPr/>
              </p:nvCxnSpPr>
              <p:spPr>
                <a:xfrm>
                  <a:off x="3491880" y="3181618"/>
                  <a:ext cx="7200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3851920" y="2960937"/>
                  <a:ext cx="0" cy="46806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flipV="1">
                  <a:off x="3959932" y="2938584"/>
                  <a:ext cx="180020" cy="2430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flipV="1">
                  <a:off x="3548676" y="3179430"/>
                  <a:ext cx="180020" cy="2430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" name="Rectangle 45"/>
              <p:cNvSpPr/>
              <p:nvPr/>
            </p:nvSpPr>
            <p:spPr>
              <a:xfrm>
                <a:off x="3383868" y="2909400"/>
                <a:ext cx="936104" cy="54006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" name="Straight Arrow Connector 16"/>
            <p:cNvCxnSpPr/>
            <p:nvPr/>
          </p:nvCxnSpPr>
          <p:spPr>
            <a:xfrm>
              <a:off x="2900131" y="5641308"/>
              <a:ext cx="35165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/>
            <p:cNvGrpSpPr/>
            <p:nvPr/>
          </p:nvGrpSpPr>
          <p:grpSpPr>
            <a:xfrm>
              <a:off x="4501057" y="5387205"/>
              <a:ext cx="1268525" cy="540060"/>
              <a:chOff x="2195736" y="2938584"/>
              <a:chExt cx="1268525" cy="54006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2195736" y="2938584"/>
                <a:ext cx="936104" cy="54006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315184" y="3027151"/>
                <a:ext cx="114907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Filter</a:t>
                </a:r>
                <a:endParaRPr lang="en-US" sz="1400" dirty="0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>
              <a:off x="4149402" y="5657235"/>
              <a:ext cx="35165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5781996" y="5371278"/>
              <a:ext cx="936104" cy="84538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37607" y="5403764"/>
              <a:ext cx="125611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Regulation</a:t>
              </a:r>
            </a:p>
            <a:p>
              <a:r>
                <a:rPr lang="en-US" sz="1400" dirty="0" smtClean="0"/>
                <a:t>Required</a:t>
              </a:r>
            </a:p>
            <a:p>
              <a:r>
                <a:rPr lang="en-US" sz="1400" dirty="0" smtClean="0"/>
                <a:t>UDBP </a:t>
              </a:r>
              <a:r>
                <a:rPr lang="en-US" sz="1400" dirty="0" err="1" smtClean="0"/>
                <a:t>Calc</a:t>
              </a:r>
              <a:endParaRPr lang="en-US" sz="1400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5430341" y="5641308"/>
              <a:ext cx="35165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/>
            <p:cNvGrpSpPr/>
            <p:nvPr/>
          </p:nvGrpSpPr>
          <p:grpSpPr>
            <a:xfrm>
              <a:off x="6912260" y="5390127"/>
              <a:ext cx="1256111" cy="542127"/>
              <a:chOff x="2052977" y="2936517"/>
              <a:chExt cx="1256111" cy="542127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2195736" y="2938584"/>
                <a:ext cx="936104" cy="54006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052977" y="2936517"/>
                <a:ext cx="125611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Allocate</a:t>
                </a:r>
              </a:p>
              <a:p>
                <a:pPr algn="ctr"/>
                <a:r>
                  <a:rPr lang="en-US" sz="1400" dirty="0" err="1" smtClean="0"/>
                  <a:t>Reg</a:t>
                </a:r>
                <a:endParaRPr lang="en-US" sz="1400" dirty="0" smtClean="0"/>
              </a:p>
            </p:txBody>
          </p:sp>
        </p:grpSp>
        <p:cxnSp>
          <p:nvCxnSpPr>
            <p:cNvPr id="23" name="Straight Arrow Connector 22"/>
            <p:cNvCxnSpPr/>
            <p:nvPr/>
          </p:nvCxnSpPr>
          <p:spPr>
            <a:xfrm>
              <a:off x="6703364" y="5662224"/>
              <a:ext cx="35165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7991123" y="5228453"/>
              <a:ext cx="439481" cy="3600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>
            <a:xfrm>
              <a:off x="8018442" y="4920676"/>
              <a:ext cx="824323" cy="307777"/>
              <a:chOff x="3933656" y="1628800"/>
              <a:chExt cx="824323" cy="307777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3933656" y="1628800"/>
                <a:ext cx="82432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QSE 1</a:t>
                </a:r>
                <a:endParaRPr lang="en-US" sz="1400" dirty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3984754" y="1628800"/>
                <a:ext cx="587246" cy="28745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8123166" y="6145420"/>
              <a:ext cx="824323" cy="307777"/>
              <a:chOff x="3933656" y="1628800"/>
              <a:chExt cx="824323" cy="307777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3933656" y="1628800"/>
                <a:ext cx="82432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QSE n</a:t>
                </a:r>
                <a:endParaRPr lang="en-US" sz="1400" dirty="0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984754" y="1628800"/>
                <a:ext cx="587246" cy="28745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7" name="Straight Arrow Connector 26"/>
            <p:cNvCxnSpPr>
              <a:endCxn id="54" idx="1"/>
            </p:cNvCxnSpPr>
            <p:nvPr/>
          </p:nvCxnSpPr>
          <p:spPr>
            <a:xfrm flipV="1">
              <a:off x="8004297" y="5621341"/>
              <a:ext cx="290278" cy="54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8018442" y="5697069"/>
              <a:ext cx="344721" cy="4627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2508292" y="4956893"/>
              <a:ext cx="11490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Raw ACE</a:t>
              </a:r>
              <a:endParaRPr lang="en-US" sz="1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004048" y="5101514"/>
              <a:ext cx="11490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Filt</a:t>
              </a:r>
              <a:r>
                <a:rPr lang="en-US" sz="1400" dirty="0" smtClean="0"/>
                <a:t>. ACE</a:t>
              </a:r>
              <a:endParaRPr lang="en-US" sz="14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395743" y="6372036"/>
              <a:ext cx="22521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LFC block </a:t>
              </a:r>
              <a:r>
                <a:rPr lang="en-US" dirty="0">
                  <a:solidFill>
                    <a:schemeClr val="tx2"/>
                  </a:solidFill>
                </a:rPr>
                <a:t>d</a:t>
              </a:r>
              <a:r>
                <a:rPr lang="en-US" dirty="0" smtClean="0">
                  <a:solidFill>
                    <a:schemeClr val="tx2"/>
                  </a:solidFill>
                </a:rPr>
                <a:t>iagram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472100" y="4761148"/>
              <a:ext cx="15413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Telemetry Snapshot</a:t>
              </a:r>
            </a:p>
            <a:p>
              <a:pPr algn="ctr"/>
              <a:r>
                <a:rPr lang="en-US" sz="1200" dirty="0" smtClean="0"/>
                <a:t>Base Points</a:t>
              </a:r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flipH="1">
              <a:off x="6169935" y="5121259"/>
              <a:ext cx="9001" cy="2642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4861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856427" y="3320988"/>
            <a:ext cx="954107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u="sng" dirty="0" smtClean="0"/>
              <a:t>SCED Run</a:t>
            </a:r>
            <a:endParaRPr lang="en-US" sz="1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Real-Time Market Timeline –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410199"/>
          </a:xfrm>
        </p:spPr>
        <p:txBody>
          <a:bodyPr/>
          <a:lstStyle/>
          <a:p>
            <a:endParaRPr lang="en-US" sz="1400" dirty="0"/>
          </a:p>
          <a:p>
            <a:pPr lvl="0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971164" y="2546158"/>
            <a:ext cx="0" cy="3511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971600" y="6057292"/>
            <a:ext cx="7867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40570" y="6052452"/>
            <a:ext cx="5400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Time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1655676" y="6052451"/>
            <a:ext cx="756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11:00:05</a:t>
            </a:r>
            <a:endParaRPr lang="en-US" sz="10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871700" y="3147318"/>
            <a:ext cx="0" cy="2901764"/>
          </a:xfrm>
          <a:prstGeom prst="straightConnector1">
            <a:avLst/>
          </a:prstGeom>
          <a:ln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771800" y="2546158"/>
            <a:ext cx="0" cy="3511134"/>
          </a:xfrm>
          <a:prstGeom prst="straightConnector1">
            <a:avLst/>
          </a:prstGeom>
          <a:ln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87725" y="5711853"/>
            <a:ext cx="756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11:00:20</a:t>
            </a:r>
            <a:endParaRPr lang="en-US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464104" y="2678405"/>
            <a:ext cx="18721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u="sng" dirty="0" smtClean="0"/>
              <a:t>SCED Inputs@11:00:05</a:t>
            </a:r>
          </a:p>
          <a:p>
            <a:pPr algn="ctr"/>
            <a:r>
              <a:rPr lang="en-US" sz="1200" dirty="0" smtClean="0"/>
              <a:t>Telemetry Snapshot</a:t>
            </a:r>
          </a:p>
          <a:p>
            <a:pPr algn="ctr"/>
            <a:r>
              <a:rPr lang="en-US" sz="1200" dirty="0" smtClean="0"/>
              <a:t>Offers</a:t>
            </a:r>
          </a:p>
          <a:p>
            <a:pPr algn="ctr"/>
            <a:r>
              <a:rPr lang="en-US" sz="1200" dirty="0" smtClean="0"/>
              <a:t>GTBD</a:t>
            </a:r>
          </a:p>
        </p:txBody>
      </p:sp>
      <p:cxnSp>
        <p:nvCxnSpPr>
          <p:cNvPr id="16" name="Straight Arrow Connector 15"/>
          <p:cNvCxnSpPr>
            <a:endCxn id="21" idx="1"/>
          </p:cNvCxnSpPr>
          <p:nvPr/>
        </p:nvCxnSpPr>
        <p:spPr>
          <a:xfrm>
            <a:off x="1655676" y="3320988"/>
            <a:ext cx="216024" cy="138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856427" y="3685540"/>
            <a:ext cx="91537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871700" y="3320988"/>
            <a:ext cx="900100" cy="276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2951820" y="2541904"/>
            <a:ext cx="0" cy="3511134"/>
          </a:xfrm>
          <a:prstGeom prst="straightConnector1">
            <a:avLst/>
          </a:prstGeom>
          <a:ln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771800" y="4617132"/>
            <a:ext cx="180020" cy="2520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591781" y="5003449"/>
            <a:ext cx="180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2958197" y="5006356"/>
            <a:ext cx="180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3" idx="2"/>
          </p:cNvCxnSpPr>
          <p:nvPr/>
        </p:nvCxnSpPr>
        <p:spPr>
          <a:xfrm>
            <a:off x="2465951" y="5958074"/>
            <a:ext cx="344583" cy="89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901468" y="5640921"/>
            <a:ext cx="756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11:00:24</a:t>
            </a:r>
            <a:endParaRPr lang="en-US" sz="1000" dirty="0"/>
          </a:p>
        </p:txBody>
      </p:sp>
      <p:cxnSp>
        <p:nvCxnSpPr>
          <p:cNvPr id="33" name="Straight Arrow Connector 32"/>
          <p:cNvCxnSpPr>
            <a:stCxn id="31" idx="2"/>
          </p:cNvCxnSpPr>
          <p:nvPr/>
        </p:nvCxnSpPr>
        <p:spPr>
          <a:xfrm flipH="1">
            <a:off x="2958196" y="5887142"/>
            <a:ext cx="321498" cy="160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901468" y="4604035"/>
            <a:ext cx="484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u="sng" dirty="0" smtClean="0"/>
              <a:t>LFC</a:t>
            </a:r>
            <a:endParaRPr lang="en-US" sz="1200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666220" y="4222668"/>
            <a:ext cx="17455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u="sng" dirty="0" smtClean="0"/>
              <a:t>LFC Inputs@11:00:20</a:t>
            </a:r>
          </a:p>
          <a:p>
            <a:pPr algn="ctr"/>
            <a:r>
              <a:rPr lang="en-US" sz="1200" dirty="0" smtClean="0"/>
              <a:t>Telemetry Snapshot</a:t>
            </a:r>
          </a:p>
          <a:p>
            <a:pPr algn="ctr"/>
            <a:r>
              <a:rPr lang="en-US" sz="1200" dirty="0" smtClean="0"/>
              <a:t>Frequency</a:t>
            </a:r>
          </a:p>
          <a:p>
            <a:pPr algn="ctr"/>
            <a:r>
              <a:rPr lang="en-US" sz="1200" dirty="0" smtClean="0"/>
              <a:t>Base Points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087725" y="4638166"/>
            <a:ext cx="675430" cy="1148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773173" y="3034072"/>
            <a:ext cx="5445606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688494" y="2736844"/>
            <a:ext cx="40691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u="sng" dirty="0" smtClean="0"/>
              <a:t>SCED Base Points, LMP Binding till next SCED Run</a:t>
            </a:r>
            <a:endParaRPr lang="en-US" sz="1200" dirty="0" smtClean="0"/>
          </a:p>
        </p:txBody>
      </p:sp>
      <p:sp>
        <p:nvSpPr>
          <p:cNvPr id="46" name="Flowchart: Punched Tape 45"/>
          <p:cNvSpPr/>
          <p:nvPr/>
        </p:nvSpPr>
        <p:spPr>
          <a:xfrm rot="5400000">
            <a:off x="6664944" y="2858500"/>
            <a:ext cx="468052" cy="329553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Punched Tape 46"/>
          <p:cNvSpPr/>
          <p:nvPr/>
        </p:nvSpPr>
        <p:spPr>
          <a:xfrm rot="5400000">
            <a:off x="6664944" y="5840347"/>
            <a:ext cx="468052" cy="329553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056276" y="6052451"/>
            <a:ext cx="756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11:05:05</a:t>
            </a:r>
            <a:endParaRPr lang="en-US" sz="1000" dirty="0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7272300" y="2539439"/>
            <a:ext cx="0" cy="3511134"/>
          </a:xfrm>
          <a:prstGeom prst="straightConnector1">
            <a:avLst/>
          </a:prstGeom>
          <a:ln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8197800" y="2541904"/>
            <a:ext cx="0" cy="3511134"/>
          </a:xfrm>
          <a:prstGeom prst="straightConnector1">
            <a:avLst/>
          </a:prstGeom>
          <a:ln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7273575" y="3685540"/>
            <a:ext cx="91537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7288848" y="3320988"/>
            <a:ext cx="900100" cy="276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7254207" y="3330640"/>
            <a:ext cx="9541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u="sng" dirty="0" smtClean="0"/>
              <a:t>SCED Run</a:t>
            </a:r>
            <a:endParaRPr lang="en-US" sz="1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3442" y="814997"/>
            <a:ext cx="76307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Less impacted by renewable Resource variability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Less impacted by forecast </a:t>
            </a:r>
            <a:r>
              <a:rPr lang="en-US" sz="1600" dirty="0">
                <a:solidFill>
                  <a:schemeClr val="tx2"/>
                </a:solidFill>
              </a:rPr>
              <a:t>e</a:t>
            </a:r>
            <a:r>
              <a:rPr lang="en-US" sz="1600" dirty="0" smtClean="0">
                <a:solidFill>
                  <a:schemeClr val="tx2"/>
                </a:solidFill>
              </a:rPr>
              <a:t>rrors (load, wind, solar)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Ability to economically dispatch RRS and still meet reliability timelines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Uniquely different than other ISOs where Base Points and LMPs are binding starting at least </a:t>
            </a:r>
            <a:r>
              <a:rPr lang="en-US" sz="1600" dirty="0">
                <a:solidFill>
                  <a:schemeClr val="tx2"/>
                </a:solidFill>
              </a:rPr>
              <a:t>5</a:t>
            </a:r>
            <a:r>
              <a:rPr lang="en-US" sz="1600" dirty="0" smtClean="0">
                <a:solidFill>
                  <a:schemeClr val="tx2"/>
                </a:solidFill>
              </a:rPr>
              <a:t> minutes into the future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6982" y="488448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7287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Arrow Connector 36"/>
          <p:cNvCxnSpPr/>
          <p:nvPr/>
        </p:nvCxnSpPr>
        <p:spPr>
          <a:xfrm>
            <a:off x="2773173" y="3008715"/>
            <a:ext cx="5445606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871700" y="3295631"/>
            <a:ext cx="900100" cy="276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911730" y="3295631"/>
            <a:ext cx="843501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u="sng" dirty="0" smtClean="0"/>
              <a:t>RTC Run</a:t>
            </a:r>
            <a:endParaRPr lang="en-US" sz="1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Real-Time Market Timeline – No Change Under RTC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02" y="877182"/>
            <a:ext cx="8458200" cy="5410199"/>
          </a:xfrm>
        </p:spPr>
        <p:txBody>
          <a:bodyPr/>
          <a:lstStyle/>
          <a:p>
            <a:r>
              <a:rPr lang="en-US" sz="1800" b="1" dirty="0" smtClean="0">
                <a:solidFill>
                  <a:schemeClr val="tx2"/>
                </a:solidFill>
              </a:rPr>
              <a:t>Takeaway:</a:t>
            </a:r>
            <a:r>
              <a:rPr lang="en-US" sz="1800" dirty="0" smtClean="0">
                <a:solidFill>
                  <a:schemeClr val="tx2"/>
                </a:solidFill>
              </a:rPr>
              <a:t> Retain benefits of current timeline. RTC does not change the timeline (i.e., LMP, Base Point, AS Awards, MCPCs are binding immediately after RTC is finished).</a:t>
            </a:r>
          </a:p>
          <a:p>
            <a:endParaRPr lang="en-US" sz="1400" dirty="0"/>
          </a:p>
          <a:p>
            <a:pPr lvl="0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971600" y="2521526"/>
            <a:ext cx="0" cy="3511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971600" y="6031935"/>
            <a:ext cx="7867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40570" y="6027095"/>
            <a:ext cx="5400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Time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1655676" y="6027094"/>
            <a:ext cx="756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11:00:05</a:t>
            </a:r>
            <a:endParaRPr lang="en-US" sz="10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871700" y="2511020"/>
            <a:ext cx="0" cy="3511134"/>
          </a:xfrm>
          <a:prstGeom prst="straightConnector1">
            <a:avLst/>
          </a:prstGeom>
          <a:ln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771800" y="2517528"/>
            <a:ext cx="0" cy="3511134"/>
          </a:xfrm>
          <a:prstGeom prst="straightConnector1">
            <a:avLst/>
          </a:prstGeom>
          <a:ln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87725" y="5686496"/>
            <a:ext cx="756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11:00:20</a:t>
            </a:r>
            <a:endParaRPr lang="en-US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519408" y="2653048"/>
            <a:ext cx="17615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u="sng" dirty="0" smtClean="0"/>
              <a:t>RTC Inputs@11:00:05</a:t>
            </a:r>
          </a:p>
          <a:p>
            <a:pPr algn="ctr"/>
            <a:r>
              <a:rPr lang="en-US" sz="1200" dirty="0" smtClean="0"/>
              <a:t>Telemetry Snapshot</a:t>
            </a:r>
          </a:p>
          <a:p>
            <a:pPr algn="ctr"/>
            <a:r>
              <a:rPr lang="en-US" sz="1200" dirty="0" smtClean="0"/>
              <a:t>Offers</a:t>
            </a:r>
          </a:p>
          <a:p>
            <a:pPr algn="ctr"/>
            <a:r>
              <a:rPr lang="en-US" sz="1200" dirty="0" smtClean="0"/>
              <a:t>GTBD</a:t>
            </a:r>
          </a:p>
        </p:txBody>
      </p:sp>
      <p:cxnSp>
        <p:nvCxnSpPr>
          <p:cNvPr id="16" name="Straight Arrow Connector 15"/>
          <p:cNvCxnSpPr>
            <a:endCxn id="21" idx="1"/>
          </p:cNvCxnSpPr>
          <p:nvPr/>
        </p:nvCxnSpPr>
        <p:spPr>
          <a:xfrm>
            <a:off x="1655676" y="3295631"/>
            <a:ext cx="216024" cy="138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856427" y="3660183"/>
            <a:ext cx="91537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951820" y="2518394"/>
            <a:ext cx="0" cy="3511134"/>
          </a:xfrm>
          <a:prstGeom prst="straightConnector1">
            <a:avLst/>
          </a:prstGeom>
          <a:ln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771800" y="4591775"/>
            <a:ext cx="180020" cy="2520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591781" y="4978092"/>
            <a:ext cx="180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2958197" y="4980999"/>
            <a:ext cx="180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3" idx="2"/>
          </p:cNvCxnSpPr>
          <p:nvPr/>
        </p:nvCxnSpPr>
        <p:spPr>
          <a:xfrm>
            <a:off x="2465951" y="5932717"/>
            <a:ext cx="344583" cy="89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901468" y="5615564"/>
            <a:ext cx="756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11:00:24</a:t>
            </a:r>
            <a:endParaRPr lang="en-US" sz="1000" dirty="0"/>
          </a:p>
        </p:txBody>
      </p:sp>
      <p:cxnSp>
        <p:nvCxnSpPr>
          <p:cNvPr id="33" name="Straight Arrow Connector 32"/>
          <p:cNvCxnSpPr>
            <a:stCxn id="31" idx="2"/>
          </p:cNvCxnSpPr>
          <p:nvPr/>
        </p:nvCxnSpPr>
        <p:spPr>
          <a:xfrm flipH="1">
            <a:off x="2958196" y="5861785"/>
            <a:ext cx="321498" cy="160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901468" y="4578678"/>
            <a:ext cx="484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u="sng" dirty="0" smtClean="0"/>
              <a:t>LFC</a:t>
            </a:r>
            <a:endParaRPr lang="en-US" sz="1200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666220" y="4197311"/>
            <a:ext cx="17455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u="sng" dirty="0" smtClean="0"/>
              <a:t>LFC Inputs@11:00:20</a:t>
            </a:r>
          </a:p>
          <a:p>
            <a:pPr algn="ctr"/>
            <a:r>
              <a:rPr lang="en-US" sz="1200" dirty="0" smtClean="0"/>
              <a:t>Telemetry Snapshot</a:t>
            </a:r>
          </a:p>
          <a:p>
            <a:pPr algn="ctr"/>
            <a:r>
              <a:rPr lang="en-US" sz="1200" dirty="0" smtClean="0"/>
              <a:t>Frequency</a:t>
            </a:r>
          </a:p>
          <a:p>
            <a:pPr algn="ctr"/>
            <a:r>
              <a:rPr lang="en-US" sz="1200" dirty="0" smtClean="0"/>
              <a:t>Base Points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087725" y="4612809"/>
            <a:ext cx="675430" cy="1148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936193" y="2647559"/>
            <a:ext cx="3573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u="sng" dirty="0" smtClean="0"/>
              <a:t>RTC Base Points, LMP, AS Awards, AS MCPCs</a:t>
            </a:r>
          </a:p>
          <a:p>
            <a:pPr algn="ctr"/>
            <a:endParaRPr lang="en-US" sz="1200" b="1" u="sng" dirty="0" smtClean="0"/>
          </a:p>
          <a:p>
            <a:pPr algn="ctr"/>
            <a:r>
              <a:rPr lang="en-US" sz="1200" b="1" u="sng" dirty="0" smtClean="0"/>
              <a:t> Binding till next RTC Run</a:t>
            </a:r>
            <a:endParaRPr lang="en-US" sz="1200" dirty="0" smtClean="0"/>
          </a:p>
        </p:txBody>
      </p:sp>
      <p:sp>
        <p:nvSpPr>
          <p:cNvPr id="46" name="Flowchart: Punched Tape 45"/>
          <p:cNvSpPr/>
          <p:nvPr/>
        </p:nvSpPr>
        <p:spPr>
          <a:xfrm rot="5400000">
            <a:off x="6664944" y="2833143"/>
            <a:ext cx="468052" cy="329553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Punched Tape 46"/>
          <p:cNvSpPr/>
          <p:nvPr/>
        </p:nvSpPr>
        <p:spPr>
          <a:xfrm rot="5400000">
            <a:off x="6664944" y="5814990"/>
            <a:ext cx="468052" cy="329553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056276" y="6027094"/>
            <a:ext cx="756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11:05:05</a:t>
            </a:r>
            <a:endParaRPr lang="en-US" sz="1000" dirty="0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7272300" y="2517528"/>
            <a:ext cx="0" cy="3511134"/>
          </a:xfrm>
          <a:prstGeom prst="straightConnector1">
            <a:avLst/>
          </a:prstGeom>
          <a:ln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8194522" y="2517528"/>
            <a:ext cx="0" cy="3511134"/>
          </a:xfrm>
          <a:prstGeom prst="straightConnector1">
            <a:avLst/>
          </a:prstGeom>
          <a:ln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7273575" y="3660183"/>
            <a:ext cx="91537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7288848" y="3295631"/>
            <a:ext cx="900100" cy="276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7309511" y="3305283"/>
            <a:ext cx="8435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u="sng" dirty="0" smtClean="0"/>
              <a:t>RTC Run</a:t>
            </a:r>
            <a:endParaRPr lang="en-US" sz="1200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2696982" y="488448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4870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Real-Time Market Timeline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643" y="907529"/>
            <a:ext cx="7926769" cy="1392994"/>
          </a:xfrm>
        </p:spPr>
        <p:txBody>
          <a:bodyPr/>
          <a:lstStyle/>
          <a:p>
            <a:pPr lvl="0"/>
            <a:r>
              <a:rPr lang="en-US" sz="1800" dirty="0" smtClean="0">
                <a:solidFill>
                  <a:schemeClr val="tx2"/>
                </a:solidFill>
              </a:rPr>
              <a:t>QSE systems receiving Reg. </a:t>
            </a:r>
            <a:r>
              <a:rPr lang="en-US" sz="1800" dirty="0">
                <a:solidFill>
                  <a:schemeClr val="tx2"/>
                </a:solidFill>
              </a:rPr>
              <a:t>A</a:t>
            </a:r>
            <a:r>
              <a:rPr lang="en-US" sz="1800" dirty="0" smtClean="0">
                <a:solidFill>
                  <a:schemeClr val="tx2"/>
                </a:solidFill>
              </a:rPr>
              <a:t>wards and Reg. </a:t>
            </a:r>
            <a:r>
              <a:rPr lang="en-US" sz="1800" dirty="0">
                <a:solidFill>
                  <a:schemeClr val="tx2"/>
                </a:solidFill>
              </a:rPr>
              <a:t>i</a:t>
            </a:r>
            <a:r>
              <a:rPr lang="en-US" sz="1800" dirty="0" smtClean="0">
                <a:solidFill>
                  <a:schemeClr val="tx2"/>
                </a:solidFill>
              </a:rPr>
              <a:t>nstructions</a:t>
            </a:r>
          </a:p>
          <a:p>
            <a:pPr lvl="1"/>
            <a:r>
              <a:rPr lang="en-US" sz="1600" b="1" dirty="0" smtClean="0">
                <a:solidFill>
                  <a:schemeClr val="tx2"/>
                </a:solidFill>
              </a:rPr>
              <a:t>Takeaway</a:t>
            </a:r>
            <a:r>
              <a:rPr lang="en-US" sz="1600" b="1" dirty="0">
                <a:solidFill>
                  <a:schemeClr val="tx2"/>
                </a:solidFill>
              </a:rPr>
              <a:t>:</a:t>
            </a:r>
            <a:r>
              <a:rPr lang="en-US" sz="1600" dirty="0" smtClean="0">
                <a:solidFill>
                  <a:schemeClr val="tx2"/>
                </a:solidFill>
              </a:rPr>
              <a:t> QSEs control systems can get Regulation </a:t>
            </a:r>
            <a:r>
              <a:rPr lang="en-US" sz="1600" dirty="0">
                <a:solidFill>
                  <a:schemeClr val="tx2"/>
                </a:solidFill>
              </a:rPr>
              <a:t>A</a:t>
            </a:r>
            <a:r>
              <a:rPr lang="en-US" sz="1600" dirty="0" smtClean="0">
                <a:solidFill>
                  <a:schemeClr val="tx2"/>
                </a:solidFill>
              </a:rPr>
              <a:t>wards and Regulation </a:t>
            </a:r>
            <a:r>
              <a:rPr lang="en-US" sz="1600" dirty="0">
                <a:solidFill>
                  <a:schemeClr val="tx2"/>
                </a:solidFill>
              </a:rPr>
              <a:t>i</a:t>
            </a:r>
            <a:r>
              <a:rPr lang="en-US" sz="1600" dirty="0" smtClean="0">
                <a:solidFill>
                  <a:schemeClr val="tx2"/>
                </a:solidFill>
              </a:rPr>
              <a:t>nstructions simultaneously. In extreme cases, they may get Regulation instructions before receiving Regulation Awards (orders of </a:t>
            </a:r>
            <a:r>
              <a:rPr lang="en-US" sz="1600" dirty="0" err="1" smtClean="0">
                <a:solidFill>
                  <a:schemeClr val="tx2"/>
                </a:solidFill>
              </a:rPr>
              <a:t>milli</a:t>
            </a:r>
            <a:r>
              <a:rPr lang="en-US" sz="1600" dirty="0">
                <a:solidFill>
                  <a:schemeClr val="tx2"/>
                </a:solidFill>
              </a:rPr>
              <a:t>-</a:t>
            </a:r>
            <a:r>
              <a:rPr lang="en-US" sz="1600" dirty="0" smtClean="0">
                <a:solidFill>
                  <a:schemeClr val="tx2"/>
                </a:solidFill>
              </a:rPr>
              <a:t>seconds to seconds latency between receiving Reg. </a:t>
            </a:r>
            <a:r>
              <a:rPr lang="en-US" sz="1600" dirty="0">
                <a:solidFill>
                  <a:schemeClr val="tx2"/>
                </a:solidFill>
              </a:rPr>
              <a:t>A</a:t>
            </a:r>
            <a:r>
              <a:rPr lang="en-US" sz="1600" dirty="0" smtClean="0">
                <a:solidFill>
                  <a:schemeClr val="tx2"/>
                </a:solidFill>
              </a:rPr>
              <a:t>wards and Reg. </a:t>
            </a:r>
            <a:r>
              <a:rPr lang="en-US" sz="1600" dirty="0">
                <a:solidFill>
                  <a:schemeClr val="tx2"/>
                </a:solidFill>
              </a:rPr>
              <a:t>i</a:t>
            </a:r>
            <a:r>
              <a:rPr lang="en-US" sz="1600" dirty="0" smtClean="0">
                <a:solidFill>
                  <a:schemeClr val="tx2"/>
                </a:solidFill>
              </a:rPr>
              <a:t>nstructions).</a:t>
            </a:r>
            <a:endParaRPr lang="en-US" sz="1600" dirty="0">
              <a:solidFill>
                <a:schemeClr val="tx2"/>
              </a:solidFill>
            </a:endParaRPr>
          </a:p>
          <a:p>
            <a:pPr marL="0" lvl="0" indent="0"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36737" y="4184289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899592" y="3875904"/>
            <a:ext cx="1071846" cy="43204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58222" y="396939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Market DB</a:t>
            </a:r>
            <a:endParaRPr lang="en-US" sz="1600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2885178" y="3869141"/>
            <a:ext cx="1071846" cy="43204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10450" y="3952163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EMS </a:t>
            </a:r>
            <a:r>
              <a:rPr lang="en-US" sz="1600" dirty="0" err="1" smtClean="0"/>
              <a:t>AppDB</a:t>
            </a:r>
            <a:endParaRPr lang="en-US" sz="1600" dirty="0"/>
          </a:p>
        </p:txBody>
      </p:sp>
      <p:sp>
        <p:nvSpPr>
          <p:cNvPr id="9" name="Flowchart: Magnetic Disk 8"/>
          <p:cNvSpPr/>
          <p:nvPr/>
        </p:nvSpPr>
        <p:spPr>
          <a:xfrm>
            <a:off x="4516986" y="3869141"/>
            <a:ext cx="1071846" cy="43204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456160" y="3962635"/>
            <a:ext cx="1356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SCADA DB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991056" y="3227832"/>
            <a:ext cx="900100" cy="276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28025" y="3207602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u="sng" dirty="0" smtClean="0"/>
              <a:t>SCED</a:t>
            </a:r>
            <a:endParaRPr lang="en-US" sz="1200" dirty="0" smtClean="0"/>
          </a:p>
        </p:txBody>
      </p:sp>
      <p:cxnSp>
        <p:nvCxnSpPr>
          <p:cNvPr id="14" name="Straight Arrow Connector 13"/>
          <p:cNvCxnSpPr>
            <a:stCxn id="11" idx="2"/>
          </p:cNvCxnSpPr>
          <p:nvPr/>
        </p:nvCxnSpPr>
        <p:spPr>
          <a:xfrm flipH="1">
            <a:off x="1435515" y="3504831"/>
            <a:ext cx="5591" cy="479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964614" y="3227832"/>
            <a:ext cx="900100" cy="276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985367" y="3209569"/>
            <a:ext cx="8435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u="sng" dirty="0" smtClean="0"/>
              <a:t>LFC/RLC</a:t>
            </a:r>
            <a:endParaRPr lang="en-US" sz="1200" dirty="0" smtClean="0"/>
          </a:p>
        </p:txBody>
      </p:sp>
      <p:cxnSp>
        <p:nvCxnSpPr>
          <p:cNvPr id="17" name="Straight Arrow Connector 16"/>
          <p:cNvCxnSpPr>
            <a:stCxn id="15" idx="2"/>
          </p:cNvCxnSpPr>
          <p:nvPr/>
        </p:nvCxnSpPr>
        <p:spPr>
          <a:xfrm flipH="1">
            <a:off x="3409073" y="3504831"/>
            <a:ext cx="5591" cy="4790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010350" y="3551645"/>
            <a:ext cx="900100" cy="276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040722" y="3533382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u="sng" dirty="0" smtClean="0"/>
              <a:t>Interface</a:t>
            </a:r>
            <a:endParaRPr lang="en-US" sz="1200" dirty="0" smtClean="0"/>
          </a:p>
        </p:txBody>
      </p:sp>
      <p:cxnSp>
        <p:nvCxnSpPr>
          <p:cNvPr id="20" name="Straight Arrow Connector 19"/>
          <p:cNvCxnSpPr>
            <a:endCxn id="5" idx="4"/>
          </p:cNvCxnSpPr>
          <p:nvPr/>
        </p:nvCxnSpPr>
        <p:spPr>
          <a:xfrm flipH="1">
            <a:off x="1971438" y="3828867"/>
            <a:ext cx="457254" cy="2630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450672" y="3838372"/>
            <a:ext cx="424778" cy="25652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9" idx="2"/>
          </p:cNvCxnSpPr>
          <p:nvPr/>
        </p:nvCxnSpPr>
        <p:spPr>
          <a:xfrm>
            <a:off x="3407116" y="3527065"/>
            <a:ext cx="1109870" cy="5581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lide Number Placeholder 3"/>
          <p:cNvSpPr txBox="1">
            <a:spLocks/>
          </p:cNvSpPr>
          <p:nvPr/>
        </p:nvSpPr>
        <p:spPr>
          <a:xfrm>
            <a:off x="8532440" y="6561348"/>
            <a:ext cx="595334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569614" y="3208705"/>
            <a:ext cx="824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QSE 2</a:t>
            </a:r>
            <a:endParaRPr lang="en-US" sz="1400" dirty="0"/>
          </a:p>
        </p:txBody>
      </p:sp>
      <p:sp>
        <p:nvSpPr>
          <p:cNvPr id="31" name="Rectangle 30"/>
          <p:cNvSpPr/>
          <p:nvPr/>
        </p:nvSpPr>
        <p:spPr>
          <a:xfrm>
            <a:off x="6620712" y="3208705"/>
            <a:ext cx="587246" cy="2874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6317260" y="2959545"/>
            <a:ext cx="439481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344579" y="2651768"/>
            <a:ext cx="824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QSE 1</a:t>
            </a:r>
            <a:endParaRPr lang="en-US" sz="1400" dirty="0"/>
          </a:p>
        </p:txBody>
      </p:sp>
      <p:sp>
        <p:nvSpPr>
          <p:cNvPr id="35" name="Rectangle 34"/>
          <p:cNvSpPr/>
          <p:nvPr/>
        </p:nvSpPr>
        <p:spPr>
          <a:xfrm>
            <a:off x="6395677" y="2651768"/>
            <a:ext cx="587246" cy="2874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449303" y="3876512"/>
            <a:ext cx="824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QSE n</a:t>
            </a:r>
            <a:endParaRPr lang="en-US" sz="1400" dirty="0"/>
          </a:p>
        </p:txBody>
      </p:sp>
      <p:sp>
        <p:nvSpPr>
          <p:cNvPr id="38" name="Rectangle 37"/>
          <p:cNvSpPr/>
          <p:nvPr/>
        </p:nvSpPr>
        <p:spPr>
          <a:xfrm>
            <a:off x="6500401" y="3876512"/>
            <a:ext cx="587246" cy="2874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>
            <a:stCxn id="41" idx="3"/>
            <a:endCxn id="31" idx="1"/>
          </p:cNvCxnSpPr>
          <p:nvPr/>
        </p:nvCxnSpPr>
        <p:spPr>
          <a:xfrm flipV="1">
            <a:off x="6282731" y="3352433"/>
            <a:ext cx="337981" cy="36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1" idx="3"/>
          </p:cNvCxnSpPr>
          <p:nvPr/>
        </p:nvCxnSpPr>
        <p:spPr>
          <a:xfrm>
            <a:off x="6282731" y="3388566"/>
            <a:ext cx="406569" cy="502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382631" y="3250066"/>
            <a:ext cx="900100" cy="276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549256" y="3231803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u="sng" dirty="0" smtClean="0"/>
              <a:t>ICCP</a:t>
            </a:r>
            <a:endParaRPr lang="en-US" sz="1200" dirty="0" smtClean="0"/>
          </a:p>
        </p:txBody>
      </p:sp>
      <p:cxnSp>
        <p:nvCxnSpPr>
          <p:cNvPr id="43" name="Straight Arrow Connector 42"/>
          <p:cNvCxnSpPr>
            <a:endCxn id="10" idx="0"/>
          </p:cNvCxnSpPr>
          <p:nvPr/>
        </p:nvCxnSpPr>
        <p:spPr>
          <a:xfrm flipH="1">
            <a:off x="5134422" y="3529913"/>
            <a:ext cx="677124" cy="43272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lowchart: Magnetic Disk 60"/>
          <p:cNvSpPr/>
          <p:nvPr/>
        </p:nvSpPr>
        <p:spPr>
          <a:xfrm>
            <a:off x="4284659" y="5650667"/>
            <a:ext cx="1071846" cy="43204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4350541" y="573395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MIS DB</a:t>
            </a:r>
            <a:endParaRPr lang="en-US" sz="1600" dirty="0"/>
          </a:p>
        </p:txBody>
      </p:sp>
      <p:sp>
        <p:nvSpPr>
          <p:cNvPr id="66" name="TextBox 65"/>
          <p:cNvSpPr txBox="1"/>
          <p:nvPr/>
        </p:nvSpPr>
        <p:spPr>
          <a:xfrm>
            <a:off x="6674338" y="5261728"/>
            <a:ext cx="824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QSE 2</a:t>
            </a:r>
            <a:endParaRPr lang="en-US" sz="1400" dirty="0"/>
          </a:p>
        </p:txBody>
      </p:sp>
      <p:sp>
        <p:nvSpPr>
          <p:cNvPr id="67" name="Rectangle 66"/>
          <p:cNvSpPr/>
          <p:nvPr/>
        </p:nvSpPr>
        <p:spPr>
          <a:xfrm>
            <a:off x="6725436" y="5261728"/>
            <a:ext cx="587246" cy="2874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/>
          <p:nvPr/>
        </p:nvCxnSpPr>
        <p:spPr>
          <a:xfrm flipV="1">
            <a:off x="6421984" y="5012568"/>
            <a:ext cx="439481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449303" y="4704791"/>
            <a:ext cx="824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QSE 1</a:t>
            </a:r>
            <a:endParaRPr lang="en-US" sz="1400" dirty="0"/>
          </a:p>
        </p:txBody>
      </p:sp>
      <p:sp>
        <p:nvSpPr>
          <p:cNvPr id="71" name="Rectangle 70"/>
          <p:cNvSpPr/>
          <p:nvPr/>
        </p:nvSpPr>
        <p:spPr>
          <a:xfrm>
            <a:off x="6500401" y="4704791"/>
            <a:ext cx="587246" cy="2874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6554027" y="5929535"/>
            <a:ext cx="824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QSE n</a:t>
            </a:r>
            <a:endParaRPr lang="en-US" sz="1400" dirty="0"/>
          </a:p>
        </p:txBody>
      </p:sp>
      <p:sp>
        <p:nvSpPr>
          <p:cNvPr id="74" name="Rectangle 73"/>
          <p:cNvSpPr/>
          <p:nvPr/>
        </p:nvSpPr>
        <p:spPr>
          <a:xfrm>
            <a:off x="6605125" y="5929535"/>
            <a:ext cx="587246" cy="2874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Arrow Connector 74"/>
          <p:cNvCxnSpPr>
            <a:stCxn id="77" idx="3"/>
            <a:endCxn id="67" idx="1"/>
          </p:cNvCxnSpPr>
          <p:nvPr/>
        </p:nvCxnSpPr>
        <p:spPr>
          <a:xfrm flipV="1">
            <a:off x="6387455" y="5405456"/>
            <a:ext cx="337981" cy="36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77" idx="3"/>
          </p:cNvCxnSpPr>
          <p:nvPr/>
        </p:nvCxnSpPr>
        <p:spPr>
          <a:xfrm>
            <a:off x="6387455" y="5441589"/>
            <a:ext cx="406569" cy="502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5487355" y="5303089"/>
            <a:ext cx="900100" cy="276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5563989" y="5284826"/>
            <a:ext cx="731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u="sng" dirty="0" smtClean="0"/>
              <a:t>XML I/F</a:t>
            </a:r>
            <a:endParaRPr lang="en-US" sz="1200" dirty="0" smtClean="0"/>
          </a:p>
        </p:txBody>
      </p:sp>
      <p:cxnSp>
        <p:nvCxnSpPr>
          <p:cNvPr id="79" name="Straight Arrow Connector 78"/>
          <p:cNvCxnSpPr/>
          <p:nvPr/>
        </p:nvCxnSpPr>
        <p:spPr>
          <a:xfrm flipH="1">
            <a:off x="5134422" y="5582936"/>
            <a:ext cx="781848" cy="2837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2109977" y="5239890"/>
            <a:ext cx="900100" cy="276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2140349" y="5221627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u="sng" dirty="0" smtClean="0"/>
              <a:t>Interface</a:t>
            </a:r>
            <a:endParaRPr lang="en-US" sz="1200" dirty="0" smtClean="0"/>
          </a:p>
        </p:txBody>
      </p:sp>
      <p:cxnSp>
        <p:nvCxnSpPr>
          <p:cNvPr id="83" name="Straight Arrow Connector 82"/>
          <p:cNvCxnSpPr>
            <a:endCxn id="81" idx="0"/>
          </p:cNvCxnSpPr>
          <p:nvPr/>
        </p:nvCxnSpPr>
        <p:spPr>
          <a:xfrm>
            <a:off x="1387914" y="4244551"/>
            <a:ext cx="1172113" cy="99533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endCxn id="62" idx="1"/>
          </p:cNvCxnSpPr>
          <p:nvPr/>
        </p:nvCxnSpPr>
        <p:spPr>
          <a:xfrm>
            <a:off x="2986141" y="5360126"/>
            <a:ext cx="1364400" cy="54310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13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Regulation Related Calculations Under RTC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68608" y="908720"/>
                <a:ext cx="8458200" cy="5251709"/>
              </a:xfrm>
            </p:spPr>
            <p:txBody>
              <a:bodyPr/>
              <a:lstStyle/>
              <a:p>
                <a:r>
                  <a:rPr lang="en-US" sz="1800" dirty="0" smtClean="0">
                    <a:solidFill>
                      <a:schemeClr val="tx2"/>
                    </a:solidFill>
                  </a:rPr>
                  <a:t>RLC : Limit calculation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𝐻𝐷𝐿</m:t>
                    </m:r>
                    <m: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𝑀𝑖𝑛</m:t>
                    </m:r>
                    <m: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err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𝐻𝑆𝐿</m:t>
                    </m:r>
                    <m:r>
                      <a:rPr lang="en-US" sz="1600" i="1" dirty="0" err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600" i="1" dirty="0" err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𝑇𝑒𝑙𝑒𝑚𝑀𝑊</m:t>
                    </m:r>
                    <m:r>
                      <a:rPr lang="en-US" sz="1600" i="1" dirty="0" err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i="1" dirty="0" err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𝑁𝑜𝑟𝑚𝑎𝑙𝑅𝑎𝑚𝑝𝑅𝑎𝑡𝑒𝑈𝑝</m:t>
                    </m:r>
                    <m: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∗5)</m:t>
                    </m:r>
                  </m:oMath>
                </a14:m>
                <a:endParaRPr lang="en-US" sz="1600" dirty="0">
                  <a:solidFill>
                    <a:schemeClr val="tx2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𝐿𝐷𝐿</m:t>
                    </m:r>
                    <m: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𝑀𝑎𝑥</m:t>
                    </m:r>
                    <m: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𝐿𝑆𝐿</m:t>
                    </m:r>
                    <m:r>
                      <a:rPr lang="en-US" sz="1600" i="1" dirty="0" err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600" i="1" dirty="0" err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𝑇𝑒𝑙𝑒𝑚𝑀𝑊</m:t>
                    </m:r>
                    <m: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i="1" dirty="0" err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𝑁𝑜𝑟𝑚𝑎𝑙𝑅𝑎𝑚𝑝𝑅𝑎𝑡</m:t>
                    </m:r>
                    <m: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𝑒𝐷𝑛</m:t>
                    </m:r>
                    <m: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∗5</m:t>
                    </m:r>
                  </m:oMath>
                </a14:m>
                <a:r>
                  <a:rPr lang="en-US" sz="1600" dirty="0">
                    <a:solidFill>
                      <a:schemeClr val="tx2"/>
                    </a:solidFill>
                  </a:rPr>
                  <a:t>)</a:t>
                </a:r>
              </a:p>
              <a:p>
                <a:endParaRPr lang="en-US" sz="1000" dirty="0" smtClean="0">
                  <a:solidFill>
                    <a:schemeClr val="tx2"/>
                  </a:solidFill>
                </a:endParaRPr>
              </a:p>
              <a:p>
                <a:r>
                  <a:rPr lang="en-US" sz="1800" dirty="0" smtClean="0">
                    <a:solidFill>
                      <a:schemeClr val="tx2"/>
                    </a:solidFill>
                  </a:rPr>
                  <a:t>RTC constraints related to Regulation </a:t>
                </a:r>
                <a:endParaRPr lang="en-US" sz="1600" b="0" i="1" dirty="0" smtClean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𝑀𝑎𝑥𝑅𝑒𝑔𝑈𝑝𝐴𝑤𝑎𝑟𝑑</m:t>
                    </m:r>
                    <m:r>
                      <a:rPr lang="en-US" sz="16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𝑀𝑖𝑛</m:t>
                    </m:r>
                    <m:d>
                      <m:dPr>
                        <m:ctrlPr>
                          <a:rPr lang="en-US" sz="16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𝑁𝑜𝑟𝑚𝑎𝑙𝑅𝑎𝑚𝑝𝑅𝑎𝑡𝑒𝑈𝑝</m:t>
                        </m:r>
                        <m:r>
                          <a:rPr lang="en-US" sz="16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∗5,</m:t>
                        </m:r>
                        <m:r>
                          <a:rPr lang="en-US" sz="16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𝑁𝑜𝑟𝑚𝑎𝑙𝑅𝑎𝑚𝑝𝑅𝑎𝑡𝑒𝐷𝑛</m:t>
                        </m:r>
                        <m:r>
                          <a:rPr lang="en-US" sz="16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∗5</m:t>
                        </m:r>
                      </m:e>
                    </m:d>
                  </m:oMath>
                </a14:m>
                <a:r>
                  <a:rPr lang="en-US" sz="1600" b="0" dirty="0" smtClean="0">
                    <a:solidFill>
                      <a:schemeClr val="tx2"/>
                    </a:solidFill>
                  </a:rPr>
                  <a:t> </a:t>
                </a:r>
                <a:endParaRPr lang="en-US" sz="1600" dirty="0">
                  <a:solidFill>
                    <a:schemeClr val="tx2"/>
                  </a:solidFill>
                  <a:sym typeface="Wingdings" panose="05000000000000000000" pitchFamily="2" charset="2"/>
                </a:endParaRPr>
              </a:p>
              <a:p>
                <a:pPr lvl="2"/>
                <a:r>
                  <a:rPr lang="en-US" sz="1600" b="0" dirty="0" smtClean="0">
                    <a:solidFill>
                      <a:schemeClr val="tx2"/>
                    </a:solidFill>
                    <a:sym typeface="Wingdings" panose="05000000000000000000" pitchFamily="2" charset="2"/>
                  </a:rPr>
                  <a:t>Using Normal Ramp Rate Down allows </a:t>
                </a:r>
                <a:r>
                  <a:rPr lang="en-US" sz="1600" b="0" dirty="0" err="1" smtClean="0">
                    <a:solidFill>
                      <a:schemeClr val="tx2"/>
                    </a:solidFill>
                    <a:sym typeface="Wingdings" panose="05000000000000000000" pitchFamily="2" charset="2"/>
                  </a:rPr>
                  <a:t>Reg</a:t>
                </a:r>
                <a:r>
                  <a:rPr lang="en-US" sz="1600" b="0" dirty="0" smtClean="0">
                    <a:solidFill>
                      <a:schemeClr val="tx2"/>
                    </a:solidFill>
                    <a:sym typeface="Wingdings" panose="05000000000000000000" pitchFamily="2" charset="2"/>
                  </a:rPr>
                  <a:t>-Up Recall</a:t>
                </a:r>
                <a:endParaRPr lang="en-US" sz="1600" b="0" dirty="0" smtClean="0">
                  <a:solidFill>
                    <a:schemeClr val="tx2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16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𝑀𝑎𝑥𝑅𝑒𝑔</m:t>
                    </m:r>
                    <m:r>
                      <a:rPr lang="en-US" sz="16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𝐷𝑛</m:t>
                    </m:r>
                    <m:r>
                      <a:rPr lang="en-US" sz="16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𝐴𝑤𝑎𝑟𝑑</m:t>
                    </m:r>
                    <m:r>
                      <a:rPr lang="en-US" sz="16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𝑀𝑖𝑛</m:t>
                    </m:r>
                    <m:d>
                      <m:dPr>
                        <m:ctrlPr>
                          <a:rPr lang="en-US" sz="1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𝑁𝑜𝑟𝑚𝑎𝑙𝑅𝑎𝑚𝑝𝑅𝑎𝑡𝑒𝑈𝑝</m:t>
                        </m:r>
                        <m:r>
                          <a:rPr lang="en-US" sz="1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∗5,</m:t>
                        </m:r>
                        <m:r>
                          <a:rPr lang="en-US" sz="1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𝑁𝑜𝑟𝑚𝑎𝑙𝑅𝑎𝑚𝑝𝑅𝑎𝑡𝑒𝐷𝑛</m:t>
                        </m:r>
                        <m:r>
                          <a:rPr lang="en-US" sz="1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∗5</m:t>
                        </m:r>
                      </m:e>
                    </m:d>
                  </m:oMath>
                </a14:m>
                <a:endParaRPr lang="en-US" sz="1600" b="0" dirty="0" smtClean="0">
                  <a:solidFill>
                    <a:schemeClr val="tx2"/>
                  </a:solidFill>
                </a:endParaRPr>
              </a:p>
              <a:p>
                <a:pPr lvl="2"/>
                <a:r>
                  <a:rPr lang="en-US" sz="1600" dirty="0">
                    <a:solidFill>
                      <a:schemeClr val="tx2"/>
                    </a:solidFill>
                    <a:sym typeface="Wingdings" panose="05000000000000000000" pitchFamily="2" charset="2"/>
                  </a:rPr>
                  <a:t>Using Normal Ramp Rate </a:t>
                </a:r>
                <a:r>
                  <a:rPr lang="en-US" sz="1600" dirty="0" smtClean="0">
                    <a:solidFill>
                      <a:schemeClr val="tx2"/>
                    </a:solidFill>
                    <a:sym typeface="Wingdings" panose="05000000000000000000" pitchFamily="2" charset="2"/>
                  </a:rPr>
                  <a:t>Up </a:t>
                </a:r>
                <a:r>
                  <a:rPr lang="en-US" sz="1600" dirty="0">
                    <a:solidFill>
                      <a:schemeClr val="tx2"/>
                    </a:solidFill>
                    <a:sym typeface="Wingdings" panose="05000000000000000000" pitchFamily="2" charset="2"/>
                  </a:rPr>
                  <a:t>allows </a:t>
                </a:r>
                <a:r>
                  <a:rPr lang="en-US" sz="1600" dirty="0" err="1" smtClean="0">
                    <a:solidFill>
                      <a:schemeClr val="tx2"/>
                    </a:solidFill>
                    <a:sym typeface="Wingdings" panose="05000000000000000000" pitchFamily="2" charset="2"/>
                  </a:rPr>
                  <a:t>Reg-Dn</a:t>
                </a:r>
                <a:r>
                  <a:rPr lang="en-US" sz="1600" dirty="0" smtClean="0">
                    <a:solidFill>
                      <a:schemeClr val="tx2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en-US" sz="1600" dirty="0">
                    <a:solidFill>
                      <a:schemeClr val="tx2"/>
                    </a:solidFill>
                    <a:sym typeface="Wingdings" panose="05000000000000000000" pitchFamily="2" charset="2"/>
                  </a:rPr>
                  <a:t>Recall</a:t>
                </a:r>
                <a:endParaRPr lang="en-US" sz="1600" dirty="0">
                  <a:solidFill>
                    <a:schemeClr val="tx2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𝐵𝑎𝑠𝑒𝑃𝑜𝑖𝑛𝑡</m:t>
                    </m:r>
                    <m: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𝑅𝑒𝑔𝑈𝑝𝐴𝑤𝑎𝑟𝑑</m:t>
                    </m:r>
                    <m: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𝐻𝐷𝐿</m:t>
                    </m:r>
                  </m:oMath>
                </a14:m>
                <a:endParaRPr lang="en-US" sz="1600" dirty="0">
                  <a:solidFill>
                    <a:schemeClr val="tx2"/>
                  </a:solidFill>
                  <a:ea typeface="Cambria Math" panose="02040503050406030204" pitchFamily="18" charset="0"/>
                </a:endParaRPr>
              </a:p>
              <a:p>
                <a:pPr lvl="2"/>
                <a:r>
                  <a:rPr lang="en-US" sz="1500" dirty="0" smtClean="0">
                    <a:solidFill>
                      <a:schemeClr val="tx2"/>
                    </a:solidFill>
                  </a:rPr>
                  <a:t>RTC dynamically allocates Normal </a:t>
                </a:r>
                <a:r>
                  <a:rPr lang="en-US" sz="1500" dirty="0">
                    <a:solidFill>
                      <a:schemeClr val="tx2"/>
                    </a:solidFill>
                  </a:rPr>
                  <a:t>Ramp Rate </a:t>
                </a:r>
                <a:r>
                  <a:rPr lang="en-US" sz="1500" dirty="0" smtClean="0">
                    <a:solidFill>
                      <a:schemeClr val="tx2"/>
                    </a:solidFill>
                  </a:rPr>
                  <a:t>Up between Base Point </a:t>
                </a:r>
                <a:r>
                  <a:rPr lang="en-US" sz="1500" dirty="0">
                    <a:solidFill>
                      <a:schemeClr val="tx2"/>
                    </a:solidFill>
                  </a:rPr>
                  <a:t>and </a:t>
                </a:r>
                <a:r>
                  <a:rPr lang="en-US" sz="1500" dirty="0" err="1" smtClean="0">
                    <a:solidFill>
                      <a:schemeClr val="tx2"/>
                    </a:solidFill>
                  </a:rPr>
                  <a:t>Reg</a:t>
                </a:r>
                <a:r>
                  <a:rPr lang="en-US" sz="1500" dirty="0" smtClean="0">
                    <a:solidFill>
                      <a:schemeClr val="tx2"/>
                    </a:solidFill>
                  </a:rPr>
                  <a:t>-Up Award based </a:t>
                </a:r>
                <a:r>
                  <a:rPr lang="en-US" sz="1500" dirty="0">
                    <a:solidFill>
                      <a:schemeClr val="tx2"/>
                    </a:solidFill>
                  </a:rPr>
                  <a:t>on economics</a:t>
                </a:r>
                <a:endParaRPr lang="en-US" sz="1600" i="1" dirty="0" smtClean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𝐿𝐷𝐿</m:t>
                    </m:r>
                    <m:r>
                      <a:rPr lang="en-US" sz="160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𝐵𝑎𝑠𝑒𝑃𝑜𝑖𝑛𝑡</m:t>
                    </m:r>
                    <m:r>
                      <a:rPr lang="en-US" sz="16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16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𝑅𝑒𝑔𝐷𝑛𝐴𝑤𝑎𝑟𝑑</m:t>
                    </m:r>
                  </m:oMath>
                </a14:m>
                <a:endParaRPr lang="en-US" sz="1600" dirty="0" smtClean="0">
                  <a:solidFill>
                    <a:schemeClr val="tx2"/>
                  </a:solidFill>
                </a:endParaRPr>
              </a:p>
              <a:p>
                <a:pPr lvl="2"/>
                <a:r>
                  <a:rPr lang="en-US" sz="1600" dirty="0">
                    <a:solidFill>
                      <a:schemeClr val="tx2"/>
                    </a:solidFill>
                  </a:rPr>
                  <a:t>RTC dynamically allocates </a:t>
                </a:r>
                <a:r>
                  <a:rPr lang="en-US" sz="1600" dirty="0" smtClean="0">
                    <a:solidFill>
                      <a:schemeClr val="tx2"/>
                    </a:solidFill>
                  </a:rPr>
                  <a:t>Normal Ramp Rate Down between Base Point and </a:t>
                </a:r>
                <a:r>
                  <a:rPr lang="en-US" sz="1600" dirty="0" err="1" smtClean="0">
                    <a:solidFill>
                      <a:schemeClr val="tx2"/>
                    </a:solidFill>
                  </a:rPr>
                  <a:t>Reg</a:t>
                </a:r>
                <a:r>
                  <a:rPr lang="en-US" sz="1600" dirty="0" smtClean="0">
                    <a:solidFill>
                      <a:schemeClr val="tx2"/>
                    </a:solidFill>
                  </a:rPr>
                  <a:t>-Down Award based on economics</a:t>
                </a:r>
              </a:p>
              <a:p>
                <a:pPr lvl="1"/>
                <a:endParaRPr lang="en-US" sz="1000" dirty="0">
                  <a:solidFill>
                    <a:schemeClr val="tx2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𝑅𝑒𝑔𝑈𝑝𝐴𝑤𝑎𝑟𝑑</m:t>
                    </m:r>
                    <m:r>
                      <a:rPr lang="en-US" sz="160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&lt;= </m:t>
                    </m:r>
                    <m:r>
                      <a:rPr lang="en-US" sz="1600" i="1" dirty="0" err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𝑀𝑎𝑥𝑅𝑒𝑔𝑈𝑝𝐴𝑤𝑎𝑟𝑑</m:t>
                    </m:r>
                  </m:oMath>
                </a14:m>
                <a:endParaRPr lang="en-US" sz="1600" b="0" dirty="0" smtClean="0">
                  <a:solidFill>
                    <a:schemeClr val="tx2"/>
                  </a:solidFill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𝑅𝑒𝑔</m:t>
                    </m:r>
                    <m:r>
                      <a:rPr lang="en-US" sz="16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𝐷𝑛</m:t>
                    </m:r>
                    <m: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𝐴𝑤𝑎𝑟𝑑</m:t>
                    </m:r>
                    <m:r>
                      <a:rPr lang="en-US" sz="1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&lt;= </m:t>
                    </m:r>
                    <m:r>
                      <a:rPr lang="en-US" sz="1600" i="1" dirty="0" err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𝑀𝑎𝑥𝑅𝑒𝑔</m:t>
                    </m:r>
                    <m:r>
                      <a:rPr lang="en-US" sz="16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𝐷𝑛</m:t>
                    </m:r>
                    <m:r>
                      <a:rPr lang="en-US" sz="1600" i="1" dirty="0" err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𝐴𝑤𝑎𝑟𝑑</m:t>
                    </m:r>
                  </m:oMath>
                </a14:m>
                <a:endParaRPr lang="en-US" sz="1600" dirty="0">
                  <a:solidFill>
                    <a:schemeClr val="tx2"/>
                  </a:solidFill>
                  <a:ea typeface="Cambria Math" panose="02040503050406030204" pitchFamily="18" charset="0"/>
                </a:endParaRPr>
              </a:p>
              <a:p>
                <a:endParaRPr lang="en-US" sz="18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8608" y="908720"/>
                <a:ext cx="8458200" cy="5251709"/>
              </a:xfrm>
              <a:blipFill rotWithShape="0">
                <a:blip r:embed="rId2"/>
                <a:stretch>
                  <a:fillRect l="-432" t="-580" r="-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2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2000" dirty="0" smtClean="0"/>
              <a:t>Updated Desired Base Point (UDBP) and Regulation Deployment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380" y="1016732"/>
            <a:ext cx="5444166" cy="5410199"/>
          </a:xfrm>
        </p:spPr>
        <p:txBody>
          <a:bodyPr/>
          <a:lstStyle/>
          <a:p>
            <a:r>
              <a:rPr lang="en-US" sz="1600" dirty="0">
                <a:solidFill>
                  <a:schemeClr val="tx2"/>
                </a:solidFill>
              </a:rPr>
              <a:t>UDBP is a </a:t>
            </a:r>
            <a:r>
              <a:rPr lang="en-US" sz="1600" dirty="0" smtClean="0">
                <a:solidFill>
                  <a:schemeClr val="tx2"/>
                </a:solidFill>
              </a:rPr>
              <a:t>Resource-specific </a:t>
            </a:r>
            <a:r>
              <a:rPr lang="en-US" sz="1600" dirty="0">
                <a:solidFill>
                  <a:schemeClr val="tx2"/>
                </a:solidFill>
              </a:rPr>
              <a:t>tracking signal for Resources to ramp to new Base Points</a:t>
            </a:r>
          </a:p>
          <a:p>
            <a:pPr lvl="1"/>
            <a:r>
              <a:rPr lang="en-US" sz="1400" dirty="0">
                <a:solidFill>
                  <a:schemeClr val="tx2"/>
                </a:solidFill>
              </a:rPr>
              <a:t>It is a </a:t>
            </a:r>
            <a:r>
              <a:rPr lang="en-US" sz="1400" dirty="0" smtClean="0">
                <a:solidFill>
                  <a:schemeClr val="tx2"/>
                </a:solidFill>
              </a:rPr>
              <a:t>4-minute </a:t>
            </a:r>
            <a:r>
              <a:rPr lang="en-US" sz="1400" dirty="0">
                <a:solidFill>
                  <a:schemeClr val="tx2"/>
                </a:solidFill>
              </a:rPr>
              <a:t>ramp starting from previous Base Point and ending at the next Base Point</a:t>
            </a:r>
          </a:p>
          <a:p>
            <a:pPr lvl="1"/>
            <a:r>
              <a:rPr lang="en-US" sz="1400" dirty="0">
                <a:solidFill>
                  <a:schemeClr val="tx2"/>
                </a:solidFill>
              </a:rPr>
              <a:t>The UDBP ramp is calculated whenever new results of SCED are input to LFC (</a:t>
            </a:r>
            <a:r>
              <a:rPr lang="en-US" sz="1400" dirty="0" smtClean="0">
                <a:solidFill>
                  <a:schemeClr val="tx2"/>
                </a:solidFill>
              </a:rPr>
              <a:t>normally </a:t>
            </a:r>
            <a:r>
              <a:rPr lang="en-US" sz="1400" dirty="0">
                <a:solidFill>
                  <a:schemeClr val="tx2"/>
                </a:solidFill>
              </a:rPr>
              <a:t>every 5 minutes)</a:t>
            </a:r>
          </a:p>
          <a:p>
            <a:endParaRPr lang="en-US" sz="1000" dirty="0" smtClean="0">
              <a:solidFill>
                <a:schemeClr val="tx2"/>
              </a:solidFill>
            </a:endParaRPr>
          </a:p>
          <a:p>
            <a:r>
              <a:rPr lang="en-US" sz="1600" dirty="0" smtClean="0">
                <a:solidFill>
                  <a:schemeClr val="tx2"/>
                </a:solidFill>
              </a:rPr>
              <a:t>Every LFC cycle (4 seconds), ERCOT sends QSEs the Resource-specific UDBP and QSE portfolio level Regulation </a:t>
            </a:r>
            <a:r>
              <a:rPr lang="en-US" sz="1600" dirty="0">
                <a:solidFill>
                  <a:schemeClr val="tx2"/>
                </a:solidFill>
              </a:rPr>
              <a:t>i</a:t>
            </a:r>
            <a:r>
              <a:rPr lang="en-US" sz="1600" dirty="0" smtClean="0">
                <a:solidFill>
                  <a:schemeClr val="tx2"/>
                </a:solidFill>
              </a:rPr>
              <a:t>nstruction</a:t>
            </a:r>
          </a:p>
          <a:p>
            <a:endParaRPr lang="en-US" sz="1000" dirty="0" smtClean="0">
              <a:solidFill>
                <a:schemeClr val="tx2"/>
              </a:solidFill>
            </a:endParaRPr>
          </a:p>
          <a:p>
            <a:r>
              <a:rPr lang="en-US" sz="1600" dirty="0" smtClean="0">
                <a:solidFill>
                  <a:schemeClr val="tx2"/>
                </a:solidFill>
              </a:rPr>
              <a:t>QSE system distributes its QSE portfolio level Regulation </a:t>
            </a:r>
            <a:r>
              <a:rPr lang="en-US" sz="1600" dirty="0">
                <a:solidFill>
                  <a:schemeClr val="tx2"/>
                </a:solidFill>
              </a:rPr>
              <a:t>i</a:t>
            </a:r>
            <a:r>
              <a:rPr lang="en-US" sz="1600" dirty="0" smtClean="0">
                <a:solidFill>
                  <a:schemeClr val="tx2"/>
                </a:solidFill>
              </a:rPr>
              <a:t>nstruction among its Resources providing Regulation (Resource Regulation </a:t>
            </a:r>
            <a:r>
              <a:rPr lang="en-US" sz="1600" dirty="0" smtClean="0">
                <a:solidFill>
                  <a:schemeClr val="tx2"/>
                </a:solidFill>
              </a:rPr>
              <a:t>instruction</a:t>
            </a:r>
            <a:r>
              <a:rPr lang="en-US" sz="1600" dirty="0" smtClean="0">
                <a:solidFill>
                  <a:schemeClr val="tx2"/>
                </a:solidFill>
              </a:rPr>
              <a:t>) </a:t>
            </a:r>
          </a:p>
          <a:p>
            <a:pPr marL="0" indent="0">
              <a:buNone/>
            </a:pPr>
            <a:endParaRPr lang="en-US" sz="1000" dirty="0">
              <a:solidFill>
                <a:schemeClr val="tx2"/>
              </a:solidFill>
            </a:endParaRPr>
          </a:p>
          <a:p>
            <a:r>
              <a:rPr lang="en-US" sz="1600" dirty="0" smtClean="0">
                <a:solidFill>
                  <a:schemeClr val="tx2"/>
                </a:solidFill>
              </a:rPr>
              <a:t>The Resource control system MW Set-Point for any instant of time (t) is :</a:t>
            </a:r>
          </a:p>
          <a:p>
            <a:endParaRPr lang="en-US" sz="1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 i="1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Resource Set-Point(t) </a:t>
            </a:r>
            <a:r>
              <a:rPr lang="en-US" sz="1600" i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US" sz="1600" i="1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UDBP(t)+ Resource 	Regulation Instruction(t)</a:t>
            </a:r>
          </a:p>
          <a:p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5724128" y="1276821"/>
            <a:ext cx="3233751" cy="2348043"/>
            <a:chOff x="5915799" y="1276821"/>
            <a:chExt cx="3233751" cy="2348043"/>
          </a:xfrm>
        </p:grpSpPr>
        <p:grpSp>
          <p:nvGrpSpPr>
            <p:cNvPr id="12" name="Group 11"/>
            <p:cNvGrpSpPr/>
            <p:nvPr/>
          </p:nvGrpSpPr>
          <p:grpSpPr>
            <a:xfrm>
              <a:off x="5921897" y="1521533"/>
              <a:ext cx="2614807" cy="1357037"/>
              <a:chOff x="215514" y="1628800"/>
              <a:chExt cx="3456385" cy="2196244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431540" y="1628800"/>
                <a:ext cx="3240359" cy="1800200"/>
                <a:chOff x="431540" y="1628800"/>
                <a:chExt cx="3240359" cy="1800200"/>
              </a:xfrm>
            </p:grpSpPr>
            <p:cxnSp>
              <p:nvCxnSpPr>
                <p:cNvPr id="16" name="Straight Connector 15"/>
                <p:cNvCxnSpPr/>
                <p:nvPr/>
              </p:nvCxnSpPr>
              <p:spPr>
                <a:xfrm>
                  <a:off x="431540" y="3429000"/>
                  <a:ext cx="540059" cy="0"/>
                </a:xfrm>
                <a:prstGeom prst="line">
                  <a:avLst/>
                </a:prstGeom>
                <a:ln w="222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flipV="1">
                  <a:off x="971599" y="1628800"/>
                  <a:ext cx="2160241" cy="1800200"/>
                </a:xfrm>
                <a:prstGeom prst="line">
                  <a:avLst/>
                </a:prstGeom>
                <a:ln w="222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3131840" y="1628800"/>
                  <a:ext cx="540059" cy="0"/>
                </a:xfrm>
                <a:prstGeom prst="line">
                  <a:avLst/>
                </a:prstGeom>
                <a:ln w="222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" name="Straight Connector 14"/>
              <p:cNvCxnSpPr/>
              <p:nvPr/>
            </p:nvCxnSpPr>
            <p:spPr>
              <a:xfrm flipV="1">
                <a:off x="215514" y="3429000"/>
                <a:ext cx="216026" cy="396044"/>
              </a:xfrm>
              <a:prstGeom prst="line">
                <a:avLst/>
              </a:prstGeom>
              <a:ln w="222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Arrow Connector 7"/>
            <p:cNvCxnSpPr/>
            <p:nvPr/>
          </p:nvCxnSpPr>
          <p:spPr>
            <a:xfrm>
              <a:off x="5915799" y="3421467"/>
              <a:ext cx="2888383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6200000">
              <a:off x="4849575" y="2356677"/>
              <a:ext cx="2144646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6200000">
              <a:off x="5421565" y="2349144"/>
              <a:ext cx="2144646" cy="0"/>
            </a:xfrm>
            <a:prstGeom prst="straightConnector1">
              <a:avLst/>
            </a:prstGeom>
            <a:ln w="9525"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6200000">
              <a:off x="7464382" y="2349144"/>
              <a:ext cx="2144646" cy="0"/>
            </a:xfrm>
            <a:prstGeom prst="straightConnector1">
              <a:avLst/>
            </a:prstGeom>
            <a:ln w="9525"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6779278" y="2985411"/>
              <a:ext cx="98619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SCED@11:00</a:t>
              </a:r>
            </a:p>
          </p:txBody>
        </p:sp>
        <p:cxnSp>
          <p:nvCxnSpPr>
            <p:cNvPr id="24" name="Straight Arrow Connector 23"/>
            <p:cNvCxnSpPr>
              <a:stCxn id="23" idx="1"/>
            </p:cNvCxnSpPr>
            <p:nvPr/>
          </p:nvCxnSpPr>
          <p:spPr>
            <a:xfrm flipH="1">
              <a:off x="6478574" y="3108522"/>
              <a:ext cx="300704" cy="3118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8518798" y="3174848"/>
              <a:ext cx="54006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Time</a:t>
              </a:r>
              <a:endParaRPr lang="en-US" sz="1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108387" y="2300923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UDBP</a:t>
              </a:r>
              <a:endParaRPr lang="en-US" sz="1000" dirty="0"/>
            </a:p>
          </p:txBody>
        </p:sp>
        <p:cxnSp>
          <p:nvCxnSpPr>
            <p:cNvPr id="31" name="Straight Arrow Connector 30"/>
            <p:cNvCxnSpPr>
              <a:stCxn id="30" idx="1"/>
            </p:cNvCxnSpPr>
            <p:nvPr/>
          </p:nvCxnSpPr>
          <p:spPr>
            <a:xfrm flipH="1" flipV="1">
              <a:off x="6847509" y="2399674"/>
              <a:ext cx="260878" cy="243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049880" y="3378643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11:00</a:t>
              </a:r>
              <a:endParaRPr lang="en-US" sz="1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267496" y="3368297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11:05</a:t>
              </a:r>
              <a:endParaRPr lang="en-US" sz="1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542829" y="2659258"/>
              <a:ext cx="122690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BP@SCED 10:55</a:t>
              </a:r>
              <a:endParaRPr lang="en-US" sz="1000" dirty="0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H="1" flipV="1">
              <a:off x="6330461" y="2644918"/>
              <a:ext cx="261535" cy="977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7922642" y="1659550"/>
              <a:ext cx="122690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BP@SCED 11:00</a:t>
              </a:r>
              <a:endParaRPr lang="en-US" sz="1000" dirty="0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V="1">
              <a:off x="8387794" y="1536231"/>
              <a:ext cx="175443" cy="1918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5599695" y="4216609"/>
            <a:ext cx="34747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ERCOT LFC tracks the expected response of a Resource using its </a:t>
            </a:r>
            <a:r>
              <a:rPr lang="en-US" sz="1600" dirty="0" smtClean="0">
                <a:solidFill>
                  <a:schemeClr val="tx2"/>
                </a:solidFill>
              </a:rPr>
              <a:t>UDBP(t</a:t>
            </a:r>
            <a:r>
              <a:rPr lang="en-US" sz="1600" dirty="0">
                <a:solidFill>
                  <a:schemeClr val="tx2"/>
                </a:solidFill>
              </a:rPr>
              <a:t>) and Resource allocation of QSE Regulation </a:t>
            </a:r>
            <a:r>
              <a:rPr lang="en-US" sz="1600" dirty="0" smtClean="0">
                <a:solidFill>
                  <a:schemeClr val="tx2"/>
                </a:solidFill>
              </a:rPr>
              <a:t>Instruction(t</a:t>
            </a:r>
            <a:r>
              <a:rPr lang="en-US" sz="1600" dirty="0">
                <a:solidFill>
                  <a:schemeClr val="tx2"/>
                </a:solidFill>
              </a:rPr>
              <a:t>) based on Resource Participation Factors telemetered by QSE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3399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Scenario 1: </a:t>
            </a:r>
            <a:r>
              <a:rPr lang="en-US" dirty="0" err="1" smtClean="0"/>
              <a:t>RegUp</a:t>
            </a:r>
            <a:r>
              <a:rPr lang="en-US" dirty="0" smtClean="0"/>
              <a:t> Responsibility Change to Zero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65078" y="989112"/>
            <a:ext cx="4429639" cy="2529769"/>
            <a:chOff x="70352" y="836712"/>
            <a:chExt cx="4429639" cy="2529769"/>
          </a:xfrm>
        </p:grpSpPr>
        <p:sp>
          <p:nvSpPr>
            <p:cNvPr id="24" name="Rectangle 23"/>
            <p:cNvSpPr/>
            <p:nvPr/>
          </p:nvSpPr>
          <p:spPr>
            <a:xfrm>
              <a:off x="129074" y="836712"/>
              <a:ext cx="4370917" cy="25297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98034" y="971893"/>
              <a:ext cx="4353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HSL</a:t>
              </a:r>
              <a:endParaRPr lang="en-US" sz="1000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265788" y="836712"/>
              <a:ext cx="3910168" cy="2529769"/>
              <a:chOff x="265788" y="836712"/>
              <a:chExt cx="3910168" cy="2529769"/>
            </a:xfrm>
          </p:grpSpPr>
          <p:cxnSp>
            <p:nvCxnSpPr>
              <p:cNvPr id="130" name="Straight Connector 129"/>
              <p:cNvCxnSpPr/>
              <p:nvPr/>
            </p:nvCxnSpPr>
            <p:spPr>
              <a:xfrm>
                <a:off x="762033" y="2374713"/>
                <a:ext cx="568318" cy="4552"/>
              </a:xfrm>
              <a:prstGeom prst="line">
                <a:avLst/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ectangle 12"/>
              <p:cNvSpPr/>
              <p:nvPr/>
            </p:nvSpPr>
            <p:spPr>
              <a:xfrm>
                <a:off x="755576" y="1152417"/>
                <a:ext cx="577561" cy="1218506"/>
              </a:xfrm>
              <a:prstGeom prst="rect">
                <a:avLst/>
              </a:prstGeom>
              <a:pattFill prst="pct5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2" name="Group 41"/>
              <p:cNvGrpSpPr/>
              <p:nvPr/>
            </p:nvGrpSpPr>
            <p:grpSpPr>
              <a:xfrm>
                <a:off x="755576" y="1018438"/>
                <a:ext cx="2888383" cy="2152179"/>
                <a:chOff x="207453" y="1232756"/>
                <a:chExt cx="3818012" cy="3483112"/>
              </a:xfrm>
            </p:grpSpPr>
            <p:cxnSp>
              <p:nvCxnSpPr>
                <p:cNvPr id="9" name="Straight Arrow Connector 8"/>
                <p:cNvCxnSpPr/>
                <p:nvPr/>
              </p:nvCxnSpPr>
              <p:spPr>
                <a:xfrm>
                  <a:off x="207453" y="4703676"/>
                  <a:ext cx="3818012" cy="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/>
                <p:nvPr/>
              </p:nvCxnSpPr>
              <p:spPr>
                <a:xfrm rot="16200000">
                  <a:off x="-1519945" y="2980408"/>
                  <a:ext cx="3470920" cy="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Arrow Connector 24"/>
                <p:cNvCxnSpPr/>
                <p:nvPr/>
              </p:nvCxnSpPr>
              <p:spPr>
                <a:xfrm rot="16200000">
                  <a:off x="-763860" y="2968216"/>
                  <a:ext cx="3470920" cy="0"/>
                </a:xfrm>
                <a:prstGeom prst="straightConnector1">
                  <a:avLst/>
                </a:prstGeom>
                <a:ln w="9525">
                  <a:prstDash val="sysDas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Arrow Connector 25"/>
                <p:cNvCxnSpPr/>
                <p:nvPr/>
              </p:nvCxnSpPr>
              <p:spPr>
                <a:xfrm rot="16200000">
                  <a:off x="1936440" y="2968216"/>
                  <a:ext cx="3470920" cy="0"/>
                </a:xfrm>
                <a:prstGeom prst="straightConnector1">
                  <a:avLst/>
                </a:prstGeom>
                <a:ln w="9525">
                  <a:prstDash val="sysDas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9" name="TextBox 88"/>
              <p:cNvSpPr txBox="1"/>
              <p:nvPr/>
            </p:nvSpPr>
            <p:spPr>
              <a:xfrm>
                <a:off x="3358575" y="2916465"/>
                <a:ext cx="54006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Time</a:t>
                </a:r>
                <a:endParaRPr lang="en-US" sz="1000" dirty="0"/>
              </a:p>
            </p:txBody>
          </p:sp>
          <p:sp>
            <p:nvSpPr>
              <p:cNvPr id="278" name="TextBox 277"/>
              <p:cNvSpPr txBox="1"/>
              <p:nvPr/>
            </p:nvSpPr>
            <p:spPr>
              <a:xfrm>
                <a:off x="889657" y="3120260"/>
                <a:ext cx="75645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11:00</a:t>
                </a:r>
                <a:endParaRPr lang="en-US" sz="1000" dirty="0"/>
              </a:p>
            </p:txBody>
          </p:sp>
          <p:sp>
            <p:nvSpPr>
              <p:cNvPr id="279" name="TextBox 278"/>
              <p:cNvSpPr txBox="1"/>
              <p:nvPr/>
            </p:nvSpPr>
            <p:spPr>
              <a:xfrm>
                <a:off x="3107273" y="3109914"/>
                <a:ext cx="75645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11:05</a:t>
                </a:r>
                <a:endParaRPr lang="en-US" sz="1000" dirty="0"/>
              </a:p>
            </p:txBody>
          </p:sp>
          <p:cxnSp>
            <p:nvCxnSpPr>
              <p:cNvPr id="98" name="Straight Connector 97"/>
              <p:cNvCxnSpPr/>
              <p:nvPr/>
            </p:nvCxnSpPr>
            <p:spPr>
              <a:xfrm flipV="1">
                <a:off x="755576" y="1141197"/>
                <a:ext cx="2620378" cy="11220"/>
              </a:xfrm>
              <a:prstGeom prst="line">
                <a:avLst/>
              </a:prstGeom>
              <a:ln w="222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/>
              <p:cNvCxnSpPr/>
              <p:nvPr/>
            </p:nvCxnSpPr>
            <p:spPr>
              <a:xfrm>
                <a:off x="424172" y="1098454"/>
                <a:ext cx="320397" cy="6830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TextBox 110"/>
              <p:cNvSpPr txBox="1"/>
              <p:nvPr/>
            </p:nvSpPr>
            <p:spPr>
              <a:xfrm>
                <a:off x="265788" y="2426695"/>
                <a:ext cx="53055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HASL</a:t>
                </a:r>
                <a:endParaRPr lang="en-US" sz="1000" dirty="0"/>
              </a:p>
            </p:txBody>
          </p:sp>
          <p:sp>
            <p:nvSpPr>
              <p:cNvPr id="18" name="Left Brace 17"/>
              <p:cNvSpPr/>
              <p:nvPr/>
            </p:nvSpPr>
            <p:spPr>
              <a:xfrm>
                <a:off x="475798" y="1152417"/>
                <a:ext cx="243774" cy="1218506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6" name="Straight Arrow Connector 115"/>
              <p:cNvCxnSpPr/>
              <p:nvPr/>
            </p:nvCxnSpPr>
            <p:spPr>
              <a:xfrm flipV="1">
                <a:off x="539440" y="2382143"/>
                <a:ext cx="182965" cy="10448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1" name="TextBox 190"/>
              <p:cNvSpPr txBox="1"/>
              <p:nvPr/>
            </p:nvSpPr>
            <p:spPr>
              <a:xfrm>
                <a:off x="3308521" y="836712"/>
                <a:ext cx="867435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HSL, HASL</a:t>
                </a:r>
                <a:endParaRPr lang="en-US" sz="1000" dirty="0"/>
              </a:p>
            </p:txBody>
          </p:sp>
          <p:cxnSp>
            <p:nvCxnSpPr>
              <p:cNvPr id="192" name="Straight Arrow Connector 191"/>
              <p:cNvCxnSpPr>
                <a:stCxn id="191" idx="2"/>
              </p:cNvCxnSpPr>
              <p:nvPr/>
            </p:nvCxnSpPr>
            <p:spPr>
              <a:xfrm flipH="1">
                <a:off x="3357065" y="1082933"/>
                <a:ext cx="385174" cy="7450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TextBox 47"/>
            <p:cNvSpPr txBox="1"/>
            <p:nvPr/>
          </p:nvSpPr>
          <p:spPr>
            <a:xfrm>
              <a:off x="70352" y="1535268"/>
              <a:ext cx="5877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RegUp</a:t>
              </a:r>
              <a:endParaRPr lang="en-US" sz="1000" dirty="0"/>
            </a:p>
            <a:p>
              <a:r>
                <a:rPr lang="en-US" sz="1000" dirty="0" smtClean="0"/>
                <a:t>Resp.</a:t>
              </a:r>
              <a:endParaRPr lang="en-US" sz="10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65078" y="926593"/>
            <a:ext cx="4357632" cy="2592288"/>
            <a:chOff x="70352" y="836712"/>
            <a:chExt cx="4357632" cy="2592288"/>
          </a:xfrm>
        </p:grpSpPr>
        <p:sp>
          <p:nvSpPr>
            <p:cNvPr id="29" name="Rectangle 28"/>
            <p:cNvSpPr/>
            <p:nvPr/>
          </p:nvSpPr>
          <p:spPr>
            <a:xfrm>
              <a:off x="98034" y="836712"/>
              <a:ext cx="4329950" cy="2592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762033" y="2374713"/>
              <a:ext cx="568318" cy="4552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755576" y="1152417"/>
              <a:ext cx="577561" cy="1218506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755576" y="1018438"/>
              <a:ext cx="2888383" cy="2152179"/>
              <a:chOff x="207453" y="1232756"/>
              <a:chExt cx="3818012" cy="3483112"/>
            </a:xfrm>
          </p:grpSpPr>
          <p:cxnSp>
            <p:nvCxnSpPr>
              <p:cNvPr id="49" name="Straight Arrow Connector 48"/>
              <p:cNvCxnSpPr/>
              <p:nvPr/>
            </p:nvCxnSpPr>
            <p:spPr>
              <a:xfrm>
                <a:off x="207453" y="4703676"/>
                <a:ext cx="3818012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 rot="16200000">
                <a:off x="-1519945" y="2980408"/>
                <a:ext cx="3470920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 rot="16200000">
                <a:off x="-763860" y="2968216"/>
                <a:ext cx="3470920" cy="0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 rot="16200000">
                <a:off x="1936440" y="2968216"/>
                <a:ext cx="3470920" cy="0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3358575" y="2916465"/>
              <a:ext cx="54006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Time</a:t>
              </a:r>
              <a:endParaRPr lang="en-US" sz="1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89657" y="3120260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11:00</a:t>
              </a:r>
              <a:endParaRPr lang="en-US" sz="1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107273" y="3109914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11:05</a:t>
              </a:r>
              <a:endParaRPr lang="en-US" sz="1000" dirty="0"/>
            </a:p>
          </p:txBody>
        </p:sp>
        <p:cxnSp>
          <p:nvCxnSpPr>
            <p:cNvPr id="36" name="Straight Connector 35"/>
            <p:cNvCxnSpPr/>
            <p:nvPr/>
          </p:nvCxnSpPr>
          <p:spPr>
            <a:xfrm flipV="1">
              <a:off x="755576" y="1141197"/>
              <a:ext cx="2620378" cy="11220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98034" y="971893"/>
              <a:ext cx="4353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HSL</a:t>
              </a:r>
              <a:endParaRPr lang="en-US" sz="1000" dirty="0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424172" y="1098454"/>
              <a:ext cx="320397" cy="683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65788" y="2426695"/>
              <a:ext cx="5305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HASL</a:t>
              </a:r>
              <a:endParaRPr lang="en-US" sz="1000" dirty="0"/>
            </a:p>
          </p:txBody>
        </p:sp>
        <p:sp>
          <p:nvSpPr>
            <p:cNvPr id="40" name="Left Brace 39"/>
            <p:cNvSpPr/>
            <p:nvPr/>
          </p:nvSpPr>
          <p:spPr>
            <a:xfrm>
              <a:off x="475798" y="1152417"/>
              <a:ext cx="243774" cy="1218506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V="1">
              <a:off x="539440" y="2382143"/>
              <a:ext cx="182965" cy="1044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3308521" y="836712"/>
              <a:ext cx="86743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HSL, HASL</a:t>
              </a:r>
              <a:endParaRPr lang="en-US" sz="1000" dirty="0"/>
            </a:p>
          </p:txBody>
        </p:sp>
        <p:cxnSp>
          <p:nvCxnSpPr>
            <p:cNvPr id="44" name="Straight Arrow Connector 43"/>
            <p:cNvCxnSpPr>
              <a:stCxn id="43" idx="2"/>
            </p:cNvCxnSpPr>
            <p:nvPr/>
          </p:nvCxnSpPr>
          <p:spPr>
            <a:xfrm flipH="1">
              <a:off x="3357065" y="1082933"/>
              <a:ext cx="385174" cy="745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70352" y="1535268"/>
              <a:ext cx="5877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RegUp</a:t>
              </a:r>
              <a:endParaRPr lang="en-US" sz="1000" dirty="0"/>
            </a:p>
            <a:p>
              <a:r>
                <a:rPr lang="en-US" sz="1000" dirty="0" smtClean="0"/>
                <a:t>Resp.</a:t>
              </a:r>
              <a:endParaRPr lang="en-US" sz="1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544892" y="2400875"/>
              <a:ext cx="122690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BP@SCED 10:55</a:t>
              </a:r>
              <a:endParaRPr lang="en-US" sz="1000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H="1" flipV="1">
              <a:off x="1332524" y="2386535"/>
              <a:ext cx="261535" cy="977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165078" y="989112"/>
            <a:ext cx="4105604" cy="2529769"/>
            <a:chOff x="70352" y="836712"/>
            <a:chExt cx="4105604" cy="2529769"/>
          </a:xfrm>
        </p:grpSpPr>
        <p:sp>
          <p:nvSpPr>
            <p:cNvPr id="54" name="Rectangle 53"/>
            <p:cNvSpPr/>
            <p:nvPr/>
          </p:nvSpPr>
          <p:spPr>
            <a:xfrm>
              <a:off x="129075" y="836712"/>
              <a:ext cx="3925584" cy="25297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762033" y="2374713"/>
              <a:ext cx="568318" cy="4552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755576" y="1152417"/>
              <a:ext cx="577561" cy="1218506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755576" y="1018438"/>
              <a:ext cx="2888383" cy="2152179"/>
              <a:chOff x="207453" y="1232756"/>
              <a:chExt cx="3818012" cy="3483112"/>
            </a:xfrm>
          </p:grpSpPr>
          <p:cxnSp>
            <p:nvCxnSpPr>
              <p:cNvPr id="76" name="Straight Arrow Connector 75"/>
              <p:cNvCxnSpPr/>
              <p:nvPr/>
            </p:nvCxnSpPr>
            <p:spPr>
              <a:xfrm>
                <a:off x="207453" y="4703676"/>
                <a:ext cx="3818012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/>
              <p:nvPr/>
            </p:nvCxnSpPr>
            <p:spPr>
              <a:xfrm rot="16200000">
                <a:off x="-1519945" y="2980408"/>
                <a:ext cx="3470920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/>
              <p:cNvCxnSpPr/>
              <p:nvPr/>
            </p:nvCxnSpPr>
            <p:spPr>
              <a:xfrm rot="16200000">
                <a:off x="-763860" y="2968216"/>
                <a:ext cx="3470920" cy="0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/>
              <p:nvPr/>
            </p:nvCxnSpPr>
            <p:spPr>
              <a:xfrm rot="16200000">
                <a:off x="1936440" y="2968216"/>
                <a:ext cx="3470920" cy="0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TextBox 57"/>
            <p:cNvSpPr txBox="1"/>
            <p:nvPr/>
          </p:nvSpPr>
          <p:spPr>
            <a:xfrm>
              <a:off x="3358575" y="2916465"/>
              <a:ext cx="54006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Time</a:t>
              </a:r>
              <a:endParaRPr lang="en-US" sz="10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89657" y="3120260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11:00</a:t>
              </a:r>
              <a:endParaRPr lang="en-US" sz="1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107273" y="3109914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11:05</a:t>
              </a:r>
              <a:endParaRPr lang="en-US" sz="1000" dirty="0"/>
            </a:p>
          </p:txBody>
        </p:sp>
        <p:cxnSp>
          <p:nvCxnSpPr>
            <p:cNvPr id="61" name="Straight Connector 60"/>
            <p:cNvCxnSpPr/>
            <p:nvPr/>
          </p:nvCxnSpPr>
          <p:spPr>
            <a:xfrm flipV="1">
              <a:off x="755576" y="1141197"/>
              <a:ext cx="2620378" cy="11220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98034" y="971893"/>
              <a:ext cx="4353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HSL</a:t>
              </a:r>
              <a:endParaRPr lang="en-US" sz="1000" dirty="0"/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>
              <a:off x="424172" y="1098454"/>
              <a:ext cx="320397" cy="683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265788" y="2426695"/>
              <a:ext cx="5305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HASL</a:t>
              </a:r>
              <a:endParaRPr lang="en-US" sz="1000" dirty="0"/>
            </a:p>
          </p:txBody>
        </p:sp>
        <p:sp>
          <p:nvSpPr>
            <p:cNvPr id="65" name="Left Brace 64"/>
            <p:cNvSpPr/>
            <p:nvPr/>
          </p:nvSpPr>
          <p:spPr>
            <a:xfrm>
              <a:off x="475798" y="1152417"/>
              <a:ext cx="243774" cy="1218506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flipV="1">
              <a:off x="539440" y="2382143"/>
              <a:ext cx="182965" cy="1044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3308521" y="836712"/>
              <a:ext cx="86743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HSL, HASL</a:t>
              </a:r>
              <a:endParaRPr lang="en-US" sz="1000" dirty="0"/>
            </a:p>
          </p:txBody>
        </p:sp>
        <p:cxnSp>
          <p:nvCxnSpPr>
            <p:cNvPr id="68" name="Straight Arrow Connector 67"/>
            <p:cNvCxnSpPr>
              <a:stCxn id="67" idx="2"/>
            </p:cNvCxnSpPr>
            <p:nvPr/>
          </p:nvCxnSpPr>
          <p:spPr>
            <a:xfrm flipH="1">
              <a:off x="3357065" y="1082933"/>
              <a:ext cx="385174" cy="745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70352" y="1535268"/>
              <a:ext cx="5877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RegUp</a:t>
              </a:r>
              <a:endParaRPr lang="en-US" sz="1000" dirty="0"/>
            </a:p>
            <a:p>
              <a:r>
                <a:rPr lang="en-US" sz="1000" dirty="0" smtClean="0"/>
                <a:t>Resp.</a:t>
              </a:r>
              <a:endParaRPr lang="en-US" sz="1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544892" y="2400875"/>
              <a:ext cx="122690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BP@SCED 10:55</a:t>
              </a:r>
              <a:endParaRPr lang="en-US" sz="1000" dirty="0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flipH="1" flipV="1">
              <a:off x="1332524" y="2386535"/>
              <a:ext cx="261535" cy="977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925101" y="2375475"/>
              <a:ext cx="408563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761674" y="2375475"/>
              <a:ext cx="163427" cy="244712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1229915" y="2672916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UDBP</a:t>
              </a:r>
              <a:endParaRPr lang="en-US" sz="1000" dirty="0"/>
            </a:p>
          </p:txBody>
        </p:sp>
        <p:cxnSp>
          <p:nvCxnSpPr>
            <p:cNvPr id="75" name="Straight Arrow Connector 74"/>
            <p:cNvCxnSpPr/>
            <p:nvPr/>
          </p:nvCxnSpPr>
          <p:spPr>
            <a:xfrm flipH="1" flipV="1">
              <a:off x="864992" y="2469520"/>
              <a:ext cx="577413" cy="23592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165078" y="989112"/>
            <a:ext cx="4105604" cy="2529769"/>
            <a:chOff x="70352" y="836712"/>
            <a:chExt cx="4105604" cy="2529769"/>
          </a:xfrm>
        </p:grpSpPr>
        <p:sp>
          <p:nvSpPr>
            <p:cNvPr id="81" name="Rectangle 80"/>
            <p:cNvSpPr/>
            <p:nvPr/>
          </p:nvSpPr>
          <p:spPr>
            <a:xfrm>
              <a:off x="129075" y="836712"/>
              <a:ext cx="3925584" cy="25297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2" name="Straight Connector 81"/>
            <p:cNvCxnSpPr/>
            <p:nvPr/>
          </p:nvCxnSpPr>
          <p:spPr>
            <a:xfrm>
              <a:off x="762033" y="2374713"/>
              <a:ext cx="568318" cy="4552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755576" y="1152417"/>
              <a:ext cx="577561" cy="1218506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755576" y="1018438"/>
              <a:ext cx="2888383" cy="2152179"/>
              <a:chOff x="207453" y="1232756"/>
              <a:chExt cx="3818012" cy="3483112"/>
            </a:xfrm>
          </p:grpSpPr>
          <p:cxnSp>
            <p:nvCxnSpPr>
              <p:cNvPr id="114" name="Straight Arrow Connector 113"/>
              <p:cNvCxnSpPr/>
              <p:nvPr/>
            </p:nvCxnSpPr>
            <p:spPr>
              <a:xfrm>
                <a:off x="207453" y="4703676"/>
                <a:ext cx="3818012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/>
              <p:cNvCxnSpPr/>
              <p:nvPr/>
            </p:nvCxnSpPr>
            <p:spPr>
              <a:xfrm rot="16200000">
                <a:off x="-1519945" y="2980408"/>
                <a:ext cx="3470920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Arrow Connector 116"/>
              <p:cNvCxnSpPr/>
              <p:nvPr/>
            </p:nvCxnSpPr>
            <p:spPr>
              <a:xfrm rot="16200000">
                <a:off x="-763860" y="2968216"/>
                <a:ext cx="3470920" cy="0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Arrow Connector 117"/>
              <p:cNvCxnSpPr/>
              <p:nvPr/>
            </p:nvCxnSpPr>
            <p:spPr>
              <a:xfrm rot="16200000">
                <a:off x="1936440" y="2968216"/>
                <a:ext cx="3470920" cy="0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TextBox 84"/>
            <p:cNvSpPr txBox="1"/>
            <p:nvPr/>
          </p:nvSpPr>
          <p:spPr>
            <a:xfrm>
              <a:off x="3358575" y="2916465"/>
              <a:ext cx="54006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Time</a:t>
              </a:r>
              <a:endParaRPr lang="en-US" sz="10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889657" y="3120260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11:00</a:t>
              </a:r>
              <a:endParaRPr lang="en-US" sz="10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107273" y="3109914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11:05</a:t>
              </a:r>
              <a:endParaRPr lang="en-US" sz="1000" dirty="0"/>
            </a:p>
          </p:txBody>
        </p:sp>
        <p:cxnSp>
          <p:nvCxnSpPr>
            <p:cNvPr id="88" name="Straight Connector 87"/>
            <p:cNvCxnSpPr/>
            <p:nvPr/>
          </p:nvCxnSpPr>
          <p:spPr>
            <a:xfrm flipV="1">
              <a:off x="755576" y="1141197"/>
              <a:ext cx="2620378" cy="11220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98034" y="971893"/>
              <a:ext cx="4353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HSL</a:t>
              </a:r>
              <a:endParaRPr lang="en-US" sz="1000" dirty="0"/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>
              <a:off x="424172" y="1098454"/>
              <a:ext cx="320397" cy="683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265788" y="2426695"/>
              <a:ext cx="5305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HASL</a:t>
              </a:r>
              <a:endParaRPr lang="en-US" sz="1000" dirty="0"/>
            </a:p>
          </p:txBody>
        </p:sp>
        <p:sp>
          <p:nvSpPr>
            <p:cNvPr id="93" name="Left Brace 92"/>
            <p:cNvSpPr/>
            <p:nvPr/>
          </p:nvSpPr>
          <p:spPr>
            <a:xfrm>
              <a:off x="475798" y="1152417"/>
              <a:ext cx="243774" cy="1218506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 flipV="1">
              <a:off x="539440" y="2382143"/>
              <a:ext cx="182965" cy="1044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3308521" y="836712"/>
              <a:ext cx="86743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HSL, HASL</a:t>
              </a:r>
              <a:endParaRPr lang="en-US" sz="1000" dirty="0"/>
            </a:p>
          </p:txBody>
        </p:sp>
        <p:cxnSp>
          <p:nvCxnSpPr>
            <p:cNvPr id="96" name="Straight Arrow Connector 95"/>
            <p:cNvCxnSpPr>
              <a:stCxn id="95" idx="2"/>
            </p:cNvCxnSpPr>
            <p:nvPr/>
          </p:nvCxnSpPr>
          <p:spPr>
            <a:xfrm flipH="1">
              <a:off x="3357065" y="1082933"/>
              <a:ext cx="385174" cy="745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96"/>
            <p:cNvSpPr txBox="1"/>
            <p:nvPr/>
          </p:nvSpPr>
          <p:spPr>
            <a:xfrm>
              <a:off x="70352" y="1535268"/>
              <a:ext cx="5877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RegUp</a:t>
              </a:r>
              <a:endParaRPr lang="en-US" sz="1000" dirty="0"/>
            </a:p>
            <a:p>
              <a:r>
                <a:rPr lang="en-US" sz="1000" dirty="0" smtClean="0"/>
                <a:t>Resp.</a:t>
              </a:r>
              <a:endParaRPr lang="en-US" sz="1000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544892" y="2400875"/>
              <a:ext cx="122690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BP@SCED 10:55</a:t>
              </a:r>
              <a:endParaRPr lang="en-US" sz="1000" dirty="0"/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 flipH="1" flipV="1">
              <a:off x="1332524" y="2386535"/>
              <a:ext cx="261535" cy="977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925101" y="2375475"/>
              <a:ext cx="408563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V="1">
              <a:off x="761674" y="2375475"/>
              <a:ext cx="163427" cy="244712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703422" y="2606208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UDBP</a:t>
              </a:r>
              <a:endParaRPr lang="en-US" sz="1000" dirty="0"/>
            </a:p>
          </p:txBody>
        </p:sp>
        <p:cxnSp>
          <p:nvCxnSpPr>
            <p:cNvPr id="106" name="Straight Arrow Connector 105"/>
            <p:cNvCxnSpPr/>
            <p:nvPr/>
          </p:nvCxnSpPr>
          <p:spPr>
            <a:xfrm flipH="1" flipV="1">
              <a:off x="864993" y="2469521"/>
              <a:ext cx="60108" cy="2033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 flipV="1">
              <a:off x="1130152" y="1145749"/>
              <a:ext cx="0" cy="1229726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 flipV="1">
              <a:off x="1294394" y="1141197"/>
              <a:ext cx="0" cy="1229726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 flipV="1">
              <a:off x="969981" y="1141197"/>
              <a:ext cx="0" cy="1229726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 flipV="1">
              <a:off x="837777" y="1267325"/>
              <a:ext cx="0" cy="1229726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111"/>
            <p:cNvSpPr txBox="1"/>
            <p:nvPr/>
          </p:nvSpPr>
          <p:spPr>
            <a:xfrm>
              <a:off x="1537175" y="836712"/>
              <a:ext cx="12667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RegUp</a:t>
              </a:r>
              <a:r>
                <a:rPr lang="en-US" sz="1000" dirty="0" smtClean="0"/>
                <a:t> Instruction</a:t>
              </a:r>
              <a:endParaRPr lang="en-US" sz="1000" dirty="0"/>
            </a:p>
          </p:txBody>
        </p:sp>
        <p:cxnSp>
          <p:nvCxnSpPr>
            <p:cNvPr id="113" name="Straight Arrow Connector 112"/>
            <p:cNvCxnSpPr>
              <a:stCxn id="112" idx="1"/>
            </p:cNvCxnSpPr>
            <p:nvPr/>
          </p:nvCxnSpPr>
          <p:spPr>
            <a:xfrm flipH="1">
              <a:off x="969981" y="959823"/>
              <a:ext cx="567194" cy="3033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>
            <a:off x="165078" y="989112"/>
            <a:ext cx="4105604" cy="2529769"/>
            <a:chOff x="70352" y="836712"/>
            <a:chExt cx="4105604" cy="2529769"/>
          </a:xfrm>
        </p:grpSpPr>
        <p:sp>
          <p:nvSpPr>
            <p:cNvPr id="120" name="Rectangle 119"/>
            <p:cNvSpPr/>
            <p:nvPr/>
          </p:nvSpPr>
          <p:spPr>
            <a:xfrm>
              <a:off x="129075" y="836712"/>
              <a:ext cx="3925584" cy="25297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/>
            <p:cNvCxnSpPr/>
            <p:nvPr/>
          </p:nvCxnSpPr>
          <p:spPr>
            <a:xfrm>
              <a:off x="762033" y="2374713"/>
              <a:ext cx="568318" cy="4552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Rectangle 121"/>
            <p:cNvSpPr/>
            <p:nvPr/>
          </p:nvSpPr>
          <p:spPr>
            <a:xfrm>
              <a:off x="755576" y="1152417"/>
              <a:ext cx="577561" cy="1218506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3" name="Group 122"/>
            <p:cNvGrpSpPr/>
            <p:nvPr/>
          </p:nvGrpSpPr>
          <p:grpSpPr>
            <a:xfrm>
              <a:off x="755576" y="1018438"/>
              <a:ext cx="2888383" cy="2152179"/>
              <a:chOff x="207453" y="1232756"/>
              <a:chExt cx="3818012" cy="3483112"/>
            </a:xfrm>
          </p:grpSpPr>
          <p:cxnSp>
            <p:nvCxnSpPr>
              <p:cNvPr id="152" name="Straight Arrow Connector 151"/>
              <p:cNvCxnSpPr/>
              <p:nvPr/>
            </p:nvCxnSpPr>
            <p:spPr>
              <a:xfrm>
                <a:off x="207453" y="4703676"/>
                <a:ext cx="3818012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Arrow Connector 152"/>
              <p:cNvCxnSpPr/>
              <p:nvPr/>
            </p:nvCxnSpPr>
            <p:spPr>
              <a:xfrm rot="16200000">
                <a:off x="-1519945" y="2980408"/>
                <a:ext cx="3470920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Arrow Connector 153"/>
              <p:cNvCxnSpPr/>
              <p:nvPr/>
            </p:nvCxnSpPr>
            <p:spPr>
              <a:xfrm rot="16200000">
                <a:off x="-763860" y="2968216"/>
                <a:ext cx="3470920" cy="0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Arrow Connector 154"/>
              <p:cNvCxnSpPr/>
              <p:nvPr/>
            </p:nvCxnSpPr>
            <p:spPr>
              <a:xfrm rot="16200000">
                <a:off x="1936440" y="2968216"/>
                <a:ext cx="3470920" cy="0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4" name="TextBox 123"/>
            <p:cNvSpPr txBox="1"/>
            <p:nvPr/>
          </p:nvSpPr>
          <p:spPr>
            <a:xfrm>
              <a:off x="3358575" y="2916465"/>
              <a:ext cx="54006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Time</a:t>
              </a:r>
              <a:endParaRPr lang="en-US" sz="100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889657" y="3120260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11:00</a:t>
              </a:r>
              <a:endParaRPr lang="en-US" sz="100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3107273" y="3109914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11:05</a:t>
              </a:r>
              <a:endParaRPr lang="en-US" sz="1000" dirty="0"/>
            </a:p>
          </p:txBody>
        </p:sp>
        <p:cxnSp>
          <p:nvCxnSpPr>
            <p:cNvPr id="127" name="Straight Connector 126"/>
            <p:cNvCxnSpPr/>
            <p:nvPr/>
          </p:nvCxnSpPr>
          <p:spPr>
            <a:xfrm flipV="1">
              <a:off x="755576" y="1141197"/>
              <a:ext cx="2620378" cy="11220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98034" y="971893"/>
              <a:ext cx="4353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HSL</a:t>
              </a:r>
              <a:endParaRPr lang="en-US" sz="1000" dirty="0"/>
            </a:p>
          </p:txBody>
        </p:sp>
        <p:cxnSp>
          <p:nvCxnSpPr>
            <p:cNvPr id="129" name="Straight Arrow Connector 128"/>
            <p:cNvCxnSpPr/>
            <p:nvPr/>
          </p:nvCxnSpPr>
          <p:spPr>
            <a:xfrm>
              <a:off x="424172" y="1098454"/>
              <a:ext cx="320397" cy="683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TextBox 130"/>
            <p:cNvSpPr txBox="1"/>
            <p:nvPr/>
          </p:nvSpPr>
          <p:spPr>
            <a:xfrm>
              <a:off x="265788" y="2426695"/>
              <a:ext cx="5305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HASL</a:t>
              </a:r>
              <a:endParaRPr lang="en-US" sz="1000" dirty="0"/>
            </a:p>
          </p:txBody>
        </p:sp>
        <p:sp>
          <p:nvSpPr>
            <p:cNvPr id="132" name="Left Brace 131"/>
            <p:cNvSpPr/>
            <p:nvPr/>
          </p:nvSpPr>
          <p:spPr>
            <a:xfrm>
              <a:off x="475798" y="1152417"/>
              <a:ext cx="243774" cy="1218506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3" name="Straight Arrow Connector 132"/>
            <p:cNvCxnSpPr/>
            <p:nvPr/>
          </p:nvCxnSpPr>
          <p:spPr>
            <a:xfrm flipV="1">
              <a:off x="539440" y="2382143"/>
              <a:ext cx="182965" cy="1044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TextBox 133"/>
            <p:cNvSpPr txBox="1"/>
            <p:nvPr/>
          </p:nvSpPr>
          <p:spPr>
            <a:xfrm>
              <a:off x="3308521" y="836712"/>
              <a:ext cx="86743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HSL, HASL</a:t>
              </a:r>
              <a:endParaRPr lang="en-US" sz="1000" dirty="0"/>
            </a:p>
          </p:txBody>
        </p:sp>
        <p:cxnSp>
          <p:nvCxnSpPr>
            <p:cNvPr id="135" name="Straight Arrow Connector 134"/>
            <p:cNvCxnSpPr>
              <a:stCxn id="134" idx="2"/>
            </p:cNvCxnSpPr>
            <p:nvPr/>
          </p:nvCxnSpPr>
          <p:spPr>
            <a:xfrm flipH="1">
              <a:off x="3357065" y="1082933"/>
              <a:ext cx="385174" cy="745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xtBox 135"/>
            <p:cNvSpPr txBox="1"/>
            <p:nvPr/>
          </p:nvSpPr>
          <p:spPr>
            <a:xfrm>
              <a:off x="70352" y="1535268"/>
              <a:ext cx="5877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RegUp</a:t>
              </a:r>
              <a:endParaRPr lang="en-US" sz="1000" dirty="0"/>
            </a:p>
            <a:p>
              <a:r>
                <a:rPr lang="en-US" sz="1000" dirty="0" smtClean="0"/>
                <a:t>Resp.</a:t>
              </a:r>
              <a:endParaRPr lang="en-US" sz="1000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544892" y="2400875"/>
              <a:ext cx="122690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BP@SCED 10:55</a:t>
              </a:r>
              <a:endParaRPr lang="en-US" sz="1000" dirty="0"/>
            </a:p>
          </p:txBody>
        </p:sp>
        <p:cxnSp>
          <p:nvCxnSpPr>
            <p:cNvPr id="138" name="Straight Arrow Connector 137"/>
            <p:cNvCxnSpPr/>
            <p:nvPr/>
          </p:nvCxnSpPr>
          <p:spPr>
            <a:xfrm flipH="1" flipV="1">
              <a:off x="1332524" y="2386535"/>
              <a:ext cx="261535" cy="977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925101" y="2375475"/>
              <a:ext cx="408563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flipV="1">
              <a:off x="761674" y="2375475"/>
              <a:ext cx="163427" cy="244712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Arrow Connector 140"/>
            <p:cNvCxnSpPr/>
            <p:nvPr/>
          </p:nvCxnSpPr>
          <p:spPr>
            <a:xfrm flipV="1">
              <a:off x="1130152" y="1145749"/>
              <a:ext cx="0" cy="1229726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/>
            <p:nvPr/>
          </p:nvCxnSpPr>
          <p:spPr>
            <a:xfrm flipV="1">
              <a:off x="1294394" y="1141197"/>
              <a:ext cx="0" cy="1229726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Arrow Connector 142"/>
            <p:cNvCxnSpPr/>
            <p:nvPr/>
          </p:nvCxnSpPr>
          <p:spPr>
            <a:xfrm flipV="1">
              <a:off x="969981" y="1141197"/>
              <a:ext cx="0" cy="1229726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143"/>
            <p:cNvCxnSpPr/>
            <p:nvPr/>
          </p:nvCxnSpPr>
          <p:spPr>
            <a:xfrm flipV="1">
              <a:off x="837777" y="1267325"/>
              <a:ext cx="0" cy="1229726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TextBox 144"/>
            <p:cNvSpPr txBox="1"/>
            <p:nvPr/>
          </p:nvSpPr>
          <p:spPr>
            <a:xfrm>
              <a:off x="1537175" y="836712"/>
              <a:ext cx="12667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RegUp</a:t>
              </a:r>
              <a:r>
                <a:rPr lang="en-US" sz="1000" dirty="0" smtClean="0"/>
                <a:t> Instruction</a:t>
              </a:r>
              <a:endParaRPr lang="en-US" sz="1000" dirty="0"/>
            </a:p>
          </p:txBody>
        </p:sp>
        <p:cxnSp>
          <p:nvCxnSpPr>
            <p:cNvPr id="146" name="Straight Arrow Connector 145"/>
            <p:cNvCxnSpPr>
              <a:stCxn id="145" idx="1"/>
            </p:cNvCxnSpPr>
            <p:nvPr/>
          </p:nvCxnSpPr>
          <p:spPr>
            <a:xfrm flipH="1">
              <a:off x="969981" y="959823"/>
              <a:ext cx="567194" cy="3033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Freeform 146"/>
            <p:cNvSpPr/>
            <p:nvPr/>
          </p:nvSpPr>
          <p:spPr>
            <a:xfrm>
              <a:off x="768545" y="1267818"/>
              <a:ext cx="566591" cy="549762"/>
            </a:xfrm>
            <a:custGeom>
              <a:avLst/>
              <a:gdLst>
                <a:gd name="connsiteX0" fmla="*/ 0 w 566591"/>
                <a:gd name="connsiteY0" fmla="*/ 549762 h 549762"/>
                <a:gd name="connsiteX1" fmla="*/ 16829 w 566591"/>
                <a:gd name="connsiteY1" fmla="*/ 521713 h 549762"/>
                <a:gd name="connsiteX2" fmla="*/ 56098 w 566591"/>
                <a:gd name="connsiteY2" fmla="*/ 510494 h 549762"/>
                <a:gd name="connsiteX3" fmla="*/ 72927 w 566591"/>
                <a:gd name="connsiteY3" fmla="*/ 437566 h 549762"/>
                <a:gd name="connsiteX4" fmla="*/ 106586 w 566591"/>
                <a:gd name="connsiteY4" fmla="*/ 403907 h 549762"/>
                <a:gd name="connsiteX5" fmla="*/ 123416 w 566591"/>
                <a:gd name="connsiteY5" fmla="*/ 398297 h 549762"/>
                <a:gd name="connsiteX6" fmla="*/ 140245 w 566591"/>
                <a:gd name="connsiteY6" fmla="*/ 364638 h 549762"/>
                <a:gd name="connsiteX7" fmla="*/ 157075 w 566591"/>
                <a:gd name="connsiteY7" fmla="*/ 213173 h 549762"/>
                <a:gd name="connsiteX8" fmla="*/ 162684 w 566591"/>
                <a:gd name="connsiteY8" fmla="*/ 196344 h 549762"/>
                <a:gd name="connsiteX9" fmla="*/ 201953 w 566591"/>
                <a:gd name="connsiteY9" fmla="*/ 190734 h 549762"/>
                <a:gd name="connsiteX10" fmla="*/ 218783 w 566591"/>
                <a:gd name="connsiteY10" fmla="*/ 179515 h 549762"/>
                <a:gd name="connsiteX11" fmla="*/ 230002 w 566591"/>
                <a:gd name="connsiteY11" fmla="*/ 129026 h 549762"/>
                <a:gd name="connsiteX12" fmla="*/ 263661 w 566591"/>
                <a:gd name="connsiteY12" fmla="*/ 100977 h 549762"/>
                <a:gd name="connsiteX13" fmla="*/ 325369 w 566591"/>
                <a:gd name="connsiteY13" fmla="*/ 61708 h 549762"/>
                <a:gd name="connsiteX14" fmla="*/ 342199 w 566591"/>
                <a:gd name="connsiteY14" fmla="*/ 50489 h 549762"/>
                <a:gd name="connsiteX15" fmla="*/ 392687 w 566591"/>
                <a:gd name="connsiteY15" fmla="*/ 11220 h 549762"/>
                <a:gd name="connsiteX16" fmla="*/ 420736 w 566591"/>
                <a:gd name="connsiteY16" fmla="*/ 0 h 549762"/>
                <a:gd name="connsiteX17" fmla="*/ 471224 w 566591"/>
                <a:gd name="connsiteY17" fmla="*/ 5610 h 549762"/>
                <a:gd name="connsiteX18" fmla="*/ 488054 w 566591"/>
                <a:gd name="connsiteY18" fmla="*/ 11220 h 549762"/>
                <a:gd name="connsiteX19" fmla="*/ 510493 w 566591"/>
                <a:gd name="connsiteY19" fmla="*/ 16830 h 549762"/>
                <a:gd name="connsiteX20" fmla="*/ 566591 w 566591"/>
                <a:gd name="connsiteY20" fmla="*/ 11220 h 549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66591" h="549762">
                  <a:moveTo>
                    <a:pt x="0" y="549762"/>
                  </a:moveTo>
                  <a:cubicBezTo>
                    <a:pt x="5610" y="540412"/>
                    <a:pt x="9119" y="529423"/>
                    <a:pt x="16829" y="521713"/>
                  </a:cubicBezTo>
                  <a:cubicBezTo>
                    <a:pt x="19513" y="519029"/>
                    <a:pt x="55902" y="510543"/>
                    <a:pt x="56098" y="510494"/>
                  </a:cubicBezTo>
                  <a:cubicBezTo>
                    <a:pt x="85066" y="467042"/>
                    <a:pt x="46234" y="530993"/>
                    <a:pt x="72927" y="437566"/>
                  </a:cubicBezTo>
                  <a:cubicBezTo>
                    <a:pt x="76829" y="423909"/>
                    <a:pt x="94217" y="410092"/>
                    <a:pt x="106586" y="403907"/>
                  </a:cubicBezTo>
                  <a:cubicBezTo>
                    <a:pt x="111875" y="401262"/>
                    <a:pt x="117806" y="400167"/>
                    <a:pt x="123416" y="398297"/>
                  </a:cubicBezTo>
                  <a:cubicBezTo>
                    <a:pt x="130192" y="388133"/>
                    <a:pt x="139277" y="377702"/>
                    <a:pt x="140245" y="364638"/>
                  </a:cubicBezTo>
                  <a:cubicBezTo>
                    <a:pt x="151290" y="215535"/>
                    <a:pt x="120166" y="268537"/>
                    <a:pt x="157075" y="213173"/>
                  </a:cubicBezTo>
                  <a:cubicBezTo>
                    <a:pt x="158945" y="207563"/>
                    <a:pt x="157395" y="198988"/>
                    <a:pt x="162684" y="196344"/>
                  </a:cubicBezTo>
                  <a:cubicBezTo>
                    <a:pt x="174511" y="190431"/>
                    <a:pt x="189288" y="194533"/>
                    <a:pt x="201953" y="190734"/>
                  </a:cubicBezTo>
                  <a:cubicBezTo>
                    <a:pt x="208411" y="188797"/>
                    <a:pt x="213173" y="183255"/>
                    <a:pt x="218783" y="179515"/>
                  </a:cubicBezTo>
                  <a:cubicBezTo>
                    <a:pt x="219123" y="177816"/>
                    <a:pt x="227562" y="133295"/>
                    <a:pt x="230002" y="129026"/>
                  </a:cubicBezTo>
                  <a:cubicBezTo>
                    <a:pt x="236646" y="117399"/>
                    <a:pt x="252939" y="108126"/>
                    <a:pt x="263661" y="100977"/>
                  </a:cubicBezTo>
                  <a:cubicBezTo>
                    <a:pt x="280236" y="51254"/>
                    <a:pt x="263127" y="68624"/>
                    <a:pt x="325369" y="61708"/>
                  </a:cubicBezTo>
                  <a:cubicBezTo>
                    <a:pt x="330979" y="57968"/>
                    <a:pt x="336805" y="54534"/>
                    <a:pt x="342199" y="50489"/>
                  </a:cubicBezTo>
                  <a:cubicBezTo>
                    <a:pt x="359256" y="37697"/>
                    <a:pt x="372891" y="19138"/>
                    <a:pt x="392687" y="11220"/>
                  </a:cubicBezTo>
                  <a:lnTo>
                    <a:pt x="420736" y="0"/>
                  </a:lnTo>
                  <a:cubicBezTo>
                    <a:pt x="437565" y="1870"/>
                    <a:pt x="454521" y="2826"/>
                    <a:pt x="471224" y="5610"/>
                  </a:cubicBezTo>
                  <a:cubicBezTo>
                    <a:pt x="477057" y="6582"/>
                    <a:pt x="482368" y="9595"/>
                    <a:pt x="488054" y="11220"/>
                  </a:cubicBezTo>
                  <a:cubicBezTo>
                    <a:pt x="495467" y="13338"/>
                    <a:pt x="503013" y="14960"/>
                    <a:pt x="510493" y="16830"/>
                  </a:cubicBezTo>
                  <a:cubicBezTo>
                    <a:pt x="547710" y="9386"/>
                    <a:pt x="529007" y="11220"/>
                    <a:pt x="566591" y="1122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703422" y="2606208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UDBP</a:t>
              </a:r>
              <a:endParaRPr lang="en-US" sz="1000" dirty="0"/>
            </a:p>
          </p:txBody>
        </p:sp>
        <p:cxnSp>
          <p:nvCxnSpPr>
            <p:cNvPr id="149" name="Straight Arrow Connector 148"/>
            <p:cNvCxnSpPr/>
            <p:nvPr/>
          </p:nvCxnSpPr>
          <p:spPr>
            <a:xfrm flipH="1" flipV="1">
              <a:off x="864993" y="2469521"/>
              <a:ext cx="60108" cy="2033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extBox 149"/>
            <p:cNvSpPr txBox="1"/>
            <p:nvPr/>
          </p:nvSpPr>
          <p:spPr>
            <a:xfrm>
              <a:off x="1429334" y="1361560"/>
              <a:ext cx="1602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MW output (tracking UDBP + </a:t>
              </a:r>
              <a:r>
                <a:rPr lang="en-US" sz="1000" dirty="0" err="1" smtClean="0"/>
                <a:t>Reg</a:t>
              </a:r>
              <a:r>
                <a:rPr lang="en-US" sz="1000" dirty="0" smtClean="0"/>
                <a:t> Instruction)</a:t>
              </a:r>
              <a:endParaRPr lang="en-US" sz="1000" dirty="0"/>
            </a:p>
          </p:txBody>
        </p:sp>
        <p:cxnSp>
          <p:nvCxnSpPr>
            <p:cNvPr id="151" name="Straight Arrow Connector 150"/>
            <p:cNvCxnSpPr/>
            <p:nvPr/>
          </p:nvCxnSpPr>
          <p:spPr>
            <a:xfrm flipH="1" flipV="1">
              <a:off x="1244930" y="1300893"/>
              <a:ext cx="482754" cy="1118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8" name="Group 197"/>
          <p:cNvGrpSpPr/>
          <p:nvPr/>
        </p:nvGrpSpPr>
        <p:grpSpPr>
          <a:xfrm>
            <a:off x="165078" y="989112"/>
            <a:ext cx="4530953" cy="2529769"/>
            <a:chOff x="70352" y="836712"/>
            <a:chExt cx="4530953" cy="2529769"/>
          </a:xfrm>
        </p:grpSpPr>
        <p:sp>
          <p:nvSpPr>
            <p:cNvPr id="199" name="Rectangle 198"/>
            <p:cNvSpPr/>
            <p:nvPr/>
          </p:nvSpPr>
          <p:spPr>
            <a:xfrm>
              <a:off x="129074" y="836712"/>
              <a:ext cx="4370917" cy="25297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0" name="Straight Connector 199"/>
            <p:cNvCxnSpPr/>
            <p:nvPr/>
          </p:nvCxnSpPr>
          <p:spPr>
            <a:xfrm>
              <a:off x="762033" y="2374713"/>
              <a:ext cx="568318" cy="4552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1" name="Rectangle 200"/>
            <p:cNvSpPr/>
            <p:nvPr/>
          </p:nvSpPr>
          <p:spPr>
            <a:xfrm>
              <a:off x="755576" y="1152417"/>
              <a:ext cx="577561" cy="1218506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2" name="Group 201"/>
            <p:cNvGrpSpPr/>
            <p:nvPr/>
          </p:nvGrpSpPr>
          <p:grpSpPr>
            <a:xfrm>
              <a:off x="755576" y="1018438"/>
              <a:ext cx="2888383" cy="2152179"/>
              <a:chOff x="207453" y="1232756"/>
              <a:chExt cx="3818012" cy="3483112"/>
            </a:xfrm>
          </p:grpSpPr>
          <p:cxnSp>
            <p:nvCxnSpPr>
              <p:cNvPr id="234" name="Straight Arrow Connector 233"/>
              <p:cNvCxnSpPr/>
              <p:nvPr/>
            </p:nvCxnSpPr>
            <p:spPr>
              <a:xfrm>
                <a:off x="207453" y="4703676"/>
                <a:ext cx="3818012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Arrow Connector 234"/>
              <p:cNvCxnSpPr/>
              <p:nvPr/>
            </p:nvCxnSpPr>
            <p:spPr>
              <a:xfrm rot="16200000">
                <a:off x="-1519945" y="2980408"/>
                <a:ext cx="3470920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Arrow Connector 235"/>
              <p:cNvCxnSpPr/>
              <p:nvPr/>
            </p:nvCxnSpPr>
            <p:spPr>
              <a:xfrm rot="16200000">
                <a:off x="-763860" y="2968216"/>
                <a:ext cx="3470920" cy="0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Arrow Connector 236"/>
              <p:cNvCxnSpPr/>
              <p:nvPr/>
            </p:nvCxnSpPr>
            <p:spPr>
              <a:xfrm rot="16200000">
                <a:off x="1936440" y="2968216"/>
                <a:ext cx="3470920" cy="0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3" name="TextBox 202"/>
            <p:cNvSpPr txBox="1"/>
            <p:nvPr/>
          </p:nvSpPr>
          <p:spPr>
            <a:xfrm>
              <a:off x="3358575" y="2916465"/>
              <a:ext cx="54006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Time</a:t>
              </a:r>
              <a:endParaRPr lang="en-US" sz="1000" dirty="0"/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889657" y="3120260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11:00</a:t>
              </a:r>
              <a:endParaRPr lang="en-US" sz="1000" dirty="0"/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3107273" y="3109914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11:05</a:t>
              </a:r>
              <a:endParaRPr lang="en-US" sz="1000" dirty="0"/>
            </a:p>
          </p:txBody>
        </p:sp>
        <p:cxnSp>
          <p:nvCxnSpPr>
            <p:cNvPr id="206" name="Straight Connector 205"/>
            <p:cNvCxnSpPr/>
            <p:nvPr/>
          </p:nvCxnSpPr>
          <p:spPr>
            <a:xfrm flipV="1">
              <a:off x="755576" y="1141197"/>
              <a:ext cx="2620378" cy="11220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TextBox 206"/>
            <p:cNvSpPr txBox="1"/>
            <p:nvPr/>
          </p:nvSpPr>
          <p:spPr>
            <a:xfrm>
              <a:off x="98034" y="971893"/>
              <a:ext cx="4353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HSL</a:t>
              </a:r>
              <a:endParaRPr lang="en-US" sz="1000" dirty="0"/>
            </a:p>
          </p:txBody>
        </p:sp>
        <p:cxnSp>
          <p:nvCxnSpPr>
            <p:cNvPr id="208" name="Straight Arrow Connector 207"/>
            <p:cNvCxnSpPr/>
            <p:nvPr/>
          </p:nvCxnSpPr>
          <p:spPr>
            <a:xfrm>
              <a:off x="424172" y="1098454"/>
              <a:ext cx="320397" cy="683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9" name="TextBox 208"/>
            <p:cNvSpPr txBox="1"/>
            <p:nvPr/>
          </p:nvSpPr>
          <p:spPr>
            <a:xfrm>
              <a:off x="265788" y="2426695"/>
              <a:ext cx="5305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HASL</a:t>
              </a:r>
              <a:endParaRPr lang="en-US" sz="1000" dirty="0"/>
            </a:p>
          </p:txBody>
        </p:sp>
        <p:sp>
          <p:nvSpPr>
            <p:cNvPr id="210" name="Left Brace 209"/>
            <p:cNvSpPr/>
            <p:nvPr/>
          </p:nvSpPr>
          <p:spPr>
            <a:xfrm>
              <a:off x="475798" y="1152417"/>
              <a:ext cx="243774" cy="1218506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1" name="Straight Arrow Connector 210"/>
            <p:cNvCxnSpPr/>
            <p:nvPr/>
          </p:nvCxnSpPr>
          <p:spPr>
            <a:xfrm flipV="1">
              <a:off x="539440" y="2382143"/>
              <a:ext cx="182965" cy="1044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TextBox 211"/>
            <p:cNvSpPr txBox="1"/>
            <p:nvPr/>
          </p:nvSpPr>
          <p:spPr>
            <a:xfrm>
              <a:off x="3308521" y="836712"/>
              <a:ext cx="86743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HSL, HASL</a:t>
              </a:r>
              <a:endParaRPr lang="en-US" sz="1000" dirty="0"/>
            </a:p>
          </p:txBody>
        </p:sp>
        <p:cxnSp>
          <p:nvCxnSpPr>
            <p:cNvPr id="213" name="Straight Arrow Connector 212"/>
            <p:cNvCxnSpPr>
              <a:stCxn id="212" idx="2"/>
            </p:cNvCxnSpPr>
            <p:nvPr/>
          </p:nvCxnSpPr>
          <p:spPr>
            <a:xfrm flipH="1">
              <a:off x="3357065" y="1082933"/>
              <a:ext cx="385174" cy="745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TextBox 213"/>
            <p:cNvSpPr txBox="1"/>
            <p:nvPr/>
          </p:nvSpPr>
          <p:spPr>
            <a:xfrm>
              <a:off x="70352" y="1535268"/>
              <a:ext cx="5877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RegUp</a:t>
              </a:r>
              <a:endParaRPr lang="en-US" sz="1000" dirty="0"/>
            </a:p>
            <a:p>
              <a:r>
                <a:rPr lang="en-US" sz="1000" dirty="0" smtClean="0"/>
                <a:t>Resp.</a:t>
              </a:r>
              <a:endParaRPr lang="en-US" sz="10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1544892" y="2400875"/>
              <a:ext cx="122690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BP@SCED 10:55</a:t>
              </a:r>
              <a:endParaRPr lang="en-US" sz="1000" dirty="0"/>
            </a:p>
          </p:txBody>
        </p:sp>
        <p:cxnSp>
          <p:nvCxnSpPr>
            <p:cNvPr id="216" name="Straight Arrow Connector 215"/>
            <p:cNvCxnSpPr/>
            <p:nvPr/>
          </p:nvCxnSpPr>
          <p:spPr>
            <a:xfrm flipH="1" flipV="1">
              <a:off x="1332524" y="2386535"/>
              <a:ext cx="261535" cy="977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>
              <a:off x="925101" y="2375475"/>
              <a:ext cx="408563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flipV="1">
              <a:off x="761674" y="2375475"/>
              <a:ext cx="163427" cy="244712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Arrow Connector 218"/>
            <p:cNvCxnSpPr/>
            <p:nvPr/>
          </p:nvCxnSpPr>
          <p:spPr>
            <a:xfrm flipV="1">
              <a:off x="1130152" y="1145749"/>
              <a:ext cx="0" cy="1229726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Arrow Connector 219"/>
            <p:cNvCxnSpPr/>
            <p:nvPr/>
          </p:nvCxnSpPr>
          <p:spPr>
            <a:xfrm flipV="1">
              <a:off x="1294394" y="1141197"/>
              <a:ext cx="0" cy="1229726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Arrow Connector 220"/>
            <p:cNvCxnSpPr/>
            <p:nvPr/>
          </p:nvCxnSpPr>
          <p:spPr>
            <a:xfrm flipV="1">
              <a:off x="969981" y="1141197"/>
              <a:ext cx="0" cy="1229726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Arrow Connector 221"/>
            <p:cNvCxnSpPr/>
            <p:nvPr/>
          </p:nvCxnSpPr>
          <p:spPr>
            <a:xfrm flipV="1">
              <a:off x="837777" y="1267325"/>
              <a:ext cx="0" cy="1229726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3" name="TextBox 222"/>
            <p:cNvSpPr txBox="1"/>
            <p:nvPr/>
          </p:nvSpPr>
          <p:spPr>
            <a:xfrm>
              <a:off x="1537175" y="836712"/>
              <a:ext cx="12667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RegUp</a:t>
              </a:r>
              <a:r>
                <a:rPr lang="en-US" sz="1000" dirty="0" smtClean="0"/>
                <a:t> Instruction</a:t>
              </a:r>
              <a:endParaRPr lang="en-US" sz="1000" dirty="0"/>
            </a:p>
          </p:txBody>
        </p:sp>
        <p:cxnSp>
          <p:nvCxnSpPr>
            <p:cNvPr id="224" name="Straight Arrow Connector 223"/>
            <p:cNvCxnSpPr>
              <a:stCxn id="223" idx="1"/>
            </p:cNvCxnSpPr>
            <p:nvPr/>
          </p:nvCxnSpPr>
          <p:spPr>
            <a:xfrm flipH="1">
              <a:off x="969981" y="959823"/>
              <a:ext cx="567194" cy="3033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" name="Freeform 224"/>
            <p:cNvSpPr/>
            <p:nvPr/>
          </p:nvSpPr>
          <p:spPr>
            <a:xfrm>
              <a:off x="768545" y="1267818"/>
              <a:ext cx="566591" cy="549762"/>
            </a:xfrm>
            <a:custGeom>
              <a:avLst/>
              <a:gdLst>
                <a:gd name="connsiteX0" fmla="*/ 0 w 566591"/>
                <a:gd name="connsiteY0" fmla="*/ 549762 h 549762"/>
                <a:gd name="connsiteX1" fmla="*/ 16829 w 566591"/>
                <a:gd name="connsiteY1" fmla="*/ 521713 h 549762"/>
                <a:gd name="connsiteX2" fmla="*/ 56098 w 566591"/>
                <a:gd name="connsiteY2" fmla="*/ 510494 h 549762"/>
                <a:gd name="connsiteX3" fmla="*/ 72927 w 566591"/>
                <a:gd name="connsiteY3" fmla="*/ 437566 h 549762"/>
                <a:gd name="connsiteX4" fmla="*/ 106586 w 566591"/>
                <a:gd name="connsiteY4" fmla="*/ 403907 h 549762"/>
                <a:gd name="connsiteX5" fmla="*/ 123416 w 566591"/>
                <a:gd name="connsiteY5" fmla="*/ 398297 h 549762"/>
                <a:gd name="connsiteX6" fmla="*/ 140245 w 566591"/>
                <a:gd name="connsiteY6" fmla="*/ 364638 h 549762"/>
                <a:gd name="connsiteX7" fmla="*/ 157075 w 566591"/>
                <a:gd name="connsiteY7" fmla="*/ 213173 h 549762"/>
                <a:gd name="connsiteX8" fmla="*/ 162684 w 566591"/>
                <a:gd name="connsiteY8" fmla="*/ 196344 h 549762"/>
                <a:gd name="connsiteX9" fmla="*/ 201953 w 566591"/>
                <a:gd name="connsiteY9" fmla="*/ 190734 h 549762"/>
                <a:gd name="connsiteX10" fmla="*/ 218783 w 566591"/>
                <a:gd name="connsiteY10" fmla="*/ 179515 h 549762"/>
                <a:gd name="connsiteX11" fmla="*/ 230002 w 566591"/>
                <a:gd name="connsiteY11" fmla="*/ 129026 h 549762"/>
                <a:gd name="connsiteX12" fmla="*/ 263661 w 566591"/>
                <a:gd name="connsiteY12" fmla="*/ 100977 h 549762"/>
                <a:gd name="connsiteX13" fmla="*/ 325369 w 566591"/>
                <a:gd name="connsiteY13" fmla="*/ 61708 h 549762"/>
                <a:gd name="connsiteX14" fmla="*/ 342199 w 566591"/>
                <a:gd name="connsiteY14" fmla="*/ 50489 h 549762"/>
                <a:gd name="connsiteX15" fmla="*/ 392687 w 566591"/>
                <a:gd name="connsiteY15" fmla="*/ 11220 h 549762"/>
                <a:gd name="connsiteX16" fmla="*/ 420736 w 566591"/>
                <a:gd name="connsiteY16" fmla="*/ 0 h 549762"/>
                <a:gd name="connsiteX17" fmla="*/ 471224 w 566591"/>
                <a:gd name="connsiteY17" fmla="*/ 5610 h 549762"/>
                <a:gd name="connsiteX18" fmla="*/ 488054 w 566591"/>
                <a:gd name="connsiteY18" fmla="*/ 11220 h 549762"/>
                <a:gd name="connsiteX19" fmla="*/ 510493 w 566591"/>
                <a:gd name="connsiteY19" fmla="*/ 16830 h 549762"/>
                <a:gd name="connsiteX20" fmla="*/ 566591 w 566591"/>
                <a:gd name="connsiteY20" fmla="*/ 11220 h 549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66591" h="549762">
                  <a:moveTo>
                    <a:pt x="0" y="549762"/>
                  </a:moveTo>
                  <a:cubicBezTo>
                    <a:pt x="5610" y="540412"/>
                    <a:pt x="9119" y="529423"/>
                    <a:pt x="16829" y="521713"/>
                  </a:cubicBezTo>
                  <a:cubicBezTo>
                    <a:pt x="19513" y="519029"/>
                    <a:pt x="55902" y="510543"/>
                    <a:pt x="56098" y="510494"/>
                  </a:cubicBezTo>
                  <a:cubicBezTo>
                    <a:pt x="85066" y="467042"/>
                    <a:pt x="46234" y="530993"/>
                    <a:pt x="72927" y="437566"/>
                  </a:cubicBezTo>
                  <a:cubicBezTo>
                    <a:pt x="76829" y="423909"/>
                    <a:pt x="94217" y="410092"/>
                    <a:pt x="106586" y="403907"/>
                  </a:cubicBezTo>
                  <a:cubicBezTo>
                    <a:pt x="111875" y="401262"/>
                    <a:pt x="117806" y="400167"/>
                    <a:pt x="123416" y="398297"/>
                  </a:cubicBezTo>
                  <a:cubicBezTo>
                    <a:pt x="130192" y="388133"/>
                    <a:pt x="139277" y="377702"/>
                    <a:pt x="140245" y="364638"/>
                  </a:cubicBezTo>
                  <a:cubicBezTo>
                    <a:pt x="151290" y="215535"/>
                    <a:pt x="120166" y="268537"/>
                    <a:pt x="157075" y="213173"/>
                  </a:cubicBezTo>
                  <a:cubicBezTo>
                    <a:pt x="158945" y="207563"/>
                    <a:pt x="157395" y="198988"/>
                    <a:pt x="162684" y="196344"/>
                  </a:cubicBezTo>
                  <a:cubicBezTo>
                    <a:pt x="174511" y="190431"/>
                    <a:pt x="189288" y="194533"/>
                    <a:pt x="201953" y="190734"/>
                  </a:cubicBezTo>
                  <a:cubicBezTo>
                    <a:pt x="208411" y="188797"/>
                    <a:pt x="213173" y="183255"/>
                    <a:pt x="218783" y="179515"/>
                  </a:cubicBezTo>
                  <a:cubicBezTo>
                    <a:pt x="219123" y="177816"/>
                    <a:pt x="227562" y="133295"/>
                    <a:pt x="230002" y="129026"/>
                  </a:cubicBezTo>
                  <a:cubicBezTo>
                    <a:pt x="236646" y="117399"/>
                    <a:pt x="252939" y="108126"/>
                    <a:pt x="263661" y="100977"/>
                  </a:cubicBezTo>
                  <a:cubicBezTo>
                    <a:pt x="280236" y="51254"/>
                    <a:pt x="263127" y="68624"/>
                    <a:pt x="325369" y="61708"/>
                  </a:cubicBezTo>
                  <a:cubicBezTo>
                    <a:pt x="330979" y="57968"/>
                    <a:pt x="336805" y="54534"/>
                    <a:pt x="342199" y="50489"/>
                  </a:cubicBezTo>
                  <a:cubicBezTo>
                    <a:pt x="359256" y="37697"/>
                    <a:pt x="372891" y="19138"/>
                    <a:pt x="392687" y="11220"/>
                  </a:cubicBezTo>
                  <a:lnTo>
                    <a:pt x="420736" y="0"/>
                  </a:lnTo>
                  <a:cubicBezTo>
                    <a:pt x="437565" y="1870"/>
                    <a:pt x="454521" y="2826"/>
                    <a:pt x="471224" y="5610"/>
                  </a:cubicBezTo>
                  <a:cubicBezTo>
                    <a:pt x="477057" y="6582"/>
                    <a:pt x="482368" y="9595"/>
                    <a:pt x="488054" y="11220"/>
                  </a:cubicBezTo>
                  <a:cubicBezTo>
                    <a:pt x="495467" y="13338"/>
                    <a:pt x="503013" y="14960"/>
                    <a:pt x="510493" y="16830"/>
                  </a:cubicBezTo>
                  <a:cubicBezTo>
                    <a:pt x="547710" y="9386"/>
                    <a:pt x="529007" y="11220"/>
                    <a:pt x="566591" y="1122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1619055" y="2727028"/>
              <a:ext cx="98619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SCED@11:00</a:t>
              </a:r>
            </a:p>
          </p:txBody>
        </p:sp>
        <p:cxnSp>
          <p:nvCxnSpPr>
            <p:cNvPr id="227" name="Straight Arrow Connector 226"/>
            <p:cNvCxnSpPr>
              <a:stCxn id="226" idx="1"/>
            </p:cNvCxnSpPr>
            <p:nvPr/>
          </p:nvCxnSpPr>
          <p:spPr>
            <a:xfrm flipH="1">
              <a:off x="1318351" y="2850139"/>
              <a:ext cx="300704" cy="3118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TextBox 227"/>
            <p:cNvSpPr txBox="1"/>
            <p:nvPr/>
          </p:nvSpPr>
          <p:spPr>
            <a:xfrm>
              <a:off x="3374397" y="1381651"/>
              <a:ext cx="122690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BP@SCED 11:00</a:t>
              </a:r>
              <a:endParaRPr lang="en-US" sz="1000" dirty="0"/>
            </a:p>
          </p:txBody>
        </p:sp>
        <p:cxnSp>
          <p:nvCxnSpPr>
            <p:cNvPr id="229" name="Straight Arrow Connector 228"/>
            <p:cNvCxnSpPr/>
            <p:nvPr/>
          </p:nvCxnSpPr>
          <p:spPr>
            <a:xfrm flipH="1" flipV="1">
              <a:off x="3401538" y="1289175"/>
              <a:ext cx="279916" cy="1102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TextBox 229"/>
            <p:cNvSpPr txBox="1"/>
            <p:nvPr/>
          </p:nvSpPr>
          <p:spPr>
            <a:xfrm>
              <a:off x="703422" y="2606208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UDBP</a:t>
              </a:r>
              <a:endParaRPr lang="en-US" sz="1000" dirty="0"/>
            </a:p>
          </p:txBody>
        </p:sp>
        <p:cxnSp>
          <p:nvCxnSpPr>
            <p:cNvPr id="231" name="Straight Arrow Connector 230"/>
            <p:cNvCxnSpPr/>
            <p:nvPr/>
          </p:nvCxnSpPr>
          <p:spPr>
            <a:xfrm flipH="1" flipV="1">
              <a:off x="864993" y="2469521"/>
              <a:ext cx="60108" cy="2033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TextBox 231"/>
            <p:cNvSpPr txBox="1"/>
            <p:nvPr/>
          </p:nvSpPr>
          <p:spPr>
            <a:xfrm>
              <a:off x="1429334" y="1361560"/>
              <a:ext cx="1602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MW output (tracking UDBP + </a:t>
              </a:r>
              <a:r>
                <a:rPr lang="en-US" sz="1000" dirty="0" err="1" smtClean="0"/>
                <a:t>Reg</a:t>
              </a:r>
              <a:r>
                <a:rPr lang="en-US" sz="1000" dirty="0" smtClean="0"/>
                <a:t> Instruction)</a:t>
              </a:r>
              <a:endParaRPr lang="en-US" sz="1000" dirty="0"/>
            </a:p>
          </p:txBody>
        </p:sp>
        <p:cxnSp>
          <p:nvCxnSpPr>
            <p:cNvPr id="233" name="Straight Arrow Connector 232"/>
            <p:cNvCxnSpPr/>
            <p:nvPr/>
          </p:nvCxnSpPr>
          <p:spPr>
            <a:xfrm flipH="1" flipV="1">
              <a:off x="1244930" y="1300893"/>
              <a:ext cx="482754" cy="1118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8" name="Group 237"/>
          <p:cNvGrpSpPr/>
          <p:nvPr/>
        </p:nvGrpSpPr>
        <p:grpSpPr>
          <a:xfrm>
            <a:off x="165078" y="989112"/>
            <a:ext cx="4530953" cy="2529769"/>
            <a:chOff x="70352" y="836712"/>
            <a:chExt cx="4530953" cy="2529769"/>
          </a:xfrm>
        </p:grpSpPr>
        <p:sp>
          <p:nvSpPr>
            <p:cNvPr id="239" name="Rectangle 238"/>
            <p:cNvSpPr/>
            <p:nvPr/>
          </p:nvSpPr>
          <p:spPr>
            <a:xfrm>
              <a:off x="129074" y="836712"/>
              <a:ext cx="4370917" cy="25297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0" name="Straight Connector 239"/>
            <p:cNvCxnSpPr/>
            <p:nvPr/>
          </p:nvCxnSpPr>
          <p:spPr>
            <a:xfrm>
              <a:off x="762033" y="2374713"/>
              <a:ext cx="568318" cy="4552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1" name="Rectangle 240"/>
            <p:cNvSpPr/>
            <p:nvPr/>
          </p:nvSpPr>
          <p:spPr>
            <a:xfrm>
              <a:off x="755576" y="1152417"/>
              <a:ext cx="577561" cy="1218506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2" name="Group 241"/>
            <p:cNvGrpSpPr/>
            <p:nvPr/>
          </p:nvGrpSpPr>
          <p:grpSpPr>
            <a:xfrm>
              <a:off x="755576" y="1018438"/>
              <a:ext cx="2888383" cy="2152179"/>
              <a:chOff x="207453" y="1232756"/>
              <a:chExt cx="3818012" cy="3483112"/>
            </a:xfrm>
          </p:grpSpPr>
          <p:cxnSp>
            <p:nvCxnSpPr>
              <p:cNvPr id="274" name="Straight Arrow Connector 273"/>
              <p:cNvCxnSpPr/>
              <p:nvPr/>
            </p:nvCxnSpPr>
            <p:spPr>
              <a:xfrm>
                <a:off x="207453" y="4703676"/>
                <a:ext cx="3818012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Arrow Connector 274"/>
              <p:cNvCxnSpPr/>
              <p:nvPr/>
            </p:nvCxnSpPr>
            <p:spPr>
              <a:xfrm rot="16200000">
                <a:off x="-1519945" y="2980408"/>
                <a:ext cx="3470920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Arrow Connector 275"/>
              <p:cNvCxnSpPr/>
              <p:nvPr/>
            </p:nvCxnSpPr>
            <p:spPr>
              <a:xfrm rot="16200000">
                <a:off x="-763860" y="2968216"/>
                <a:ext cx="3470920" cy="0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Arrow Connector 276"/>
              <p:cNvCxnSpPr/>
              <p:nvPr/>
            </p:nvCxnSpPr>
            <p:spPr>
              <a:xfrm rot="16200000">
                <a:off x="1936440" y="2968216"/>
                <a:ext cx="3470920" cy="0"/>
              </a:xfrm>
              <a:prstGeom prst="straightConnector1">
                <a:avLst/>
              </a:prstGeom>
              <a:ln w="9525">
                <a:prstDash val="sys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3" name="TextBox 242"/>
            <p:cNvSpPr txBox="1"/>
            <p:nvPr/>
          </p:nvSpPr>
          <p:spPr>
            <a:xfrm>
              <a:off x="3358575" y="2916465"/>
              <a:ext cx="54006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Time</a:t>
              </a:r>
              <a:endParaRPr lang="en-US" sz="1000" dirty="0"/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889657" y="3120260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11:00</a:t>
              </a:r>
              <a:endParaRPr lang="en-US" sz="1000" dirty="0"/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3107273" y="3109914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11:05</a:t>
              </a:r>
              <a:endParaRPr lang="en-US" sz="1000" dirty="0"/>
            </a:p>
          </p:txBody>
        </p:sp>
        <p:cxnSp>
          <p:nvCxnSpPr>
            <p:cNvPr id="246" name="Straight Connector 245"/>
            <p:cNvCxnSpPr/>
            <p:nvPr/>
          </p:nvCxnSpPr>
          <p:spPr>
            <a:xfrm flipV="1">
              <a:off x="755576" y="1141197"/>
              <a:ext cx="2620378" cy="11220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TextBox 246"/>
            <p:cNvSpPr txBox="1"/>
            <p:nvPr/>
          </p:nvSpPr>
          <p:spPr>
            <a:xfrm>
              <a:off x="98034" y="971893"/>
              <a:ext cx="4353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HSL</a:t>
              </a:r>
              <a:endParaRPr lang="en-US" sz="1000" dirty="0"/>
            </a:p>
          </p:txBody>
        </p:sp>
        <p:cxnSp>
          <p:nvCxnSpPr>
            <p:cNvPr id="248" name="Straight Arrow Connector 247"/>
            <p:cNvCxnSpPr/>
            <p:nvPr/>
          </p:nvCxnSpPr>
          <p:spPr>
            <a:xfrm>
              <a:off x="424172" y="1098454"/>
              <a:ext cx="320397" cy="683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9" name="TextBox 248"/>
            <p:cNvSpPr txBox="1"/>
            <p:nvPr/>
          </p:nvSpPr>
          <p:spPr>
            <a:xfrm>
              <a:off x="265788" y="2426695"/>
              <a:ext cx="5305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HASL</a:t>
              </a:r>
              <a:endParaRPr lang="en-US" sz="1000" dirty="0"/>
            </a:p>
          </p:txBody>
        </p:sp>
        <p:sp>
          <p:nvSpPr>
            <p:cNvPr id="250" name="Left Brace 249"/>
            <p:cNvSpPr/>
            <p:nvPr/>
          </p:nvSpPr>
          <p:spPr>
            <a:xfrm>
              <a:off x="475798" y="1152417"/>
              <a:ext cx="243774" cy="1218506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1" name="Straight Arrow Connector 250"/>
            <p:cNvCxnSpPr/>
            <p:nvPr/>
          </p:nvCxnSpPr>
          <p:spPr>
            <a:xfrm flipV="1">
              <a:off x="539440" y="2382143"/>
              <a:ext cx="182965" cy="1044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TextBox 251"/>
            <p:cNvSpPr txBox="1"/>
            <p:nvPr/>
          </p:nvSpPr>
          <p:spPr>
            <a:xfrm>
              <a:off x="3308521" y="836712"/>
              <a:ext cx="86743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HSL, HASL</a:t>
              </a:r>
              <a:endParaRPr lang="en-US" sz="1000" dirty="0"/>
            </a:p>
          </p:txBody>
        </p:sp>
        <p:cxnSp>
          <p:nvCxnSpPr>
            <p:cNvPr id="253" name="Straight Arrow Connector 252"/>
            <p:cNvCxnSpPr>
              <a:stCxn id="252" idx="2"/>
            </p:cNvCxnSpPr>
            <p:nvPr/>
          </p:nvCxnSpPr>
          <p:spPr>
            <a:xfrm flipH="1">
              <a:off x="3357065" y="1082933"/>
              <a:ext cx="385174" cy="745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4" name="TextBox 253"/>
            <p:cNvSpPr txBox="1"/>
            <p:nvPr/>
          </p:nvSpPr>
          <p:spPr>
            <a:xfrm>
              <a:off x="70352" y="1535268"/>
              <a:ext cx="5877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RegUp</a:t>
              </a:r>
              <a:endParaRPr lang="en-US" sz="1000" dirty="0"/>
            </a:p>
            <a:p>
              <a:r>
                <a:rPr lang="en-US" sz="1000" dirty="0" smtClean="0"/>
                <a:t>Resp.</a:t>
              </a:r>
              <a:endParaRPr lang="en-US" sz="1000" dirty="0"/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1544892" y="2400875"/>
              <a:ext cx="122690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BP@SCED 10:55</a:t>
              </a:r>
              <a:endParaRPr lang="en-US" sz="1000" dirty="0"/>
            </a:p>
          </p:txBody>
        </p:sp>
        <p:cxnSp>
          <p:nvCxnSpPr>
            <p:cNvPr id="256" name="Straight Arrow Connector 255"/>
            <p:cNvCxnSpPr/>
            <p:nvPr/>
          </p:nvCxnSpPr>
          <p:spPr>
            <a:xfrm flipH="1" flipV="1">
              <a:off x="1332524" y="2386535"/>
              <a:ext cx="261535" cy="977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>
              <a:off x="925101" y="2375475"/>
              <a:ext cx="408563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flipV="1">
              <a:off x="761674" y="2375475"/>
              <a:ext cx="163427" cy="244712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Arrow Connector 258"/>
            <p:cNvCxnSpPr/>
            <p:nvPr/>
          </p:nvCxnSpPr>
          <p:spPr>
            <a:xfrm flipV="1">
              <a:off x="1130152" y="1145749"/>
              <a:ext cx="0" cy="1229726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Arrow Connector 259"/>
            <p:cNvCxnSpPr/>
            <p:nvPr/>
          </p:nvCxnSpPr>
          <p:spPr>
            <a:xfrm flipV="1">
              <a:off x="1294394" y="1141197"/>
              <a:ext cx="0" cy="1229726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Arrow Connector 260"/>
            <p:cNvCxnSpPr/>
            <p:nvPr/>
          </p:nvCxnSpPr>
          <p:spPr>
            <a:xfrm flipV="1">
              <a:off x="969981" y="1141197"/>
              <a:ext cx="0" cy="1229726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Arrow Connector 261"/>
            <p:cNvCxnSpPr/>
            <p:nvPr/>
          </p:nvCxnSpPr>
          <p:spPr>
            <a:xfrm flipV="1">
              <a:off x="837777" y="1267325"/>
              <a:ext cx="0" cy="1229726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TextBox 262"/>
            <p:cNvSpPr txBox="1"/>
            <p:nvPr/>
          </p:nvSpPr>
          <p:spPr>
            <a:xfrm>
              <a:off x="1537175" y="836712"/>
              <a:ext cx="12667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RegUp</a:t>
              </a:r>
              <a:r>
                <a:rPr lang="en-US" sz="1000" dirty="0" smtClean="0"/>
                <a:t> Instruction</a:t>
              </a:r>
              <a:endParaRPr lang="en-US" sz="1000" dirty="0"/>
            </a:p>
          </p:txBody>
        </p:sp>
        <p:cxnSp>
          <p:nvCxnSpPr>
            <p:cNvPr id="264" name="Straight Arrow Connector 263"/>
            <p:cNvCxnSpPr>
              <a:stCxn id="263" idx="1"/>
            </p:cNvCxnSpPr>
            <p:nvPr/>
          </p:nvCxnSpPr>
          <p:spPr>
            <a:xfrm flipH="1">
              <a:off x="969981" y="959823"/>
              <a:ext cx="567194" cy="3033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5" name="Freeform 264"/>
            <p:cNvSpPr/>
            <p:nvPr/>
          </p:nvSpPr>
          <p:spPr>
            <a:xfrm>
              <a:off x="768545" y="1267818"/>
              <a:ext cx="566591" cy="549762"/>
            </a:xfrm>
            <a:custGeom>
              <a:avLst/>
              <a:gdLst>
                <a:gd name="connsiteX0" fmla="*/ 0 w 566591"/>
                <a:gd name="connsiteY0" fmla="*/ 549762 h 549762"/>
                <a:gd name="connsiteX1" fmla="*/ 16829 w 566591"/>
                <a:gd name="connsiteY1" fmla="*/ 521713 h 549762"/>
                <a:gd name="connsiteX2" fmla="*/ 56098 w 566591"/>
                <a:gd name="connsiteY2" fmla="*/ 510494 h 549762"/>
                <a:gd name="connsiteX3" fmla="*/ 72927 w 566591"/>
                <a:gd name="connsiteY3" fmla="*/ 437566 h 549762"/>
                <a:gd name="connsiteX4" fmla="*/ 106586 w 566591"/>
                <a:gd name="connsiteY4" fmla="*/ 403907 h 549762"/>
                <a:gd name="connsiteX5" fmla="*/ 123416 w 566591"/>
                <a:gd name="connsiteY5" fmla="*/ 398297 h 549762"/>
                <a:gd name="connsiteX6" fmla="*/ 140245 w 566591"/>
                <a:gd name="connsiteY6" fmla="*/ 364638 h 549762"/>
                <a:gd name="connsiteX7" fmla="*/ 157075 w 566591"/>
                <a:gd name="connsiteY7" fmla="*/ 213173 h 549762"/>
                <a:gd name="connsiteX8" fmla="*/ 162684 w 566591"/>
                <a:gd name="connsiteY8" fmla="*/ 196344 h 549762"/>
                <a:gd name="connsiteX9" fmla="*/ 201953 w 566591"/>
                <a:gd name="connsiteY9" fmla="*/ 190734 h 549762"/>
                <a:gd name="connsiteX10" fmla="*/ 218783 w 566591"/>
                <a:gd name="connsiteY10" fmla="*/ 179515 h 549762"/>
                <a:gd name="connsiteX11" fmla="*/ 230002 w 566591"/>
                <a:gd name="connsiteY11" fmla="*/ 129026 h 549762"/>
                <a:gd name="connsiteX12" fmla="*/ 263661 w 566591"/>
                <a:gd name="connsiteY12" fmla="*/ 100977 h 549762"/>
                <a:gd name="connsiteX13" fmla="*/ 325369 w 566591"/>
                <a:gd name="connsiteY13" fmla="*/ 61708 h 549762"/>
                <a:gd name="connsiteX14" fmla="*/ 342199 w 566591"/>
                <a:gd name="connsiteY14" fmla="*/ 50489 h 549762"/>
                <a:gd name="connsiteX15" fmla="*/ 392687 w 566591"/>
                <a:gd name="connsiteY15" fmla="*/ 11220 h 549762"/>
                <a:gd name="connsiteX16" fmla="*/ 420736 w 566591"/>
                <a:gd name="connsiteY16" fmla="*/ 0 h 549762"/>
                <a:gd name="connsiteX17" fmla="*/ 471224 w 566591"/>
                <a:gd name="connsiteY17" fmla="*/ 5610 h 549762"/>
                <a:gd name="connsiteX18" fmla="*/ 488054 w 566591"/>
                <a:gd name="connsiteY18" fmla="*/ 11220 h 549762"/>
                <a:gd name="connsiteX19" fmla="*/ 510493 w 566591"/>
                <a:gd name="connsiteY19" fmla="*/ 16830 h 549762"/>
                <a:gd name="connsiteX20" fmla="*/ 566591 w 566591"/>
                <a:gd name="connsiteY20" fmla="*/ 11220 h 549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66591" h="549762">
                  <a:moveTo>
                    <a:pt x="0" y="549762"/>
                  </a:moveTo>
                  <a:cubicBezTo>
                    <a:pt x="5610" y="540412"/>
                    <a:pt x="9119" y="529423"/>
                    <a:pt x="16829" y="521713"/>
                  </a:cubicBezTo>
                  <a:cubicBezTo>
                    <a:pt x="19513" y="519029"/>
                    <a:pt x="55902" y="510543"/>
                    <a:pt x="56098" y="510494"/>
                  </a:cubicBezTo>
                  <a:cubicBezTo>
                    <a:pt x="85066" y="467042"/>
                    <a:pt x="46234" y="530993"/>
                    <a:pt x="72927" y="437566"/>
                  </a:cubicBezTo>
                  <a:cubicBezTo>
                    <a:pt x="76829" y="423909"/>
                    <a:pt x="94217" y="410092"/>
                    <a:pt x="106586" y="403907"/>
                  </a:cubicBezTo>
                  <a:cubicBezTo>
                    <a:pt x="111875" y="401262"/>
                    <a:pt x="117806" y="400167"/>
                    <a:pt x="123416" y="398297"/>
                  </a:cubicBezTo>
                  <a:cubicBezTo>
                    <a:pt x="130192" y="388133"/>
                    <a:pt x="139277" y="377702"/>
                    <a:pt x="140245" y="364638"/>
                  </a:cubicBezTo>
                  <a:cubicBezTo>
                    <a:pt x="151290" y="215535"/>
                    <a:pt x="120166" y="268537"/>
                    <a:pt x="157075" y="213173"/>
                  </a:cubicBezTo>
                  <a:cubicBezTo>
                    <a:pt x="158945" y="207563"/>
                    <a:pt x="157395" y="198988"/>
                    <a:pt x="162684" y="196344"/>
                  </a:cubicBezTo>
                  <a:cubicBezTo>
                    <a:pt x="174511" y="190431"/>
                    <a:pt x="189288" y="194533"/>
                    <a:pt x="201953" y="190734"/>
                  </a:cubicBezTo>
                  <a:cubicBezTo>
                    <a:pt x="208411" y="188797"/>
                    <a:pt x="213173" y="183255"/>
                    <a:pt x="218783" y="179515"/>
                  </a:cubicBezTo>
                  <a:cubicBezTo>
                    <a:pt x="219123" y="177816"/>
                    <a:pt x="227562" y="133295"/>
                    <a:pt x="230002" y="129026"/>
                  </a:cubicBezTo>
                  <a:cubicBezTo>
                    <a:pt x="236646" y="117399"/>
                    <a:pt x="252939" y="108126"/>
                    <a:pt x="263661" y="100977"/>
                  </a:cubicBezTo>
                  <a:cubicBezTo>
                    <a:pt x="280236" y="51254"/>
                    <a:pt x="263127" y="68624"/>
                    <a:pt x="325369" y="61708"/>
                  </a:cubicBezTo>
                  <a:cubicBezTo>
                    <a:pt x="330979" y="57968"/>
                    <a:pt x="336805" y="54534"/>
                    <a:pt x="342199" y="50489"/>
                  </a:cubicBezTo>
                  <a:cubicBezTo>
                    <a:pt x="359256" y="37697"/>
                    <a:pt x="372891" y="19138"/>
                    <a:pt x="392687" y="11220"/>
                  </a:cubicBezTo>
                  <a:lnTo>
                    <a:pt x="420736" y="0"/>
                  </a:lnTo>
                  <a:cubicBezTo>
                    <a:pt x="437565" y="1870"/>
                    <a:pt x="454521" y="2826"/>
                    <a:pt x="471224" y="5610"/>
                  </a:cubicBezTo>
                  <a:cubicBezTo>
                    <a:pt x="477057" y="6582"/>
                    <a:pt x="482368" y="9595"/>
                    <a:pt x="488054" y="11220"/>
                  </a:cubicBezTo>
                  <a:cubicBezTo>
                    <a:pt x="495467" y="13338"/>
                    <a:pt x="503013" y="14960"/>
                    <a:pt x="510493" y="16830"/>
                  </a:cubicBezTo>
                  <a:cubicBezTo>
                    <a:pt x="547710" y="9386"/>
                    <a:pt x="529007" y="11220"/>
                    <a:pt x="566591" y="1122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1619055" y="2727028"/>
              <a:ext cx="98619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SCED@11:00</a:t>
              </a:r>
            </a:p>
          </p:txBody>
        </p:sp>
        <p:cxnSp>
          <p:nvCxnSpPr>
            <p:cNvPr id="267" name="Straight Arrow Connector 266"/>
            <p:cNvCxnSpPr>
              <a:stCxn id="266" idx="1"/>
            </p:cNvCxnSpPr>
            <p:nvPr/>
          </p:nvCxnSpPr>
          <p:spPr>
            <a:xfrm flipH="1">
              <a:off x="1318351" y="2850139"/>
              <a:ext cx="300704" cy="3118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8" name="TextBox 267"/>
            <p:cNvSpPr txBox="1"/>
            <p:nvPr/>
          </p:nvSpPr>
          <p:spPr>
            <a:xfrm>
              <a:off x="3374397" y="1381651"/>
              <a:ext cx="122690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BP@SCED 11:00</a:t>
              </a:r>
              <a:endParaRPr lang="en-US" sz="1000" dirty="0"/>
            </a:p>
          </p:txBody>
        </p:sp>
        <p:cxnSp>
          <p:nvCxnSpPr>
            <p:cNvPr id="269" name="Straight Arrow Connector 268"/>
            <p:cNvCxnSpPr/>
            <p:nvPr/>
          </p:nvCxnSpPr>
          <p:spPr>
            <a:xfrm flipH="1" flipV="1">
              <a:off x="3401538" y="1289175"/>
              <a:ext cx="279916" cy="1102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flipV="1">
              <a:off x="1333664" y="1263150"/>
              <a:ext cx="1634255" cy="1112325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>
              <a:off x="2967918" y="1263150"/>
              <a:ext cx="408563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2" name="TextBox 271"/>
            <p:cNvSpPr txBox="1"/>
            <p:nvPr/>
          </p:nvSpPr>
          <p:spPr>
            <a:xfrm>
              <a:off x="1948164" y="2042540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UDBP</a:t>
              </a:r>
              <a:endParaRPr lang="en-US" sz="1000" dirty="0"/>
            </a:p>
          </p:txBody>
        </p:sp>
        <p:cxnSp>
          <p:nvCxnSpPr>
            <p:cNvPr id="273" name="Straight Arrow Connector 272"/>
            <p:cNvCxnSpPr>
              <a:stCxn id="272" idx="1"/>
            </p:cNvCxnSpPr>
            <p:nvPr/>
          </p:nvCxnSpPr>
          <p:spPr>
            <a:xfrm flipH="1" flipV="1">
              <a:off x="1687286" y="2141291"/>
              <a:ext cx="260878" cy="243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0" name="Group 279"/>
          <p:cNvGrpSpPr/>
          <p:nvPr/>
        </p:nvGrpSpPr>
        <p:grpSpPr>
          <a:xfrm>
            <a:off x="165078" y="979623"/>
            <a:ext cx="4586942" cy="2539258"/>
            <a:chOff x="129074" y="899231"/>
            <a:chExt cx="4586942" cy="2539258"/>
          </a:xfrm>
        </p:grpSpPr>
        <p:sp>
          <p:nvSpPr>
            <p:cNvPr id="281" name="Rectangle 280"/>
            <p:cNvSpPr/>
            <p:nvPr/>
          </p:nvSpPr>
          <p:spPr>
            <a:xfrm>
              <a:off x="129074" y="908720"/>
              <a:ext cx="4370917" cy="25297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2" name="Straight Connector 281"/>
            <p:cNvCxnSpPr/>
            <p:nvPr/>
          </p:nvCxnSpPr>
          <p:spPr>
            <a:xfrm>
              <a:off x="876744" y="2437232"/>
              <a:ext cx="568318" cy="4552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3" name="Rectangle 282"/>
            <p:cNvSpPr/>
            <p:nvPr/>
          </p:nvSpPr>
          <p:spPr>
            <a:xfrm>
              <a:off x="870287" y="1214936"/>
              <a:ext cx="577561" cy="1218506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4" name="Straight Arrow Connector 283"/>
            <p:cNvCxnSpPr/>
            <p:nvPr/>
          </p:nvCxnSpPr>
          <p:spPr>
            <a:xfrm>
              <a:off x="870287" y="3225603"/>
              <a:ext cx="2888383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Arrow Connector 284"/>
            <p:cNvCxnSpPr/>
            <p:nvPr/>
          </p:nvCxnSpPr>
          <p:spPr>
            <a:xfrm rot="16200000">
              <a:off x="-195937" y="2160813"/>
              <a:ext cx="2144646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Arrow Connector 285"/>
            <p:cNvCxnSpPr/>
            <p:nvPr/>
          </p:nvCxnSpPr>
          <p:spPr>
            <a:xfrm rot="16200000">
              <a:off x="376053" y="2153280"/>
              <a:ext cx="2144646" cy="0"/>
            </a:xfrm>
            <a:prstGeom prst="straightConnector1">
              <a:avLst/>
            </a:prstGeom>
            <a:ln w="9525"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Arrow Connector 286"/>
            <p:cNvCxnSpPr/>
            <p:nvPr/>
          </p:nvCxnSpPr>
          <p:spPr>
            <a:xfrm rot="16200000">
              <a:off x="2418870" y="2153280"/>
              <a:ext cx="2144646" cy="0"/>
            </a:xfrm>
            <a:prstGeom prst="straightConnector1">
              <a:avLst/>
            </a:prstGeom>
            <a:ln w="9525"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>
            <a:xfrm>
              <a:off x="1039812" y="2437994"/>
              <a:ext cx="408563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flipV="1">
              <a:off x="1448375" y="1325669"/>
              <a:ext cx="1634255" cy="1112325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>
              <a:off x="3082629" y="1325669"/>
              <a:ext cx="408563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 flipV="1">
              <a:off x="876385" y="2437994"/>
              <a:ext cx="163427" cy="244712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Arrow Connector 291"/>
            <p:cNvCxnSpPr/>
            <p:nvPr/>
          </p:nvCxnSpPr>
          <p:spPr>
            <a:xfrm flipV="1">
              <a:off x="1244863" y="1208268"/>
              <a:ext cx="0" cy="1229726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Arrow Connector 292"/>
            <p:cNvCxnSpPr/>
            <p:nvPr/>
          </p:nvCxnSpPr>
          <p:spPr>
            <a:xfrm flipV="1">
              <a:off x="1409105" y="1203716"/>
              <a:ext cx="0" cy="1229726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Arrow Connector 293"/>
            <p:cNvCxnSpPr/>
            <p:nvPr/>
          </p:nvCxnSpPr>
          <p:spPr>
            <a:xfrm flipV="1">
              <a:off x="1084692" y="1203716"/>
              <a:ext cx="0" cy="1229726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Arrow Connector 294"/>
            <p:cNvCxnSpPr/>
            <p:nvPr/>
          </p:nvCxnSpPr>
          <p:spPr>
            <a:xfrm flipV="1">
              <a:off x="952488" y="1329844"/>
              <a:ext cx="0" cy="1229726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6" name="TextBox 295"/>
            <p:cNvSpPr txBox="1"/>
            <p:nvPr/>
          </p:nvSpPr>
          <p:spPr>
            <a:xfrm>
              <a:off x="1733766" y="2789547"/>
              <a:ext cx="98619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SCED@11:00</a:t>
              </a:r>
            </a:p>
          </p:txBody>
        </p:sp>
        <p:cxnSp>
          <p:nvCxnSpPr>
            <p:cNvPr id="297" name="Straight Arrow Connector 296"/>
            <p:cNvCxnSpPr>
              <a:stCxn id="296" idx="1"/>
            </p:cNvCxnSpPr>
            <p:nvPr/>
          </p:nvCxnSpPr>
          <p:spPr>
            <a:xfrm flipH="1">
              <a:off x="1433062" y="2912658"/>
              <a:ext cx="300704" cy="3118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8" name="TextBox 297"/>
            <p:cNvSpPr txBox="1"/>
            <p:nvPr/>
          </p:nvSpPr>
          <p:spPr>
            <a:xfrm>
              <a:off x="1651886" y="899231"/>
              <a:ext cx="12667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RegUp</a:t>
              </a:r>
              <a:r>
                <a:rPr lang="en-US" sz="1000" dirty="0" smtClean="0"/>
                <a:t> Instruction</a:t>
              </a:r>
              <a:endParaRPr lang="en-US" sz="1000" dirty="0"/>
            </a:p>
          </p:txBody>
        </p:sp>
        <p:cxnSp>
          <p:nvCxnSpPr>
            <p:cNvPr id="299" name="Straight Arrow Connector 298"/>
            <p:cNvCxnSpPr>
              <a:stCxn id="298" idx="1"/>
            </p:cNvCxnSpPr>
            <p:nvPr/>
          </p:nvCxnSpPr>
          <p:spPr>
            <a:xfrm flipH="1">
              <a:off x="1084692" y="1022342"/>
              <a:ext cx="567194" cy="3033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0" name="TextBox 299"/>
            <p:cNvSpPr txBox="1"/>
            <p:nvPr/>
          </p:nvSpPr>
          <p:spPr>
            <a:xfrm>
              <a:off x="2319055" y="1741398"/>
              <a:ext cx="1602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MW output (tracking UDBP + </a:t>
              </a:r>
              <a:r>
                <a:rPr lang="en-US" sz="1000" dirty="0" err="1" smtClean="0"/>
                <a:t>Reg</a:t>
              </a:r>
              <a:r>
                <a:rPr lang="en-US" sz="1000" dirty="0" smtClean="0"/>
                <a:t> Instruction)</a:t>
              </a:r>
              <a:endParaRPr lang="en-US" sz="1000" dirty="0"/>
            </a:p>
          </p:txBody>
        </p:sp>
        <p:sp>
          <p:nvSpPr>
            <p:cNvPr id="301" name="TextBox 300"/>
            <p:cNvSpPr txBox="1"/>
            <p:nvPr/>
          </p:nvSpPr>
          <p:spPr>
            <a:xfrm>
              <a:off x="3473286" y="2978984"/>
              <a:ext cx="54006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Time</a:t>
              </a:r>
              <a:endParaRPr lang="en-US" sz="1000" dirty="0"/>
            </a:p>
          </p:txBody>
        </p:sp>
        <p:sp>
          <p:nvSpPr>
            <p:cNvPr id="302" name="TextBox 301"/>
            <p:cNvSpPr txBox="1"/>
            <p:nvPr/>
          </p:nvSpPr>
          <p:spPr>
            <a:xfrm>
              <a:off x="2062875" y="2105059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UDBP</a:t>
              </a:r>
              <a:endParaRPr lang="en-US" sz="1000" dirty="0"/>
            </a:p>
          </p:txBody>
        </p:sp>
        <p:cxnSp>
          <p:nvCxnSpPr>
            <p:cNvPr id="303" name="Straight Arrow Connector 302"/>
            <p:cNvCxnSpPr>
              <a:stCxn id="302" idx="1"/>
            </p:cNvCxnSpPr>
            <p:nvPr/>
          </p:nvCxnSpPr>
          <p:spPr>
            <a:xfrm flipH="1" flipV="1">
              <a:off x="1801997" y="2203810"/>
              <a:ext cx="260878" cy="243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4" name="TextBox 303"/>
            <p:cNvSpPr txBox="1"/>
            <p:nvPr/>
          </p:nvSpPr>
          <p:spPr>
            <a:xfrm>
              <a:off x="1004368" y="3182779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11:00</a:t>
              </a:r>
              <a:endParaRPr lang="en-US" sz="1000" dirty="0"/>
            </a:p>
          </p:txBody>
        </p:sp>
        <p:sp>
          <p:nvSpPr>
            <p:cNvPr id="305" name="TextBox 304"/>
            <p:cNvSpPr txBox="1"/>
            <p:nvPr/>
          </p:nvSpPr>
          <p:spPr>
            <a:xfrm>
              <a:off x="3221984" y="3172433"/>
              <a:ext cx="756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11:05</a:t>
              </a:r>
              <a:endParaRPr lang="en-US" sz="1000" dirty="0"/>
            </a:p>
          </p:txBody>
        </p:sp>
        <p:cxnSp>
          <p:nvCxnSpPr>
            <p:cNvPr id="306" name="Straight Connector 305"/>
            <p:cNvCxnSpPr/>
            <p:nvPr/>
          </p:nvCxnSpPr>
          <p:spPr>
            <a:xfrm flipV="1">
              <a:off x="870287" y="1203716"/>
              <a:ext cx="2620378" cy="11220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" name="TextBox 306"/>
            <p:cNvSpPr txBox="1"/>
            <p:nvPr/>
          </p:nvSpPr>
          <p:spPr>
            <a:xfrm>
              <a:off x="212745" y="1034412"/>
              <a:ext cx="4353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HSL</a:t>
              </a:r>
              <a:endParaRPr lang="en-US" sz="1000" dirty="0"/>
            </a:p>
          </p:txBody>
        </p:sp>
        <p:cxnSp>
          <p:nvCxnSpPr>
            <p:cNvPr id="308" name="Straight Arrow Connector 307"/>
            <p:cNvCxnSpPr/>
            <p:nvPr/>
          </p:nvCxnSpPr>
          <p:spPr>
            <a:xfrm>
              <a:off x="538883" y="1160973"/>
              <a:ext cx="320397" cy="683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9" name="TextBox 308"/>
            <p:cNvSpPr txBox="1"/>
            <p:nvPr/>
          </p:nvSpPr>
          <p:spPr>
            <a:xfrm>
              <a:off x="380499" y="2489214"/>
              <a:ext cx="5305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HASL</a:t>
              </a:r>
              <a:endParaRPr lang="en-US" sz="1000" dirty="0"/>
            </a:p>
          </p:txBody>
        </p:sp>
        <p:sp>
          <p:nvSpPr>
            <p:cNvPr id="310" name="Left Brace 309"/>
            <p:cNvSpPr/>
            <p:nvPr/>
          </p:nvSpPr>
          <p:spPr>
            <a:xfrm>
              <a:off x="590509" y="1214936"/>
              <a:ext cx="243774" cy="1218506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TextBox 310"/>
            <p:cNvSpPr txBox="1"/>
            <p:nvPr/>
          </p:nvSpPr>
          <p:spPr>
            <a:xfrm>
              <a:off x="185063" y="1597787"/>
              <a:ext cx="5877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RegUp</a:t>
              </a:r>
              <a:endParaRPr lang="en-US" sz="1000" dirty="0"/>
            </a:p>
            <a:p>
              <a:r>
                <a:rPr lang="en-US" sz="1000" dirty="0" smtClean="0"/>
                <a:t>Resp.</a:t>
              </a:r>
              <a:endParaRPr lang="en-US" sz="1000" dirty="0"/>
            </a:p>
          </p:txBody>
        </p:sp>
        <p:cxnSp>
          <p:nvCxnSpPr>
            <p:cNvPr id="312" name="Straight Arrow Connector 311"/>
            <p:cNvCxnSpPr/>
            <p:nvPr/>
          </p:nvCxnSpPr>
          <p:spPr>
            <a:xfrm flipV="1">
              <a:off x="654151" y="2444662"/>
              <a:ext cx="182965" cy="1044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3" name="TextBox 312"/>
            <p:cNvSpPr txBox="1"/>
            <p:nvPr/>
          </p:nvSpPr>
          <p:spPr>
            <a:xfrm>
              <a:off x="3489108" y="1422904"/>
              <a:ext cx="122690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BP@SCED 11:00</a:t>
              </a:r>
              <a:endParaRPr lang="en-US" sz="1000" dirty="0"/>
            </a:p>
          </p:txBody>
        </p:sp>
        <p:cxnSp>
          <p:nvCxnSpPr>
            <p:cNvPr id="314" name="Straight Arrow Connector 313"/>
            <p:cNvCxnSpPr/>
            <p:nvPr/>
          </p:nvCxnSpPr>
          <p:spPr>
            <a:xfrm flipH="1" flipV="1">
              <a:off x="3516249" y="1330428"/>
              <a:ext cx="279916" cy="1102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5" name="TextBox 314"/>
            <p:cNvSpPr txBox="1"/>
            <p:nvPr/>
          </p:nvSpPr>
          <p:spPr>
            <a:xfrm>
              <a:off x="3423232" y="899231"/>
              <a:ext cx="86743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HSL, HASL</a:t>
              </a:r>
              <a:endParaRPr lang="en-US" sz="1000" dirty="0"/>
            </a:p>
          </p:txBody>
        </p:sp>
        <p:cxnSp>
          <p:nvCxnSpPr>
            <p:cNvPr id="316" name="Straight Arrow Connector 315"/>
            <p:cNvCxnSpPr>
              <a:stCxn id="315" idx="2"/>
            </p:cNvCxnSpPr>
            <p:nvPr/>
          </p:nvCxnSpPr>
          <p:spPr>
            <a:xfrm flipH="1">
              <a:off x="3471776" y="1145452"/>
              <a:ext cx="385174" cy="745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" name="TextBox 316"/>
            <p:cNvSpPr txBox="1"/>
            <p:nvPr/>
          </p:nvSpPr>
          <p:spPr>
            <a:xfrm>
              <a:off x="1659603" y="2463394"/>
              <a:ext cx="122690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BP@SCED 10:55</a:t>
              </a:r>
              <a:endParaRPr lang="en-US" sz="1000" dirty="0"/>
            </a:p>
          </p:txBody>
        </p:sp>
        <p:cxnSp>
          <p:nvCxnSpPr>
            <p:cNvPr id="318" name="Straight Arrow Connector 317"/>
            <p:cNvCxnSpPr/>
            <p:nvPr/>
          </p:nvCxnSpPr>
          <p:spPr>
            <a:xfrm flipH="1" flipV="1">
              <a:off x="1447235" y="2449054"/>
              <a:ext cx="261535" cy="977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9" name="Freeform 318"/>
            <p:cNvSpPr/>
            <p:nvPr/>
          </p:nvSpPr>
          <p:spPr>
            <a:xfrm>
              <a:off x="883256" y="1330337"/>
              <a:ext cx="566591" cy="549762"/>
            </a:xfrm>
            <a:custGeom>
              <a:avLst/>
              <a:gdLst>
                <a:gd name="connsiteX0" fmla="*/ 0 w 566591"/>
                <a:gd name="connsiteY0" fmla="*/ 549762 h 549762"/>
                <a:gd name="connsiteX1" fmla="*/ 16829 w 566591"/>
                <a:gd name="connsiteY1" fmla="*/ 521713 h 549762"/>
                <a:gd name="connsiteX2" fmla="*/ 56098 w 566591"/>
                <a:gd name="connsiteY2" fmla="*/ 510494 h 549762"/>
                <a:gd name="connsiteX3" fmla="*/ 72927 w 566591"/>
                <a:gd name="connsiteY3" fmla="*/ 437566 h 549762"/>
                <a:gd name="connsiteX4" fmla="*/ 106586 w 566591"/>
                <a:gd name="connsiteY4" fmla="*/ 403907 h 549762"/>
                <a:gd name="connsiteX5" fmla="*/ 123416 w 566591"/>
                <a:gd name="connsiteY5" fmla="*/ 398297 h 549762"/>
                <a:gd name="connsiteX6" fmla="*/ 140245 w 566591"/>
                <a:gd name="connsiteY6" fmla="*/ 364638 h 549762"/>
                <a:gd name="connsiteX7" fmla="*/ 157075 w 566591"/>
                <a:gd name="connsiteY7" fmla="*/ 213173 h 549762"/>
                <a:gd name="connsiteX8" fmla="*/ 162684 w 566591"/>
                <a:gd name="connsiteY8" fmla="*/ 196344 h 549762"/>
                <a:gd name="connsiteX9" fmla="*/ 201953 w 566591"/>
                <a:gd name="connsiteY9" fmla="*/ 190734 h 549762"/>
                <a:gd name="connsiteX10" fmla="*/ 218783 w 566591"/>
                <a:gd name="connsiteY10" fmla="*/ 179515 h 549762"/>
                <a:gd name="connsiteX11" fmla="*/ 230002 w 566591"/>
                <a:gd name="connsiteY11" fmla="*/ 129026 h 549762"/>
                <a:gd name="connsiteX12" fmla="*/ 263661 w 566591"/>
                <a:gd name="connsiteY12" fmla="*/ 100977 h 549762"/>
                <a:gd name="connsiteX13" fmla="*/ 325369 w 566591"/>
                <a:gd name="connsiteY13" fmla="*/ 61708 h 549762"/>
                <a:gd name="connsiteX14" fmla="*/ 342199 w 566591"/>
                <a:gd name="connsiteY14" fmla="*/ 50489 h 549762"/>
                <a:gd name="connsiteX15" fmla="*/ 392687 w 566591"/>
                <a:gd name="connsiteY15" fmla="*/ 11220 h 549762"/>
                <a:gd name="connsiteX16" fmla="*/ 420736 w 566591"/>
                <a:gd name="connsiteY16" fmla="*/ 0 h 549762"/>
                <a:gd name="connsiteX17" fmla="*/ 471224 w 566591"/>
                <a:gd name="connsiteY17" fmla="*/ 5610 h 549762"/>
                <a:gd name="connsiteX18" fmla="*/ 488054 w 566591"/>
                <a:gd name="connsiteY18" fmla="*/ 11220 h 549762"/>
                <a:gd name="connsiteX19" fmla="*/ 510493 w 566591"/>
                <a:gd name="connsiteY19" fmla="*/ 16830 h 549762"/>
                <a:gd name="connsiteX20" fmla="*/ 566591 w 566591"/>
                <a:gd name="connsiteY20" fmla="*/ 11220 h 549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66591" h="549762">
                  <a:moveTo>
                    <a:pt x="0" y="549762"/>
                  </a:moveTo>
                  <a:cubicBezTo>
                    <a:pt x="5610" y="540412"/>
                    <a:pt x="9119" y="529423"/>
                    <a:pt x="16829" y="521713"/>
                  </a:cubicBezTo>
                  <a:cubicBezTo>
                    <a:pt x="19513" y="519029"/>
                    <a:pt x="55902" y="510543"/>
                    <a:pt x="56098" y="510494"/>
                  </a:cubicBezTo>
                  <a:cubicBezTo>
                    <a:pt x="85066" y="467042"/>
                    <a:pt x="46234" y="530993"/>
                    <a:pt x="72927" y="437566"/>
                  </a:cubicBezTo>
                  <a:cubicBezTo>
                    <a:pt x="76829" y="423909"/>
                    <a:pt x="94217" y="410092"/>
                    <a:pt x="106586" y="403907"/>
                  </a:cubicBezTo>
                  <a:cubicBezTo>
                    <a:pt x="111875" y="401262"/>
                    <a:pt x="117806" y="400167"/>
                    <a:pt x="123416" y="398297"/>
                  </a:cubicBezTo>
                  <a:cubicBezTo>
                    <a:pt x="130192" y="388133"/>
                    <a:pt x="139277" y="377702"/>
                    <a:pt x="140245" y="364638"/>
                  </a:cubicBezTo>
                  <a:cubicBezTo>
                    <a:pt x="151290" y="215535"/>
                    <a:pt x="120166" y="268537"/>
                    <a:pt x="157075" y="213173"/>
                  </a:cubicBezTo>
                  <a:cubicBezTo>
                    <a:pt x="158945" y="207563"/>
                    <a:pt x="157395" y="198988"/>
                    <a:pt x="162684" y="196344"/>
                  </a:cubicBezTo>
                  <a:cubicBezTo>
                    <a:pt x="174511" y="190431"/>
                    <a:pt x="189288" y="194533"/>
                    <a:pt x="201953" y="190734"/>
                  </a:cubicBezTo>
                  <a:cubicBezTo>
                    <a:pt x="208411" y="188797"/>
                    <a:pt x="213173" y="183255"/>
                    <a:pt x="218783" y="179515"/>
                  </a:cubicBezTo>
                  <a:cubicBezTo>
                    <a:pt x="219123" y="177816"/>
                    <a:pt x="227562" y="133295"/>
                    <a:pt x="230002" y="129026"/>
                  </a:cubicBezTo>
                  <a:cubicBezTo>
                    <a:pt x="236646" y="117399"/>
                    <a:pt x="252939" y="108126"/>
                    <a:pt x="263661" y="100977"/>
                  </a:cubicBezTo>
                  <a:cubicBezTo>
                    <a:pt x="280236" y="51254"/>
                    <a:pt x="263127" y="68624"/>
                    <a:pt x="325369" y="61708"/>
                  </a:cubicBezTo>
                  <a:cubicBezTo>
                    <a:pt x="330979" y="57968"/>
                    <a:pt x="336805" y="54534"/>
                    <a:pt x="342199" y="50489"/>
                  </a:cubicBezTo>
                  <a:cubicBezTo>
                    <a:pt x="359256" y="37697"/>
                    <a:pt x="372891" y="19138"/>
                    <a:pt x="392687" y="11220"/>
                  </a:cubicBezTo>
                  <a:lnTo>
                    <a:pt x="420736" y="0"/>
                  </a:lnTo>
                  <a:cubicBezTo>
                    <a:pt x="437565" y="1870"/>
                    <a:pt x="454521" y="2826"/>
                    <a:pt x="471224" y="5610"/>
                  </a:cubicBezTo>
                  <a:cubicBezTo>
                    <a:pt x="477057" y="6582"/>
                    <a:pt x="482368" y="9595"/>
                    <a:pt x="488054" y="11220"/>
                  </a:cubicBezTo>
                  <a:cubicBezTo>
                    <a:pt x="495467" y="13338"/>
                    <a:pt x="503013" y="14960"/>
                    <a:pt x="510493" y="16830"/>
                  </a:cubicBezTo>
                  <a:cubicBezTo>
                    <a:pt x="547710" y="9386"/>
                    <a:pt x="529007" y="11220"/>
                    <a:pt x="566591" y="1122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1444237" y="1347167"/>
              <a:ext cx="2080432" cy="465779"/>
            </a:xfrm>
            <a:custGeom>
              <a:avLst/>
              <a:gdLst>
                <a:gd name="connsiteX0" fmla="*/ 0 w 2080432"/>
                <a:gd name="connsiteY0" fmla="*/ 0 h 465779"/>
                <a:gd name="connsiteX1" fmla="*/ 44879 w 2080432"/>
                <a:gd name="connsiteY1" fmla="*/ 39269 h 465779"/>
                <a:gd name="connsiteX2" fmla="*/ 50489 w 2080432"/>
                <a:gd name="connsiteY2" fmla="*/ 56098 h 465779"/>
                <a:gd name="connsiteX3" fmla="*/ 61708 w 2080432"/>
                <a:gd name="connsiteY3" fmla="*/ 95367 h 465779"/>
                <a:gd name="connsiteX4" fmla="*/ 84148 w 2080432"/>
                <a:gd name="connsiteY4" fmla="*/ 129026 h 465779"/>
                <a:gd name="connsiteX5" fmla="*/ 95367 w 2080432"/>
                <a:gd name="connsiteY5" fmla="*/ 145855 h 465779"/>
                <a:gd name="connsiteX6" fmla="*/ 106587 w 2080432"/>
                <a:gd name="connsiteY6" fmla="*/ 162685 h 465779"/>
                <a:gd name="connsiteX7" fmla="*/ 112197 w 2080432"/>
                <a:gd name="connsiteY7" fmla="*/ 179514 h 465779"/>
                <a:gd name="connsiteX8" fmla="*/ 129026 w 2080432"/>
                <a:gd name="connsiteY8" fmla="*/ 190734 h 465779"/>
                <a:gd name="connsiteX9" fmla="*/ 140246 w 2080432"/>
                <a:gd name="connsiteY9" fmla="*/ 207563 h 465779"/>
                <a:gd name="connsiteX10" fmla="*/ 145856 w 2080432"/>
                <a:gd name="connsiteY10" fmla="*/ 230002 h 465779"/>
                <a:gd name="connsiteX11" fmla="*/ 151465 w 2080432"/>
                <a:gd name="connsiteY11" fmla="*/ 246832 h 465779"/>
                <a:gd name="connsiteX12" fmla="*/ 157075 w 2080432"/>
                <a:gd name="connsiteY12" fmla="*/ 269271 h 465779"/>
                <a:gd name="connsiteX13" fmla="*/ 168295 w 2080432"/>
                <a:gd name="connsiteY13" fmla="*/ 302930 h 465779"/>
                <a:gd name="connsiteX14" fmla="*/ 173905 w 2080432"/>
                <a:gd name="connsiteY14" fmla="*/ 319759 h 465779"/>
                <a:gd name="connsiteX15" fmla="*/ 185124 w 2080432"/>
                <a:gd name="connsiteY15" fmla="*/ 336589 h 465779"/>
                <a:gd name="connsiteX16" fmla="*/ 190734 w 2080432"/>
                <a:gd name="connsiteY16" fmla="*/ 353418 h 465779"/>
                <a:gd name="connsiteX17" fmla="*/ 224393 w 2080432"/>
                <a:gd name="connsiteY17" fmla="*/ 381467 h 465779"/>
                <a:gd name="connsiteX18" fmla="*/ 241222 w 2080432"/>
                <a:gd name="connsiteY18" fmla="*/ 398297 h 465779"/>
                <a:gd name="connsiteX19" fmla="*/ 263662 w 2080432"/>
                <a:gd name="connsiteY19" fmla="*/ 437565 h 465779"/>
                <a:gd name="connsiteX20" fmla="*/ 286101 w 2080432"/>
                <a:gd name="connsiteY20" fmla="*/ 443175 h 465779"/>
                <a:gd name="connsiteX21" fmla="*/ 387078 w 2080432"/>
                <a:gd name="connsiteY21" fmla="*/ 448785 h 465779"/>
                <a:gd name="connsiteX22" fmla="*/ 403907 w 2080432"/>
                <a:gd name="connsiteY22" fmla="*/ 454395 h 465779"/>
                <a:gd name="connsiteX23" fmla="*/ 420737 w 2080432"/>
                <a:gd name="connsiteY23" fmla="*/ 465615 h 465779"/>
                <a:gd name="connsiteX24" fmla="*/ 454395 w 2080432"/>
                <a:gd name="connsiteY24" fmla="*/ 460005 h 465779"/>
                <a:gd name="connsiteX25" fmla="*/ 661959 w 2080432"/>
                <a:gd name="connsiteY25" fmla="*/ 454395 h 465779"/>
                <a:gd name="connsiteX26" fmla="*/ 695618 w 2080432"/>
                <a:gd name="connsiteY26" fmla="*/ 448785 h 465779"/>
                <a:gd name="connsiteX27" fmla="*/ 746106 w 2080432"/>
                <a:gd name="connsiteY27" fmla="*/ 426346 h 465779"/>
                <a:gd name="connsiteX28" fmla="*/ 880741 w 2080432"/>
                <a:gd name="connsiteY28" fmla="*/ 420736 h 465779"/>
                <a:gd name="connsiteX29" fmla="*/ 897571 w 2080432"/>
                <a:gd name="connsiteY29" fmla="*/ 409516 h 465779"/>
                <a:gd name="connsiteX30" fmla="*/ 970499 w 2080432"/>
                <a:gd name="connsiteY30" fmla="*/ 398297 h 465779"/>
                <a:gd name="connsiteX31" fmla="*/ 1065865 w 2080432"/>
                <a:gd name="connsiteY31" fmla="*/ 392687 h 465779"/>
                <a:gd name="connsiteX32" fmla="*/ 1082695 w 2080432"/>
                <a:gd name="connsiteY32" fmla="*/ 387077 h 465779"/>
                <a:gd name="connsiteX33" fmla="*/ 1099524 w 2080432"/>
                <a:gd name="connsiteY33" fmla="*/ 375858 h 465779"/>
                <a:gd name="connsiteX34" fmla="*/ 1178062 w 2080432"/>
                <a:gd name="connsiteY34" fmla="*/ 370248 h 465779"/>
                <a:gd name="connsiteX35" fmla="*/ 1211721 w 2080432"/>
                <a:gd name="connsiteY35" fmla="*/ 359028 h 465779"/>
                <a:gd name="connsiteX36" fmla="*/ 1239770 w 2080432"/>
                <a:gd name="connsiteY36" fmla="*/ 336589 h 465779"/>
                <a:gd name="connsiteX37" fmla="*/ 1290258 w 2080432"/>
                <a:gd name="connsiteY37" fmla="*/ 302930 h 465779"/>
                <a:gd name="connsiteX38" fmla="*/ 1307087 w 2080432"/>
                <a:gd name="connsiteY38" fmla="*/ 291710 h 465779"/>
                <a:gd name="connsiteX39" fmla="*/ 1374405 w 2080432"/>
                <a:gd name="connsiteY39" fmla="*/ 286100 h 465779"/>
                <a:gd name="connsiteX40" fmla="*/ 1424894 w 2080432"/>
                <a:gd name="connsiteY40" fmla="*/ 269271 h 465779"/>
                <a:gd name="connsiteX41" fmla="*/ 1458553 w 2080432"/>
                <a:gd name="connsiteY41" fmla="*/ 258051 h 465779"/>
                <a:gd name="connsiteX42" fmla="*/ 1531480 w 2080432"/>
                <a:gd name="connsiteY42" fmla="*/ 235612 h 465779"/>
                <a:gd name="connsiteX43" fmla="*/ 1548310 w 2080432"/>
                <a:gd name="connsiteY43" fmla="*/ 230002 h 465779"/>
                <a:gd name="connsiteX44" fmla="*/ 1581968 w 2080432"/>
                <a:gd name="connsiteY44" fmla="*/ 207563 h 465779"/>
                <a:gd name="connsiteX45" fmla="*/ 1593188 w 2080432"/>
                <a:gd name="connsiteY45" fmla="*/ 190734 h 465779"/>
                <a:gd name="connsiteX46" fmla="*/ 1638067 w 2080432"/>
                <a:gd name="connsiteY46" fmla="*/ 173904 h 465779"/>
                <a:gd name="connsiteX47" fmla="*/ 1654896 w 2080432"/>
                <a:gd name="connsiteY47" fmla="*/ 162685 h 465779"/>
                <a:gd name="connsiteX48" fmla="*/ 1671726 w 2080432"/>
                <a:gd name="connsiteY48" fmla="*/ 145855 h 465779"/>
                <a:gd name="connsiteX49" fmla="*/ 1699775 w 2080432"/>
                <a:gd name="connsiteY49" fmla="*/ 140245 h 465779"/>
                <a:gd name="connsiteX50" fmla="*/ 1716604 w 2080432"/>
                <a:gd name="connsiteY50" fmla="*/ 134635 h 465779"/>
                <a:gd name="connsiteX51" fmla="*/ 1727824 w 2080432"/>
                <a:gd name="connsiteY51" fmla="*/ 117806 h 465779"/>
                <a:gd name="connsiteX52" fmla="*/ 1744653 w 2080432"/>
                <a:gd name="connsiteY52" fmla="*/ 112196 h 465779"/>
                <a:gd name="connsiteX53" fmla="*/ 1862459 w 2080432"/>
                <a:gd name="connsiteY53" fmla="*/ 100977 h 465779"/>
                <a:gd name="connsiteX54" fmla="*/ 1879289 w 2080432"/>
                <a:gd name="connsiteY54" fmla="*/ 89757 h 465779"/>
                <a:gd name="connsiteX55" fmla="*/ 1896118 w 2080432"/>
                <a:gd name="connsiteY55" fmla="*/ 84147 h 465779"/>
                <a:gd name="connsiteX56" fmla="*/ 1963436 w 2080432"/>
                <a:gd name="connsiteY56" fmla="*/ 72927 h 465779"/>
                <a:gd name="connsiteX57" fmla="*/ 1980265 w 2080432"/>
                <a:gd name="connsiteY57" fmla="*/ 61708 h 465779"/>
                <a:gd name="connsiteX58" fmla="*/ 2019534 w 2080432"/>
                <a:gd name="connsiteY58" fmla="*/ 50488 h 465779"/>
                <a:gd name="connsiteX59" fmla="*/ 2070022 w 2080432"/>
                <a:gd name="connsiteY59" fmla="*/ 39269 h 46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2080432" h="465779">
                  <a:moveTo>
                    <a:pt x="0" y="0"/>
                  </a:moveTo>
                  <a:cubicBezTo>
                    <a:pt x="6976" y="5581"/>
                    <a:pt x="37651" y="28427"/>
                    <a:pt x="44879" y="39269"/>
                  </a:cubicBezTo>
                  <a:cubicBezTo>
                    <a:pt x="48159" y="44189"/>
                    <a:pt x="48864" y="50412"/>
                    <a:pt x="50489" y="56098"/>
                  </a:cubicBezTo>
                  <a:cubicBezTo>
                    <a:pt x="52196" y="62071"/>
                    <a:pt x="57755" y="88252"/>
                    <a:pt x="61708" y="95367"/>
                  </a:cubicBezTo>
                  <a:cubicBezTo>
                    <a:pt x="68257" y="107155"/>
                    <a:pt x="76668" y="117806"/>
                    <a:pt x="84148" y="129026"/>
                  </a:cubicBezTo>
                  <a:lnTo>
                    <a:pt x="95367" y="145855"/>
                  </a:lnTo>
                  <a:cubicBezTo>
                    <a:pt x="99107" y="151465"/>
                    <a:pt x="104455" y="156289"/>
                    <a:pt x="106587" y="162685"/>
                  </a:cubicBezTo>
                  <a:cubicBezTo>
                    <a:pt x="108457" y="168295"/>
                    <a:pt x="108503" y="174897"/>
                    <a:pt x="112197" y="179514"/>
                  </a:cubicBezTo>
                  <a:cubicBezTo>
                    <a:pt x="116409" y="184779"/>
                    <a:pt x="123416" y="186994"/>
                    <a:pt x="129026" y="190734"/>
                  </a:cubicBezTo>
                  <a:cubicBezTo>
                    <a:pt x="132766" y="196344"/>
                    <a:pt x="137590" y="201366"/>
                    <a:pt x="140246" y="207563"/>
                  </a:cubicBezTo>
                  <a:cubicBezTo>
                    <a:pt x="143283" y="214649"/>
                    <a:pt x="143738" y="222589"/>
                    <a:pt x="145856" y="230002"/>
                  </a:cubicBezTo>
                  <a:cubicBezTo>
                    <a:pt x="147480" y="235688"/>
                    <a:pt x="149841" y="241146"/>
                    <a:pt x="151465" y="246832"/>
                  </a:cubicBezTo>
                  <a:cubicBezTo>
                    <a:pt x="153583" y="254245"/>
                    <a:pt x="154860" y="261886"/>
                    <a:pt x="157075" y="269271"/>
                  </a:cubicBezTo>
                  <a:cubicBezTo>
                    <a:pt x="160473" y="280599"/>
                    <a:pt x="164555" y="291710"/>
                    <a:pt x="168295" y="302930"/>
                  </a:cubicBezTo>
                  <a:cubicBezTo>
                    <a:pt x="170165" y="308540"/>
                    <a:pt x="170625" y="314839"/>
                    <a:pt x="173905" y="319759"/>
                  </a:cubicBezTo>
                  <a:cubicBezTo>
                    <a:pt x="177645" y="325369"/>
                    <a:pt x="182109" y="330559"/>
                    <a:pt x="185124" y="336589"/>
                  </a:cubicBezTo>
                  <a:cubicBezTo>
                    <a:pt x="187768" y="341878"/>
                    <a:pt x="187454" y="348498"/>
                    <a:pt x="190734" y="353418"/>
                  </a:cubicBezTo>
                  <a:cubicBezTo>
                    <a:pt x="203029" y="371859"/>
                    <a:pt x="208868" y="368529"/>
                    <a:pt x="224393" y="381467"/>
                  </a:cubicBezTo>
                  <a:cubicBezTo>
                    <a:pt x="230488" y="386546"/>
                    <a:pt x="236611" y="391841"/>
                    <a:pt x="241222" y="398297"/>
                  </a:cubicBezTo>
                  <a:cubicBezTo>
                    <a:pt x="244752" y="403239"/>
                    <a:pt x="256434" y="432746"/>
                    <a:pt x="263662" y="437565"/>
                  </a:cubicBezTo>
                  <a:cubicBezTo>
                    <a:pt x="270077" y="441842"/>
                    <a:pt x="278423" y="442477"/>
                    <a:pt x="286101" y="443175"/>
                  </a:cubicBezTo>
                  <a:cubicBezTo>
                    <a:pt x="319673" y="446227"/>
                    <a:pt x="353419" y="446915"/>
                    <a:pt x="387078" y="448785"/>
                  </a:cubicBezTo>
                  <a:cubicBezTo>
                    <a:pt x="392688" y="450655"/>
                    <a:pt x="398618" y="451750"/>
                    <a:pt x="403907" y="454395"/>
                  </a:cubicBezTo>
                  <a:cubicBezTo>
                    <a:pt x="409938" y="457410"/>
                    <a:pt x="414036" y="464870"/>
                    <a:pt x="420737" y="465615"/>
                  </a:cubicBezTo>
                  <a:cubicBezTo>
                    <a:pt x="432042" y="466871"/>
                    <a:pt x="443033" y="460533"/>
                    <a:pt x="454395" y="460005"/>
                  </a:cubicBezTo>
                  <a:cubicBezTo>
                    <a:pt x="523534" y="456789"/>
                    <a:pt x="592771" y="456265"/>
                    <a:pt x="661959" y="454395"/>
                  </a:cubicBezTo>
                  <a:cubicBezTo>
                    <a:pt x="673179" y="452525"/>
                    <a:pt x="684827" y="452382"/>
                    <a:pt x="695618" y="448785"/>
                  </a:cubicBezTo>
                  <a:cubicBezTo>
                    <a:pt x="729935" y="437346"/>
                    <a:pt x="692636" y="428574"/>
                    <a:pt x="746106" y="426346"/>
                  </a:cubicBezTo>
                  <a:lnTo>
                    <a:pt x="880741" y="420736"/>
                  </a:lnTo>
                  <a:cubicBezTo>
                    <a:pt x="886351" y="416996"/>
                    <a:pt x="891540" y="412531"/>
                    <a:pt x="897571" y="409516"/>
                  </a:cubicBezTo>
                  <a:cubicBezTo>
                    <a:pt x="917477" y="399563"/>
                    <a:pt x="955400" y="399416"/>
                    <a:pt x="970499" y="398297"/>
                  </a:cubicBezTo>
                  <a:cubicBezTo>
                    <a:pt x="1002256" y="395945"/>
                    <a:pt x="1034076" y="394557"/>
                    <a:pt x="1065865" y="392687"/>
                  </a:cubicBezTo>
                  <a:cubicBezTo>
                    <a:pt x="1071475" y="390817"/>
                    <a:pt x="1077406" y="389722"/>
                    <a:pt x="1082695" y="387077"/>
                  </a:cubicBezTo>
                  <a:cubicBezTo>
                    <a:pt x="1088725" y="384062"/>
                    <a:pt x="1092885" y="377030"/>
                    <a:pt x="1099524" y="375858"/>
                  </a:cubicBezTo>
                  <a:cubicBezTo>
                    <a:pt x="1125371" y="371297"/>
                    <a:pt x="1151883" y="372118"/>
                    <a:pt x="1178062" y="370248"/>
                  </a:cubicBezTo>
                  <a:cubicBezTo>
                    <a:pt x="1189282" y="366508"/>
                    <a:pt x="1205161" y="368868"/>
                    <a:pt x="1211721" y="359028"/>
                  </a:cubicBezTo>
                  <a:cubicBezTo>
                    <a:pt x="1226220" y="337279"/>
                    <a:pt x="1216544" y="344331"/>
                    <a:pt x="1239770" y="336589"/>
                  </a:cubicBezTo>
                  <a:lnTo>
                    <a:pt x="1290258" y="302930"/>
                  </a:lnTo>
                  <a:cubicBezTo>
                    <a:pt x="1295868" y="299190"/>
                    <a:pt x="1300368" y="292270"/>
                    <a:pt x="1307087" y="291710"/>
                  </a:cubicBezTo>
                  <a:lnTo>
                    <a:pt x="1374405" y="286100"/>
                  </a:lnTo>
                  <a:lnTo>
                    <a:pt x="1424894" y="269271"/>
                  </a:lnTo>
                  <a:cubicBezTo>
                    <a:pt x="1424904" y="269268"/>
                    <a:pt x="1458544" y="258054"/>
                    <a:pt x="1458553" y="258051"/>
                  </a:cubicBezTo>
                  <a:cubicBezTo>
                    <a:pt x="1509196" y="243582"/>
                    <a:pt x="1484903" y="251138"/>
                    <a:pt x="1531480" y="235612"/>
                  </a:cubicBezTo>
                  <a:cubicBezTo>
                    <a:pt x="1537090" y="233742"/>
                    <a:pt x="1543390" y="233282"/>
                    <a:pt x="1548310" y="230002"/>
                  </a:cubicBezTo>
                  <a:lnTo>
                    <a:pt x="1581968" y="207563"/>
                  </a:lnTo>
                  <a:cubicBezTo>
                    <a:pt x="1585708" y="201953"/>
                    <a:pt x="1588009" y="195050"/>
                    <a:pt x="1593188" y="190734"/>
                  </a:cubicBezTo>
                  <a:cubicBezTo>
                    <a:pt x="1605761" y="180256"/>
                    <a:pt x="1622968" y="177679"/>
                    <a:pt x="1638067" y="173904"/>
                  </a:cubicBezTo>
                  <a:cubicBezTo>
                    <a:pt x="1643677" y="170164"/>
                    <a:pt x="1649717" y="167001"/>
                    <a:pt x="1654896" y="162685"/>
                  </a:cubicBezTo>
                  <a:cubicBezTo>
                    <a:pt x="1660991" y="157606"/>
                    <a:pt x="1664630" y="149403"/>
                    <a:pt x="1671726" y="145855"/>
                  </a:cubicBezTo>
                  <a:cubicBezTo>
                    <a:pt x="1680254" y="141591"/>
                    <a:pt x="1690525" y="142558"/>
                    <a:pt x="1699775" y="140245"/>
                  </a:cubicBezTo>
                  <a:cubicBezTo>
                    <a:pt x="1705512" y="138811"/>
                    <a:pt x="1710994" y="136505"/>
                    <a:pt x="1716604" y="134635"/>
                  </a:cubicBezTo>
                  <a:cubicBezTo>
                    <a:pt x="1720344" y="129025"/>
                    <a:pt x="1722559" y="122018"/>
                    <a:pt x="1727824" y="117806"/>
                  </a:cubicBezTo>
                  <a:cubicBezTo>
                    <a:pt x="1732441" y="114112"/>
                    <a:pt x="1738967" y="113821"/>
                    <a:pt x="1744653" y="112196"/>
                  </a:cubicBezTo>
                  <a:cubicBezTo>
                    <a:pt x="1789590" y="99356"/>
                    <a:pt x="1794068" y="104999"/>
                    <a:pt x="1862459" y="100977"/>
                  </a:cubicBezTo>
                  <a:cubicBezTo>
                    <a:pt x="1868069" y="97237"/>
                    <a:pt x="1873258" y="92772"/>
                    <a:pt x="1879289" y="89757"/>
                  </a:cubicBezTo>
                  <a:cubicBezTo>
                    <a:pt x="1884578" y="87112"/>
                    <a:pt x="1890432" y="85772"/>
                    <a:pt x="1896118" y="84147"/>
                  </a:cubicBezTo>
                  <a:cubicBezTo>
                    <a:pt x="1924946" y="75910"/>
                    <a:pt x="1927013" y="77480"/>
                    <a:pt x="1963436" y="72927"/>
                  </a:cubicBezTo>
                  <a:cubicBezTo>
                    <a:pt x="1969046" y="69187"/>
                    <a:pt x="1974235" y="64723"/>
                    <a:pt x="1980265" y="61708"/>
                  </a:cubicBezTo>
                  <a:cubicBezTo>
                    <a:pt x="1987623" y="58029"/>
                    <a:pt x="2013244" y="51836"/>
                    <a:pt x="2019534" y="50488"/>
                  </a:cubicBezTo>
                  <a:cubicBezTo>
                    <a:pt x="2073602" y="38902"/>
                    <a:pt x="2095081" y="39269"/>
                    <a:pt x="2070022" y="3926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1" name="TextBox 320"/>
          <p:cNvSpPr txBox="1"/>
          <p:nvPr/>
        </p:nvSpPr>
        <p:spPr>
          <a:xfrm>
            <a:off x="4751165" y="1139529"/>
            <a:ext cx="35934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After SCED@11:00, MW output ramps down and then increases as the Resource control </a:t>
            </a:r>
            <a:r>
              <a:rPr lang="en-US" dirty="0">
                <a:solidFill>
                  <a:schemeClr val="tx2"/>
                </a:solidFill>
              </a:rPr>
              <a:t>s</a:t>
            </a:r>
            <a:r>
              <a:rPr lang="en-US" dirty="0" smtClean="0">
                <a:solidFill>
                  <a:schemeClr val="tx2"/>
                </a:solidFill>
              </a:rPr>
              <a:t>ystem tracks UDBP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Unnecessary MW movement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dirty="0" smtClean="0">
                <a:solidFill>
                  <a:schemeClr val="tx2"/>
                </a:solidFill>
              </a:rPr>
              <a:t>Potential loss of revenue</a:t>
            </a:r>
          </a:p>
        </p:txBody>
      </p:sp>
      <p:sp>
        <p:nvSpPr>
          <p:cNvPr id="322" name="TextBox 321"/>
          <p:cNvSpPr txBox="1"/>
          <p:nvPr/>
        </p:nvSpPr>
        <p:spPr>
          <a:xfrm>
            <a:off x="730305" y="4190941"/>
            <a:ext cx="7611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schemeClr val="tx2"/>
                </a:solidFill>
              </a:rPr>
              <a:t>Issue is </a:t>
            </a:r>
            <a:r>
              <a:rPr lang="en-US" dirty="0" smtClean="0">
                <a:solidFill>
                  <a:schemeClr val="tx2"/>
                </a:solidFill>
              </a:rPr>
              <a:t>that the </a:t>
            </a:r>
            <a:r>
              <a:rPr lang="en-US" dirty="0">
                <a:solidFill>
                  <a:schemeClr val="tx2"/>
                </a:solidFill>
              </a:rPr>
              <a:t>starting point of UDBP ramp is previous Base Point and does not consider </a:t>
            </a:r>
            <a:r>
              <a:rPr lang="en-US" dirty="0" smtClean="0">
                <a:solidFill>
                  <a:schemeClr val="tx2"/>
                </a:solidFill>
              </a:rPr>
              <a:t>the fact that with Regulation instruction, the Resource’s expected </a:t>
            </a:r>
            <a:r>
              <a:rPr lang="en-US" dirty="0">
                <a:solidFill>
                  <a:schemeClr val="tx2"/>
                </a:solidFill>
              </a:rPr>
              <a:t>MW </a:t>
            </a:r>
            <a:r>
              <a:rPr lang="en-US" dirty="0" smtClean="0">
                <a:solidFill>
                  <a:schemeClr val="tx2"/>
                </a:solidFill>
              </a:rPr>
              <a:t>could be far away from previous Base Point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69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" grpId="0"/>
      <p:bldP spid="322" grpId="0"/>
    </p:bld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1CAEB51A-A18F-43BC-B465-7E839CBE8BDE}"/>
</file>

<file path=customXml/itemProps2.xml><?xml version="1.0" encoding="utf-8"?>
<ds:datastoreItem xmlns:ds="http://schemas.openxmlformats.org/officeDocument/2006/customXml" ds:itemID="{CD694681-7C04-4955-A8A0-8A4AA479BF1C}"/>
</file>

<file path=customXml/itemProps3.xml><?xml version="1.0" encoding="utf-8"?>
<ds:datastoreItem xmlns:ds="http://schemas.openxmlformats.org/officeDocument/2006/customXml" ds:itemID="{FFC85584-F845-4AB5-97F5-23333439C08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24846</TotalTime>
  <Words>1593</Words>
  <Application>Microsoft Office PowerPoint</Application>
  <PresentationFormat>On-screen Show (4:3)</PresentationFormat>
  <Paragraphs>468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Book Antiqua</vt:lpstr>
      <vt:lpstr>Calibri</vt:lpstr>
      <vt:lpstr>Cambria Math</vt:lpstr>
      <vt:lpstr>Wingdings</vt:lpstr>
      <vt:lpstr>1_Custom Design</vt:lpstr>
      <vt:lpstr>Office Theme</vt:lpstr>
      <vt:lpstr>Custom Design</vt:lpstr>
      <vt:lpstr>PowerPoint Presentation</vt:lpstr>
      <vt:lpstr>Overview</vt:lpstr>
      <vt:lpstr>Load Frequency Control (LFC) Under RTC </vt:lpstr>
      <vt:lpstr>Real-Time Market Timeline – Today</vt:lpstr>
      <vt:lpstr>Real-Time Market Timeline – No Change Under RTC</vt:lpstr>
      <vt:lpstr>Real-Time Market Timeline (Cont.)</vt:lpstr>
      <vt:lpstr>Regulation Related Calculations Under RTC</vt:lpstr>
      <vt:lpstr>Updated Desired Base Point (UDBP) and Regulation Deployment</vt:lpstr>
      <vt:lpstr>Scenario 1: RegUp Responsibility Change to Zero</vt:lpstr>
      <vt:lpstr>Potential Changes Under Consideration For RTC</vt:lpstr>
      <vt:lpstr>Scenario 2: RegUp Responsibility Change &gt; Zero</vt:lpstr>
      <vt:lpstr>Potential Changes Under Consideration For RTC (Cont.)</vt:lpstr>
      <vt:lpstr>Reg-Up Award Change and its Deployment Under RTC</vt:lpstr>
      <vt:lpstr>Summary and Next Steps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smoorty</cp:lastModifiedBy>
  <cp:revision>788</cp:revision>
  <cp:lastPrinted>2018-06-18T17:33:11Z</cp:lastPrinted>
  <dcterms:created xsi:type="dcterms:W3CDTF">2016-01-21T15:20:31Z</dcterms:created>
  <dcterms:modified xsi:type="dcterms:W3CDTF">2019-04-25T13:25:20Z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