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8" d="100"/>
          <a:sy n="98" d="100"/>
        </p:scale>
        <p:origin x="240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5/2/2019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May 2</a:t>
              </a:r>
              <a:r>
                <a:rPr lang="en-US" baseline="30000" dirty="0"/>
                <a:t>nd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2 FMEs in the month of March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 lnSpcReduction="10000"/>
          </a:bodyPr>
          <a:lstStyle/>
          <a:p>
            <a:r>
              <a:rPr lang="en-US" sz="2400" b="1" kern="0" dirty="0"/>
              <a:t>PDCWG Meeting 4/10/19</a:t>
            </a:r>
            <a:endParaRPr lang="en-US" sz="1800" kern="0" dirty="0"/>
          </a:p>
          <a:p>
            <a:pPr lvl="1"/>
            <a:r>
              <a:rPr lang="en-US" sz="1800" kern="0" dirty="0"/>
              <a:t>Southern Cross DC Tie – Directive 3, DC Tie Ramping Limits</a:t>
            </a:r>
          </a:p>
          <a:p>
            <a:pPr lvl="2"/>
            <a:r>
              <a:rPr lang="en-US" sz="1400" kern="0" dirty="0"/>
              <a:t>Topic introduction – PDC members provided ERCOT with initial questions </a:t>
            </a:r>
          </a:p>
          <a:p>
            <a:pPr lvl="2"/>
            <a:endParaRPr lang="en-US" sz="1400" kern="0" dirty="0"/>
          </a:p>
          <a:p>
            <a:pPr lvl="1"/>
            <a:r>
              <a:rPr lang="en-US" sz="1800" kern="0" dirty="0"/>
              <a:t>ERCOT Frequency Response Modeling – RRS Analysis</a:t>
            </a:r>
          </a:p>
          <a:p>
            <a:pPr marL="457200" lvl="1" indent="0">
              <a:buNone/>
            </a:pPr>
            <a:r>
              <a:rPr lang="en-US" sz="1400" kern="0" dirty="0"/>
              <a:t>Discussion of LCRA FR analysis, FR Model verification, RRS bid/offer limits for NPRR 863, RRS limits in Protocols (20% of HSL)</a:t>
            </a:r>
          </a:p>
          <a:p>
            <a:pPr lvl="2"/>
            <a:r>
              <a:rPr lang="en-US" sz="1400" kern="0" dirty="0"/>
              <a:t>Several related topics discussed collectively – All sub-topics deal with the analysis methods and accuracy in how ERCOT analyzes interconnection frequency response (and RRS needs)</a:t>
            </a:r>
          </a:p>
          <a:p>
            <a:pPr lvl="2"/>
            <a:r>
              <a:rPr lang="en-US" sz="1400" kern="0" dirty="0"/>
              <a:t>PDCWG will draft an action item to identify the scope of a mini-project to identify how ERCOT models can be improved (via stakeholder inputs and industry experts)</a:t>
            </a:r>
          </a:p>
          <a:p>
            <a:pPr lvl="2"/>
            <a:r>
              <a:rPr lang="en-US" sz="1400" kern="0" dirty="0"/>
              <a:t>Some concerns and issues have been raised by both ERCOT and other stakeholders regarding the concept of creating a new RRS bid/offer cap in association with NPRR 863 – analysis &amp; discussion ongoing</a:t>
            </a:r>
          </a:p>
          <a:p>
            <a:pPr lvl="2"/>
            <a:r>
              <a:rPr lang="en-US" sz="1400" kern="0" dirty="0"/>
              <a:t>Protocols currently only apply the limit of 20% of HSL for RRS bids on thermal units, and at present, only thermal and hydro units are qualified for RRS, but NPRR 863 may change this – sort of an open question for PDCWG to be aware of – technologies and the market are changing rapidly – more changes are likely coming to this element of the Protocols and the market</a:t>
            </a:r>
          </a:p>
          <a:p>
            <a:pPr marL="1257300" lvl="2" indent="-342900">
              <a:buFont typeface="+mj-lt"/>
              <a:buAutoNum type="arabicPeriod"/>
            </a:pPr>
            <a:endParaRPr lang="en-US" sz="1400" kern="0" dirty="0"/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There was 2 FME in February</a:t>
            </a:r>
          </a:p>
          <a:p>
            <a:pPr lvl="1"/>
            <a:r>
              <a:rPr lang="en-US" sz="2200" dirty="0"/>
              <a:t>3/2/2019 03:18:53</a:t>
            </a:r>
          </a:p>
          <a:p>
            <a:pPr lvl="2"/>
            <a:r>
              <a:rPr lang="en-US" sz="1900" dirty="0"/>
              <a:t>Loss of 1224 MW</a:t>
            </a:r>
          </a:p>
          <a:p>
            <a:pPr lvl="2"/>
            <a:r>
              <a:rPr lang="en-US" sz="1900" dirty="0"/>
              <a:t>Interconnection Frequency Response: 1,275 MW/0.1 Hz</a:t>
            </a:r>
          </a:p>
          <a:p>
            <a:pPr lvl="2"/>
            <a:r>
              <a:rPr lang="en-US" sz="1900" dirty="0"/>
              <a:t>2 of 42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4 of 42 Evaluated Generation Resources had less than 75% of their expected Sustained Primary Frequency Response.</a:t>
            </a:r>
          </a:p>
          <a:p>
            <a:pPr marL="914400" lvl="2" indent="0">
              <a:buNone/>
            </a:pPr>
            <a:endParaRPr lang="en-US" sz="1900" dirty="0"/>
          </a:p>
          <a:p>
            <a:pPr lvl="1"/>
            <a:r>
              <a:rPr lang="en-US" sz="2300" dirty="0"/>
              <a:t>3/21/2019 13:39:57</a:t>
            </a:r>
          </a:p>
          <a:p>
            <a:pPr lvl="2"/>
            <a:r>
              <a:rPr lang="en-US" sz="1900" dirty="0"/>
              <a:t>Loss of 650 MW</a:t>
            </a:r>
          </a:p>
          <a:p>
            <a:pPr lvl="2"/>
            <a:r>
              <a:rPr lang="en-US" sz="1900" dirty="0"/>
              <a:t>Interconnection Frequency Response: 803 MW/0.1 Hz</a:t>
            </a:r>
          </a:p>
          <a:p>
            <a:pPr lvl="2"/>
            <a:r>
              <a:rPr lang="en-US" sz="1900" dirty="0"/>
              <a:t>5 of 29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4 of 29 Evaluated Generation Resources had less than 75% of their expected Sustained Primary Frequency Response.</a:t>
            </a:r>
          </a:p>
          <a:p>
            <a:pPr lvl="1"/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459535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1030.94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86473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42" y="966364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10344</TotalTime>
  <Words>459</Words>
  <Application>Microsoft Office PowerPoint</Application>
  <PresentationFormat>On-screen Show (4:3)</PresentationFormat>
  <Paragraphs>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501</cp:revision>
  <cp:lastPrinted>2013-01-30T23:16:36Z</cp:lastPrinted>
  <dcterms:created xsi:type="dcterms:W3CDTF">2010-04-12T23:12:02Z</dcterms:created>
  <dcterms:modified xsi:type="dcterms:W3CDTF">2019-04-24T15:00:42Z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