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8" r:id="rId1"/>
  </p:sldMasterIdLst>
  <p:sldIdLst>
    <p:sldId id="256" r:id="rId2"/>
    <p:sldId id="257" r:id="rId3"/>
    <p:sldId id="258" r:id="rId4"/>
    <p:sldId id="259" r:id="rId5"/>
    <p:sldId id="263" r:id="rId6"/>
    <p:sldId id="26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47" autoAdjust="0"/>
    <p:restoredTop sz="94660"/>
  </p:normalViewPr>
  <p:slideViewPr>
    <p:cSldViewPr snapToGrid="0">
      <p:cViewPr varScale="1">
        <p:scale>
          <a:sx n="86" d="100"/>
          <a:sy n="86" d="100"/>
        </p:scale>
        <p:origin x="108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79" y="182879"/>
            <a:ext cx="8778240" cy="649224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rgbClr val="FFFFFF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4D3AE16-2159-4F26-A7D3-0D10B3039774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4094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908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971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5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60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3027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532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407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042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813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368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392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" y="182880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fld id="{84D3AE16-2159-4F26-A7D3-0D10B3039774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056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Wholesale </a:t>
            </a:r>
            <a:r>
              <a:rPr lang="en-US" dirty="0" smtClean="0"/>
              <a:t>Market Working </a:t>
            </a:r>
            <a:r>
              <a:rPr lang="en-US" dirty="0"/>
              <a:t>Group Report to WMS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David Detelich</a:t>
            </a:r>
          </a:p>
          <a:p>
            <a:r>
              <a:rPr lang="en-US" dirty="0" smtClean="0"/>
              <a:t>Julia Harvey</a:t>
            </a:r>
          </a:p>
          <a:p>
            <a:r>
              <a:rPr lang="en-US" dirty="0" smtClean="0"/>
              <a:t>May 1, 2019</a:t>
            </a:r>
          </a:p>
          <a:p>
            <a:r>
              <a:rPr lang="en-US" dirty="0" smtClean="0"/>
              <a:t>From April 22 WMWG 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136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Real-Time On-Line Reliability Deployment Price Adder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ERCOT presented results of additional analysis on changes to system wide RTORDPA</a:t>
            </a:r>
          </a:p>
          <a:p>
            <a:pPr lvl="1"/>
            <a:r>
              <a:rPr lang="en-US" dirty="0" smtClean="0"/>
              <a:t>4 approaches to relaxation</a:t>
            </a:r>
          </a:p>
          <a:p>
            <a:pPr lvl="1"/>
            <a:r>
              <a:rPr lang="en-US" dirty="0" smtClean="0"/>
              <a:t>2 triggers</a:t>
            </a:r>
          </a:p>
          <a:p>
            <a:r>
              <a:rPr lang="en-US" dirty="0" smtClean="0"/>
              <a:t>Conclusions of analysis</a:t>
            </a:r>
          </a:p>
          <a:p>
            <a:pPr lvl="1"/>
            <a:r>
              <a:rPr lang="en-US" dirty="0" smtClean="0"/>
              <a:t>Changes to trigger provides little benefit and thus not worth the complexity</a:t>
            </a:r>
          </a:p>
          <a:p>
            <a:pPr lvl="1"/>
            <a:r>
              <a:rPr lang="en-US" dirty="0"/>
              <a:t>The </a:t>
            </a:r>
            <a:r>
              <a:rPr lang="en-US" dirty="0" smtClean="0"/>
              <a:t>“</a:t>
            </a:r>
            <a:r>
              <a:rPr lang="en-US" dirty="0"/>
              <a:t>Conditional 1” solution of relaxing Low Dispatch Limit (LDL) of non-ERCOT-direct capacity (“EDC”) resources not at LDL and relaxing High Dispatch Limit (HDL) of non-EDC resources not at HDL provides the most appropriate </a:t>
            </a:r>
            <a:r>
              <a:rPr lang="en-US" dirty="0" smtClean="0"/>
              <a:t>RTORDPA outcomes</a:t>
            </a:r>
          </a:p>
          <a:p>
            <a:r>
              <a:rPr lang="en-US" dirty="0" smtClean="0"/>
              <a:t>Conditional 1 solution to be added to NPRR904</a:t>
            </a:r>
          </a:p>
          <a:p>
            <a:r>
              <a:rPr lang="en-US" dirty="0" smtClean="0"/>
              <a:t>Next step - locational RTORDPA (CMWG)</a:t>
            </a:r>
            <a:endParaRPr lang="en-US" dirty="0"/>
          </a:p>
          <a:p>
            <a:r>
              <a:rPr lang="en-US" dirty="0" smtClean="0"/>
              <a:t>Future work – </a:t>
            </a:r>
            <a:r>
              <a:rPr lang="en-US" dirty="0"/>
              <a:t>incorporate </a:t>
            </a:r>
            <a:r>
              <a:rPr lang="en-US" dirty="0" smtClean="0"/>
              <a:t>RTORDPA</a:t>
            </a:r>
            <a:r>
              <a:rPr lang="en-US" dirty="0"/>
              <a:t> </a:t>
            </a:r>
            <a:r>
              <a:rPr lang="en-US" dirty="0" smtClean="0"/>
              <a:t>in RTC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672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NPRR904, Revisions to Real-Time On-Line Reliability Deployment Price Adder for ERCOT-Directed Actions Related to DC Ties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57251" y="2359478"/>
            <a:ext cx="7404653" cy="3736521"/>
          </a:xfrm>
        </p:spPr>
        <p:txBody>
          <a:bodyPr>
            <a:normAutofit/>
          </a:bodyPr>
          <a:lstStyle/>
          <a:p>
            <a:r>
              <a:rPr lang="en-US" dirty="0"/>
              <a:t>Rainbow Energy Marketing Corporation (REMC</a:t>
            </a:r>
            <a:r>
              <a:rPr lang="en-US" dirty="0" smtClean="0"/>
              <a:t>) submitted comments on 4/23 </a:t>
            </a:r>
          </a:p>
          <a:p>
            <a:pPr lvl="1"/>
            <a:r>
              <a:rPr lang="en-US" dirty="0" smtClean="0"/>
              <a:t>Incorporates Conditional 1 solution to system wide RTORDPA</a:t>
            </a:r>
          </a:p>
          <a:p>
            <a:pPr lvl="1"/>
            <a:r>
              <a:rPr lang="en-US" dirty="0" smtClean="0"/>
              <a:t>Makes changes to DC Tie language to incorporate the 1,250 MW limit</a:t>
            </a:r>
          </a:p>
          <a:p>
            <a:r>
              <a:rPr lang="en-US" dirty="0" smtClean="0"/>
              <a:t>CMWG will work on issue of DC Ties should be treated as load</a:t>
            </a:r>
          </a:p>
          <a:p>
            <a:r>
              <a:rPr lang="en-US" dirty="0" smtClean="0"/>
              <a:t>NPRR904 is ready for WMS vote</a:t>
            </a:r>
          </a:p>
          <a:p>
            <a:r>
              <a:rPr lang="en-US" dirty="0" smtClean="0"/>
              <a:t>Should WMS not endorse NPRR904, an alternative is to request ERCOT issue an NPRR for </a:t>
            </a:r>
            <a:r>
              <a:rPr lang="en-US" dirty="0"/>
              <a:t>the Conditional 1 solution to system wide </a:t>
            </a:r>
            <a:r>
              <a:rPr lang="en-US" dirty="0" smtClean="0"/>
              <a:t>RTORDPA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4020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Houston Ship Channel and Katy Hub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7251" y="2343150"/>
            <a:ext cx="7404653" cy="3752850"/>
          </a:xfrm>
        </p:spPr>
        <p:txBody>
          <a:bodyPr/>
          <a:lstStyle/>
          <a:p>
            <a:r>
              <a:rPr lang="en-US" dirty="0" smtClean="0"/>
              <a:t>ERCOT showed analysis of the price spreads and volume differences between Houston Ship Channel and Katy gas trading hubs.</a:t>
            </a:r>
          </a:p>
          <a:p>
            <a:r>
              <a:rPr lang="en-US" dirty="0" smtClean="0"/>
              <a:t>Katy consistently has trades and largest volume of any trading hub in Texas.  </a:t>
            </a:r>
          </a:p>
          <a:p>
            <a:r>
              <a:rPr lang="en-US" dirty="0" smtClean="0"/>
              <a:t>Katy Hub may be the only index needed for ERCOT.</a:t>
            </a:r>
          </a:p>
          <a:p>
            <a:r>
              <a:rPr lang="en-US" dirty="0" smtClean="0"/>
              <a:t>Action at the PUC has to occur before ERCOT can take any action on this.</a:t>
            </a:r>
          </a:p>
          <a:p>
            <a:r>
              <a:rPr lang="en-US" dirty="0" smtClean="0"/>
              <a:t>WMWG will continue to monitor as needed.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484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RMR NPRR’s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NPRR826</a:t>
            </a:r>
            <a:r>
              <a:rPr lang="en-US" dirty="0"/>
              <a:t>, Mitigated Offer Caps for RMR Resources </a:t>
            </a:r>
            <a:endParaRPr lang="en-US" dirty="0" smtClean="0"/>
          </a:p>
          <a:p>
            <a:pPr lvl="1"/>
            <a:r>
              <a:rPr lang="en-US" dirty="0" smtClean="0"/>
              <a:t>Last comments were by Crescent Power on 11/30/2018 mainly </a:t>
            </a:r>
            <a:r>
              <a:rPr lang="en-US" dirty="0"/>
              <a:t>to </a:t>
            </a:r>
            <a:r>
              <a:rPr lang="en-US" dirty="0" smtClean="0"/>
              <a:t>also apply mitigated offer caps language to RUC resources</a:t>
            </a:r>
          </a:p>
          <a:p>
            <a:pPr lvl="1"/>
            <a:r>
              <a:rPr lang="en-US" dirty="0" smtClean="0"/>
              <a:t>Noted that PUC action is complete</a:t>
            </a:r>
          </a:p>
          <a:p>
            <a:pPr lvl="1"/>
            <a:r>
              <a:rPr lang="en-US" dirty="0" smtClean="0"/>
              <a:t>ERCOT working on comments that clarify </a:t>
            </a:r>
            <a:r>
              <a:rPr lang="en-US" dirty="0"/>
              <a:t>language and address technical issue with the latest </a:t>
            </a:r>
            <a:r>
              <a:rPr lang="en-US" dirty="0" smtClean="0"/>
              <a:t>proposal</a:t>
            </a:r>
          </a:p>
          <a:p>
            <a:pPr lvl="1"/>
            <a:r>
              <a:rPr lang="en-US" dirty="0" smtClean="0"/>
              <a:t>WMWG recommends that WMS endorse </a:t>
            </a:r>
            <a:r>
              <a:rPr lang="en-US" dirty="0"/>
              <a:t>only the automated </a:t>
            </a:r>
            <a:r>
              <a:rPr lang="en-US" dirty="0" smtClean="0"/>
              <a:t>method of NPRR826  (Phase 2)</a:t>
            </a:r>
          </a:p>
          <a:p>
            <a:r>
              <a:rPr lang="en-US" dirty="0" smtClean="0"/>
              <a:t>NPRR838</a:t>
            </a:r>
            <a:r>
              <a:rPr lang="en-US" dirty="0"/>
              <a:t>, Updated O&amp;M Cost for RMR </a:t>
            </a:r>
            <a:r>
              <a:rPr lang="en-US" dirty="0" smtClean="0"/>
              <a:t>Resources</a:t>
            </a:r>
          </a:p>
          <a:p>
            <a:pPr lvl="1"/>
            <a:r>
              <a:rPr lang="en-US" dirty="0" smtClean="0"/>
              <a:t>Last comments were submitted July 9, 2018 by ERCOT</a:t>
            </a:r>
          </a:p>
          <a:p>
            <a:pPr lvl="1"/>
            <a:r>
              <a:rPr lang="en-US" dirty="0" smtClean="0"/>
              <a:t>Unresolved questions about O&amp;M applicable to RMR units</a:t>
            </a:r>
          </a:p>
          <a:p>
            <a:pPr lvl="1"/>
            <a:r>
              <a:rPr lang="en-US" dirty="0" smtClean="0"/>
              <a:t>MOC language not needed if NPRR826 passes</a:t>
            </a:r>
          </a:p>
          <a:p>
            <a:pPr lvl="1"/>
            <a:r>
              <a:rPr lang="en-US" dirty="0" smtClean="0"/>
              <a:t>Recommend to leave NPRR838 tabled until NPRR826 is finalized, then RCWG can take this up again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28813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May 20</a:t>
            </a:r>
            <a:r>
              <a:rPr lang="en-US" baseline="30000" dirty="0" smtClean="0"/>
              <a:t>th</a:t>
            </a:r>
            <a:endParaRPr lang="en-US" dirty="0" smtClean="0"/>
          </a:p>
          <a:p>
            <a:r>
              <a:rPr lang="en-US" dirty="0" smtClean="0"/>
              <a:t>Any questions?</a:t>
            </a:r>
          </a:p>
          <a:p>
            <a:endParaRPr lang="en-US" dirty="0"/>
          </a:p>
          <a:p>
            <a:r>
              <a:rPr lang="en-US" dirty="0" smtClean="0"/>
              <a:t>Next topics include:</a:t>
            </a:r>
          </a:p>
          <a:p>
            <a:pPr lvl="1"/>
            <a:r>
              <a:rPr lang="en-US" dirty="0"/>
              <a:t>Review a comprehensive analysis of the impacts of NPRR864 from ERCOT and review the information in the RUC report and provide recommendations to </a:t>
            </a:r>
            <a:r>
              <a:rPr lang="en-US" dirty="0" smtClean="0"/>
              <a:t>WMS</a:t>
            </a:r>
          </a:p>
          <a:p>
            <a:pPr lvl="1"/>
            <a:r>
              <a:rPr lang="en-US" dirty="0"/>
              <a:t>Market Issues related to compensation for Reliability Unit Commitment (RUC) Switchable Generation Resources </a:t>
            </a:r>
            <a:endParaRPr lang="en-US" dirty="0" smtClean="0"/>
          </a:p>
          <a:p>
            <a:pPr lvl="1"/>
            <a:r>
              <a:rPr lang="en-US" dirty="0"/>
              <a:t>Review NPRR850 and the restart mechanics and pricing impacts</a:t>
            </a:r>
          </a:p>
        </p:txBody>
      </p:sp>
    </p:spTree>
    <p:extLst>
      <p:ext uri="{BB962C8B-B14F-4D97-AF65-F5344CB8AC3E}">
        <p14:creationId xmlns:p14="http://schemas.microsoft.com/office/powerpoint/2010/main" val="4272477538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409</TotalTime>
  <Words>467</Words>
  <Application>Microsoft Office PowerPoint</Application>
  <PresentationFormat>On-screen Show (4:3)</PresentationFormat>
  <Paragraphs>47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Corbel</vt:lpstr>
      <vt:lpstr>Basis</vt:lpstr>
      <vt:lpstr>Wholesale Market Working Group Report to WMS</vt:lpstr>
      <vt:lpstr>Real-Time On-Line Reliability Deployment Price Adder</vt:lpstr>
      <vt:lpstr>NPRR904, Revisions to Real-Time On-Line Reliability Deployment Price Adder for ERCOT-Directed Actions Related to DC Ties</vt:lpstr>
      <vt:lpstr>Houston Ship Channel and Katy Hub</vt:lpstr>
      <vt:lpstr>Open RMR NPRR’s</vt:lpstr>
      <vt:lpstr>Next meeting</vt:lpstr>
    </vt:vector>
  </TitlesOfParts>
  <Company>CPS Energy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Action Items Review</dc:title>
  <dc:creator>Detelich, David J.</dc:creator>
  <cp:lastModifiedBy>CPS Energy 022819</cp:lastModifiedBy>
  <cp:revision>48</cp:revision>
  <dcterms:created xsi:type="dcterms:W3CDTF">2019-02-22T15:15:24Z</dcterms:created>
  <dcterms:modified xsi:type="dcterms:W3CDTF">2019-04-25T19:18:43Z</dcterms:modified>
</cp:coreProperties>
</file>