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0AD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2" autoAdjust="0"/>
    <p:restoredTop sz="94660"/>
  </p:normalViewPr>
  <p:slideViewPr>
    <p:cSldViewPr snapToGrid="0">
      <p:cViewPr varScale="1">
        <p:scale>
          <a:sx n="66" d="100"/>
          <a:sy n="66" d="100"/>
        </p:scale>
        <p:origin x="55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3492229-B4B5-4F3A-96CF-7497AABAB4FB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3F4A6656-F380-404A-AA2A-6AE29AF0F1F8}">
      <dgm:prSet phldrT="[Text]"/>
      <dgm:spPr/>
      <dgm:t>
        <a:bodyPr/>
        <a:lstStyle/>
        <a:p>
          <a:r>
            <a:rPr lang="en-US" dirty="0"/>
            <a:t>ERCOT gives 24 hours (one business day) notice that ORUC will run with timeframe and reliability justification</a:t>
          </a:r>
        </a:p>
      </dgm:t>
    </dgm:pt>
    <dgm:pt modelId="{EEC6E010-477F-409D-8C48-E5E8DEB4869C}" type="parTrans" cxnId="{7CDA6628-49AE-4E0A-BFF1-7481B6911B74}">
      <dgm:prSet/>
      <dgm:spPr/>
      <dgm:t>
        <a:bodyPr/>
        <a:lstStyle/>
        <a:p>
          <a:endParaRPr lang="en-US"/>
        </a:p>
      </dgm:t>
    </dgm:pt>
    <dgm:pt modelId="{56FDD12B-1AD1-4658-817B-B3F246A55453}" type="sibTrans" cxnId="{7CDA6628-49AE-4E0A-BFF1-7481B6911B74}">
      <dgm:prSet/>
      <dgm:spPr/>
      <dgm:t>
        <a:bodyPr/>
        <a:lstStyle/>
        <a:p>
          <a:endParaRPr lang="en-US"/>
        </a:p>
      </dgm:t>
    </dgm:pt>
    <dgm:pt modelId="{371CA71F-2A6B-4860-81B9-DABC3BC6FF97}">
      <dgm:prSet phldrT="[Text]"/>
      <dgm:spPr/>
      <dgm:t>
        <a:bodyPr/>
        <a:lstStyle/>
        <a:p>
          <a:r>
            <a:rPr lang="en-US" dirty="0"/>
            <a:t>ORUC commits units to delay scheduled outages if additional delays are still needed</a:t>
          </a:r>
        </a:p>
      </dgm:t>
    </dgm:pt>
    <dgm:pt modelId="{516F3F52-5A4F-49DF-B6CD-DD8B5D3811F8}" type="parTrans" cxnId="{8CA92AB7-2ABD-4FCD-A4D0-E4D1860630F8}">
      <dgm:prSet/>
      <dgm:spPr/>
      <dgm:t>
        <a:bodyPr/>
        <a:lstStyle/>
        <a:p>
          <a:endParaRPr lang="en-US"/>
        </a:p>
      </dgm:t>
    </dgm:pt>
    <dgm:pt modelId="{3BA4E8EC-F564-4A11-A168-D4EDB4F22D4B}" type="sibTrans" cxnId="{8CA92AB7-2ABD-4FCD-A4D0-E4D1860630F8}">
      <dgm:prSet/>
      <dgm:spPr/>
      <dgm:t>
        <a:bodyPr/>
        <a:lstStyle/>
        <a:p>
          <a:endParaRPr lang="en-US"/>
        </a:p>
      </dgm:t>
    </dgm:pt>
    <dgm:pt modelId="{A797CBE3-EEF4-4627-BD2A-460899C99F8D}">
      <dgm:prSet phldrT="[Text]"/>
      <dgm:spPr/>
      <dgm:t>
        <a:bodyPr/>
        <a:lstStyle/>
        <a:p>
          <a:r>
            <a:rPr lang="en-US" dirty="0"/>
            <a:t>Units are committed by HRUC or DRUC during outage delay period</a:t>
          </a:r>
        </a:p>
      </dgm:t>
    </dgm:pt>
    <dgm:pt modelId="{7E8FAA1F-011B-4927-8034-0CF01CE125A7}" type="parTrans" cxnId="{0D480465-8C67-4DBD-A342-CCF60ACED9C3}">
      <dgm:prSet/>
      <dgm:spPr/>
      <dgm:t>
        <a:bodyPr/>
        <a:lstStyle/>
        <a:p>
          <a:endParaRPr lang="en-US"/>
        </a:p>
      </dgm:t>
    </dgm:pt>
    <dgm:pt modelId="{721E4525-3415-45FB-80CA-FD6256B7604A}" type="sibTrans" cxnId="{0D480465-8C67-4DBD-A342-CCF60ACED9C3}">
      <dgm:prSet/>
      <dgm:spPr/>
      <dgm:t>
        <a:bodyPr/>
        <a:lstStyle/>
        <a:p>
          <a:endParaRPr lang="en-US"/>
        </a:p>
      </dgm:t>
    </dgm:pt>
    <dgm:pt modelId="{84E75AAB-3616-408B-9800-7BC8179DF3E5}">
      <dgm:prSet/>
      <dgm:spPr/>
      <dgm:t>
        <a:bodyPr/>
        <a:lstStyle/>
        <a:p>
          <a:r>
            <a:rPr lang="en-US" dirty="0"/>
            <a:t>Settlement with make-whole floor</a:t>
          </a:r>
        </a:p>
      </dgm:t>
    </dgm:pt>
    <dgm:pt modelId="{02934B26-AD1C-40FD-ACAF-5357E68CB4BC}" type="parTrans" cxnId="{591A3C78-B223-4F91-AB0A-05D14999E964}">
      <dgm:prSet/>
      <dgm:spPr/>
      <dgm:t>
        <a:bodyPr/>
        <a:lstStyle/>
        <a:p>
          <a:endParaRPr lang="en-US"/>
        </a:p>
      </dgm:t>
    </dgm:pt>
    <dgm:pt modelId="{F21BC682-3374-4AFC-9084-911F2453C531}" type="sibTrans" cxnId="{591A3C78-B223-4F91-AB0A-05D14999E964}">
      <dgm:prSet/>
      <dgm:spPr/>
      <dgm:t>
        <a:bodyPr/>
        <a:lstStyle/>
        <a:p>
          <a:endParaRPr lang="en-US"/>
        </a:p>
      </dgm:t>
    </dgm:pt>
    <dgm:pt modelId="{2AB55667-5CEE-4F1A-93E9-CF07DDAD4E36}" type="pres">
      <dgm:prSet presAssocID="{A3492229-B4B5-4F3A-96CF-7497AABAB4FB}" presName="Name0" presStyleCnt="0">
        <dgm:presLayoutVars>
          <dgm:dir/>
          <dgm:resizeHandles val="exact"/>
        </dgm:presLayoutVars>
      </dgm:prSet>
      <dgm:spPr/>
    </dgm:pt>
    <dgm:pt modelId="{ADEB10A2-FF18-48EC-9ECE-9416E592F05A}" type="pres">
      <dgm:prSet presAssocID="{3F4A6656-F380-404A-AA2A-6AE29AF0F1F8}" presName="node" presStyleLbl="node1" presStyleIdx="0" presStyleCnt="4">
        <dgm:presLayoutVars>
          <dgm:bulletEnabled val="1"/>
        </dgm:presLayoutVars>
      </dgm:prSet>
      <dgm:spPr/>
    </dgm:pt>
    <dgm:pt modelId="{1CDD1CEB-50F3-40B5-9D7E-320B9C0665F9}" type="pres">
      <dgm:prSet presAssocID="{56FDD12B-1AD1-4658-817B-B3F246A55453}" presName="sibTrans" presStyleLbl="sibTrans2D1" presStyleIdx="0" presStyleCnt="3"/>
      <dgm:spPr/>
    </dgm:pt>
    <dgm:pt modelId="{A4FAC3F2-0661-4BFC-A721-DD84C0EA9D24}" type="pres">
      <dgm:prSet presAssocID="{56FDD12B-1AD1-4658-817B-B3F246A55453}" presName="connectorText" presStyleLbl="sibTrans2D1" presStyleIdx="0" presStyleCnt="3"/>
      <dgm:spPr/>
    </dgm:pt>
    <dgm:pt modelId="{CE553255-1F3F-45D2-90C5-0039291D3FBD}" type="pres">
      <dgm:prSet presAssocID="{371CA71F-2A6B-4860-81B9-DABC3BC6FF97}" presName="node" presStyleLbl="node1" presStyleIdx="1" presStyleCnt="4">
        <dgm:presLayoutVars>
          <dgm:bulletEnabled val="1"/>
        </dgm:presLayoutVars>
      </dgm:prSet>
      <dgm:spPr/>
    </dgm:pt>
    <dgm:pt modelId="{22CA2A88-0BBF-4825-A221-4F692C299406}" type="pres">
      <dgm:prSet presAssocID="{3BA4E8EC-F564-4A11-A168-D4EDB4F22D4B}" presName="sibTrans" presStyleLbl="sibTrans2D1" presStyleIdx="1" presStyleCnt="3"/>
      <dgm:spPr/>
    </dgm:pt>
    <dgm:pt modelId="{40279D6F-B128-453A-B163-17C8AB8728FD}" type="pres">
      <dgm:prSet presAssocID="{3BA4E8EC-F564-4A11-A168-D4EDB4F22D4B}" presName="connectorText" presStyleLbl="sibTrans2D1" presStyleIdx="1" presStyleCnt="3"/>
      <dgm:spPr/>
    </dgm:pt>
    <dgm:pt modelId="{1A186EB6-6291-4F6A-9F3D-7B0321EC12E7}" type="pres">
      <dgm:prSet presAssocID="{A797CBE3-EEF4-4627-BD2A-460899C99F8D}" presName="node" presStyleLbl="node1" presStyleIdx="2" presStyleCnt="4">
        <dgm:presLayoutVars>
          <dgm:bulletEnabled val="1"/>
        </dgm:presLayoutVars>
      </dgm:prSet>
      <dgm:spPr/>
    </dgm:pt>
    <dgm:pt modelId="{9FE79279-A4F7-4024-AE0B-AD8ACA52221C}" type="pres">
      <dgm:prSet presAssocID="{721E4525-3415-45FB-80CA-FD6256B7604A}" presName="sibTrans" presStyleLbl="sibTrans2D1" presStyleIdx="2" presStyleCnt="3"/>
      <dgm:spPr/>
    </dgm:pt>
    <dgm:pt modelId="{EABDDC3E-E491-4740-8620-F6079BF2C3FC}" type="pres">
      <dgm:prSet presAssocID="{721E4525-3415-45FB-80CA-FD6256B7604A}" presName="connectorText" presStyleLbl="sibTrans2D1" presStyleIdx="2" presStyleCnt="3"/>
      <dgm:spPr/>
    </dgm:pt>
    <dgm:pt modelId="{A8C1413A-FFF9-46ED-8E2B-B24E57DE801E}" type="pres">
      <dgm:prSet presAssocID="{84E75AAB-3616-408B-9800-7BC8179DF3E5}" presName="node" presStyleLbl="node1" presStyleIdx="3" presStyleCnt="4">
        <dgm:presLayoutVars>
          <dgm:bulletEnabled val="1"/>
        </dgm:presLayoutVars>
      </dgm:prSet>
      <dgm:spPr/>
    </dgm:pt>
  </dgm:ptLst>
  <dgm:cxnLst>
    <dgm:cxn modelId="{77A0D802-8DE8-4448-AD08-30BDB35F9F8D}" type="presOf" srcId="{371CA71F-2A6B-4860-81B9-DABC3BC6FF97}" destId="{CE553255-1F3F-45D2-90C5-0039291D3FBD}" srcOrd="0" destOrd="0" presId="urn:microsoft.com/office/officeart/2005/8/layout/process1"/>
    <dgm:cxn modelId="{FD0A8A08-C4BB-4666-B562-B0D3123F1A50}" type="presOf" srcId="{721E4525-3415-45FB-80CA-FD6256B7604A}" destId="{9FE79279-A4F7-4024-AE0B-AD8ACA52221C}" srcOrd="0" destOrd="0" presId="urn:microsoft.com/office/officeart/2005/8/layout/process1"/>
    <dgm:cxn modelId="{7CDA6628-49AE-4E0A-BFF1-7481B6911B74}" srcId="{A3492229-B4B5-4F3A-96CF-7497AABAB4FB}" destId="{3F4A6656-F380-404A-AA2A-6AE29AF0F1F8}" srcOrd="0" destOrd="0" parTransId="{EEC6E010-477F-409D-8C48-E5E8DEB4869C}" sibTransId="{56FDD12B-1AD1-4658-817B-B3F246A55453}"/>
    <dgm:cxn modelId="{D3D60C2D-E0DE-4584-B936-5466998E7FC3}" type="presOf" srcId="{A797CBE3-EEF4-4627-BD2A-460899C99F8D}" destId="{1A186EB6-6291-4F6A-9F3D-7B0321EC12E7}" srcOrd="0" destOrd="0" presId="urn:microsoft.com/office/officeart/2005/8/layout/process1"/>
    <dgm:cxn modelId="{44EFD32D-86DE-4229-BBAE-BEE56ADB52D1}" type="presOf" srcId="{56FDD12B-1AD1-4658-817B-B3F246A55453}" destId="{1CDD1CEB-50F3-40B5-9D7E-320B9C0665F9}" srcOrd="0" destOrd="0" presId="urn:microsoft.com/office/officeart/2005/8/layout/process1"/>
    <dgm:cxn modelId="{0D480465-8C67-4DBD-A342-CCF60ACED9C3}" srcId="{A3492229-B4B5-4F3A-96CF-7497AABAB4FB}" destId="{A797CBE3-EEF4-4627-BD2A-460899C99F8D}" srcOrd="2" destOrd="0" parTransId="{7E8FAA1F-011B-4927-8034-0CF01CE125A7}" sibTransId="{721E4525-3415-45FB-80CA-FD6256B7604A}"/>
    <dgm:cxn modelId="{65694947-DEC7-4892-972C-F0ED7F5C35E2}" type="presOf" srcId="{56FDD12B-1AD1-4658-817B-B3F246A55453}" destId="{A4FAC3F2-0661-4BFC-A721-DD84C0EA9D24}" srcOrd="1" destOrd="0" presId="urn:microsoft.com/office/officeart/2005/8/layout/process1"/>
    <dgm:cxn modelId="{D50D254E-317D-424E-B7DD-3E96F17A4962}" type="presOf" srcId="{3F4A6656-F380-404A-AA2A-6AE29AF0F1F8}" destId="{ADEB10A2-FF18-48EC-9ECE-9416E592F05A}" srcOrd="0" destOrd="0" presId="urn:microsoft.com/office/officeart/2005/8/layout/process1"/>
    <dgm:cxn modelId="{591A3C78-B223-4F91-AB0A-05D14999E964}" srcId="{A3492229-B4B5-4F3A-96CF-7497AABAB4FB}" destId="{84E75AAB-3616-408B-9800-7BC8179DF3E5}" srcOrd="3" destOrd="0" parTransId="{02934B26-AD1C-40FD-ACAF-5357E68CB4BC}" sibTransId="{F21BC682-3374-4AFC-9084-911F2453C531}"/>
    <dgm:cxn modelId="{D983D57F-8EB3-4430-9585-C561AF54153C}" type="presOf" srcId="{3BA4E8EC-F564-4A11-A168-D4EDB4F22D4B}" destId="{40279D6F-B128-453A-B163-17C8AB8728FD}" srcOrd="1" destOrd="0" presId="urn:microsoft.com/office/officeart/2005/8/layout/process1"/>
    <dgm:cxn modelId="{E542EA8D-015E-4037-82B9-91B3745FC7C4}" type="presOf" srcId="{84E75AAB-3616-408B-9800-7BC8179DF3E5}" destId="{A8C1413A-FFF9-46ED-8E2B-B24E57DE801E}" srcOrd="0" destOrd="0" presId="urn:microsoft.com/office/officeart/2005/8/layout/process1"/>
    <dgm:cxn modelId="{BA305B91-7926-4FB2-943E-0F576AAE433A}" type="presOf" srcId="{A3492229-B4B5-4F3A-96CF-7497AABAB4FB}" destId="{2AB55667-5CEE-4F1A-93E9-CF07DDAD4E36}" srcOrd="0" destOrd="0" presId="urn:microsoft.com/office/officeart/2005/8/layout/process1"/>
    <dgm:cxn modelId="{530390AB-75AD-4F58-AE3B-32A3A1B25FEC}" type="presOf" srcId="{721E4525-3415-45FB-80CA-FD6256B7604A}" destId="{EABDDC3E-E491-4740-8620-F6079BF2C3FC}" srcOrd="1" destOrd="0" presId="urn:microsoft.com/office/officeart/2005/8/layout/process1"/>
    <dgm:cxn modelId="{8CA92AB7-2ABD-4FCD-A4D0-E4D1860630F8}" srcId="{A3492229-B4B5-4F3A-96CF-7497AABAB4FB}" destId="{371CA71F-2A6B-4860-81B9-DABC3BC6FF97}" srcOrd="1" destOrd="0" parTransId="{516F3F52-5A4F-49DF-B6CD-DD8B5D3811F8}" sibTransId="{3BA4E8EC-F564-4A11-A168-D4EDB4F22D4B}"/>
    <dgm:cxn modelId="{7C7695DF-42A0-4409-A4BE-5170E2202F11}" type="presOf" srcId="{3BA4E8EC-F564-4A11-A168-D4EDB4F22D4B}" destId="{22CA2A88-0BBF-4825-A221-4F692C299406}" srcOrd="0" destOrd="0" presId="urn:microsoft.com/office/officeart/2005/8/layout/process1"/>
    <dgm:cxn modelId="{3AC20F71-C32A-4AAC-8680-D46C25370732}" type="presParOf" srcId="{2AB55667-5CEE-4F1A-93E9-CF07DDAD4E36}" destId="{ADEB10A2-FF18-48EC-9ECE-9416E592F05A}" srcOrd="0" destOrd="0" presId="urn:microsoft.com/office/officeart/2005/8/layout/process1"/>
    <dgm:cxn modelId="{1D7B2A2B-D92E-4D7F-A069-1B5B643773BD}" type="presParOf" srcId="{2AB55667-5CEE-4F1A-93E9-CF07DDAD4E36}" destId="{1CDD1CEB-50F3-40B5-9D7E-320B9C0665F9}" srcOrd="1" destOrd="0" presId="urn:microsoft.com/office/officeart/2005/8/layout/process1"/>
    <dgm:cxn modelId="{4BE65B4A-09D2-4DC6-85EA-7D4DEC281F8C}" type="presParOf" srcId="{1CDD1CEB-50F3-40B5-9D7E-320B9C0665F9}" destId="{A4FAC3F2-0661-4BFC-A721-DD84C0EA9D24}" srcOrd="0" destOrd="0" presId="urn:microsoft.com/office/officeart/2005/8/layout/process1"/>
    <dgm:cxn modelId="{FEA314BC-AE3C-476B-8F03-392904B3CBFB}" type="presParOf" srcId="{2AB55667-5CEE-4F1A-93E9-CF07DDAD4E36}" destId="{CE553255-1F3F-45D2-90C5-0039291D3FBD}" srcOrd="2" destOrd="0" presId="urn:microsoft.com/office/officeart/2005/8/layout/process1"/>
    <dgm:cxn modelId="{9C951006-1DE2-4412-BA09-F3FEB8C01985}" type="presParOf" srcId="{2AB55667-5CEE-4F1A-93E9-CF07DDAD4E36}" destId="{22CA2A88-0BBF-4825-A221-4F692C299406}" srcOrd="3" destOrd="0" presId="urn:microsoft.com/office/officeart/2005/8/layout/process1"/>
    <dgm:cxn modelId="{D2CBCA66-21D3-4B9B-8C8F-CD6203087FA3}" type="presParOf" srcId="{22CA2A88-0BBF-4825-A221-4F692C299406}" destId="{40279D6F-B128-453A-B163-17C8AB8728FD}" srcOrd="0" destOrd="0" presId="urn:microsoft.com/office/officeart/2005/8/layout/process1"/>
    <dgm:cxn modelId="{61F237CE-2458-438E-9FF5-23C78BEA554F}" type="presParOf" srcId="{2AB55667-5CEE-4F1A-93E9-CF07DDAD4E36}" destId="{1A186EB6-6291-4F6A-9F3D-7B0321EC12E7}" srcOrd="4" destOrd="0" presId="urn:microsoft.com/office/officeart/2005/8/layout/process1"/>
    <dgm:cxn modelId="{BBD30DEE-FA0B-4D85-AF3D-418DBF5B1450}" type="presParOf" srcId="{2AB55667-5CEE-4F1A-93E9-CF07DDAD4E36}" destId="{9FE79279-A4F7-4024-AE0B-AD8ACA52221C}" srcOrd="5" destOrd="0" presId="urn:microsoft.com/office/officeart/2005/8/layout/process1"/>
    <dgm:cxn modelId="{8BBCCA96-1910-4053-97C4-8BD59970A022}" type="presParOf" srcId="{9FE79279-A4F7-4024-AE0B-AD8ACA52221C}" destId="{EABDDC3E-E491-4740-8620-F6079BF2C3FC}" srcOrd="0" destOrd="0" presId="urn:microsoft.com/office/officeart/2005/8/layout/process1"/>
    <dgm:cxn modelId="{76BDF392-1EDF-4C55-80A7-1DEFAEDFE6A2}" type="presParOf" srcId="{2AB55667-5CEE-4F1A-93E9-CF07DDAD4E36}" destId="{A8C1413A-FFF9-46ED-8E2B-B24E57DE801E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3492229-B4B5-4F3A-96CF-7497AABAB4FB}" type="doc">
      <dgm:prSet loTypeId="urn:microsoft.com/office/officeart/2005/8/layout/process1" loCatId="process" qsTypeId="urn:microsoft.com/office/officeart/2005/8/quickstyle/simple1" qsCatId="simple" csTypeId="urn:microsoft.com/office/officeart/2005/8/colors/accent6_2" csCatId="accent6" phldr="1"/>
      <dgm:spPr/>
    </dgm:pt>
    <dgm:pt modelId="{CF47C842-D096-4131-8BC4-C8E92208858C}">
      <dgm:prSet phldrT="[Text]"/>
      <dgm:spPr>
        <a:solidFill>
          <a:srgbClr val="70AD47"/>
        </a:solidFill>
      </dgm:spPr>
      <dgm:t>
        <a:bodyPr/>
        <a:lstStyle/>
        <a:p>
          <a:r>
            <a:rPr lang="en-US" dirty="0"/>
            <a:t>All ORUC-selected Units move from OUT to OFF</a:t>
          </a:r>
        </a:p>
        <a:p>
          <a:endParaRPr lang="en-US" dirty="0"/>
        </a:p>
        <a:p>
          <a:r>
            <a:rPr lang="en-US" dirty="0"/>
            <a:t>ORUC-selected capacity removed from price formation calculations via RDPA</a:t>
          </a:r>
        </a:p>
      </dgm:t>
    </dgm:pt>
    <dgm:pt modelId="{E733FA53-6BA3-436D-9EAB-F397572ACE58}" type="parTrans" cxnId="{FE2DE595-AC0E-4BF4-B3CE-BA36BBC3F2FE}">
      <dgm:prSet/>
      <dgm:spPr/>
      <dgm:t>
        <a:bodyPr/>
        <a:lstStyle/>
        <a:p>
          <a:endParaRPr lang="en-US"/>
        </a:p>
      </dgm:t>
    </dgm:pt>
    <dgm:pt modelId="{F9650B6C-7903-4F11-9918-7D2298B12331}" type="sibTrans" cxnId="{FE2DE595-AC0E-4BF4-B3CE-BA36BBC3F2FE}">
      <dgm:prSet/>
      <dgm:spPr/>
      <dgm:t>
        <a:bodyPr/>
        <a:lstStyle/>
        <a:p>
          <a:endParaRPr lang="en-US"/>
        </a:p>
      </dgm:t>
    </dgm:pt>
    <dgm:pt modelId="{A3EEC003-9D64-445C-B059-04E5310F72AE}">
      <dgm:prSet phldrT="[Text]"/>
      <dgm:spPr/>
      <dgm:t>
        <a:bodyPr/>
        <a:lstStyle/>
        <a:p>
          <a:r>
            <a:rPr lang="en-US" dirty="0"/>
            <a:t>Generators are expected to update COPs to best ability</a:t>
          </a:r>
          <a:br>
            <a:rPr lang="en-US" dirty="0"/>
          </a:br>
          <a:br>
            <a:rPr lang="en-US" dirty="0"/>
          </a:br>
          <a:r>
            <a:rPr lang="en-US" dirty="0"/>
            <a:t>Market should react to potential $9k/MWh prices and trade accordingly</a:t>
          </a:r>
          <a:br>
            <a:rPr lang="en-US" dirty="0"/>
          </a:br>
          <a:br>
            <a:rPr lang="en-US" dirty="0"/>
          </a:br>
          <a:r>
            <a:rPr lang="en-US" dirty="0"/>
            <a:t>Some Generators will sell forward and move outages following market signals</a:t>
          </a:r>
        </a:p>
      </dgm:t>
    </dgm:pt>
    <dgm:pt modelId="{6C0C95A7-1CC4-46A4-BEE3-AA08583515C1}" type="parTrans" cxnId="{F648E793-B9B6-4C21-8560-31153E78D2DA}">
      <dgm:prSet/>
      <dgm:spPr/>
      <dgm:t>
        <a:bodyPr/>
        <a:lstStyle/>
        <a:p>
          <a:endParaRPr lang="en-US"/>
        </a:p>
      </dgm:t>
    </dgm:pt>
    <dgm:pt modelId="{ECD35240-2F48-4FC2-99E0-A5BB6B853B96}" type="sibTrans" cxnId="{F648E793-B9B6-4C21-8560-31153E78D2DA}">
      <dgm:prSet/>
      <dgm:spPr/>
      <dgm:t>
        <a:bodyPr/>
        <a:lstStyle/>
        <a:p>
          <a:endParaRPr lang="en-US"/>
        </a:p>
      </dgm:t>
    </dgm:pt>
    <dgm:pt modelId="{93F825C5-112A-4BCB-945A-C0D143159909}">
      <dgm:prSet/>
      <dgm:spPr/>
      <dgm:t>
        <a:bodyPr/>
        <a:lstStyle/>
        <a:p>
          <a:r>
            <a:rPr lang="en-US" dirty="0"/>
            <a:t>Impacted QSE(s) provide information for make-whole</a:t>
          </a:r>
        </a:p>
        <a:p>
          <a:endParaRPr lang="en-US" dirty="0"/>
        </a:p>
        <a:p>
          <a:r>
            <a:rPr lang="en-US" dirty="0"/>
            <a:t>Uplift provided to the Market</a:t>
          </a:r>
        </a:p>
      </dgm:t>
    </dgm:pt>
    <dgm:pt modelId="{5AD2A223-3C91-4C02-AFCA-A9B34F40A742}" type="parTrans" cxnId="{E855E89B-8D95-486E-A803-33EC09D7A33B}">
      <dgm:prSet/>
      <dgm:spPr/>
      <dgm:t>
        <a:bodyPr/>
        <a:lstStyle/>
        <a:p>
          <a:endParaRPr lang="en-US"/>
        </a:p>
      </dgm:t>
    </dgm:pt>
    <dgm:pt modelId="{C1E05303-95E8-4D9B-903B-35DA3DAC6F0D}" type="sibTrans" cxnId="{E855E89B-8D95-486E-A803-33EC09D7A33B}">
      <dgm:prSet/>
      <dgm:spPr/>
      <dgm:t>
        <a:bodyPr/>
        <a:lstStyle/>
        <a:p>
          <a:endParaRPr lang="en-US"/>
        </a:p>
      </dgm:t>
    </dgm:pt>
    <dgm:pt modelId="{4E72E4AA-4214-4733-A51E-99ABC3618A0F}" type="pres">
      <dgm:prSet presAssocID="{A3492229-B4B5-4F3A-96CF-7497AABAB4FB}" presName="Name0" presStyleCnt="0">
        <dgm:presLayoutVars>
          <dgm:dir/>
          <dgm:resizeHandles val="exact"/>
        </dgm:presLayoutVars>
      </dgm:prSet>
      <dgm:spPr/>
    </dgm:pt>
    <dgm:pt modelId="{95EA1B03-4FDC-4283-98C2-91ED09283F1D}" type="pres">
      <dgm:prSet presAssocID="{A3EEC003-9D64-445C-B059-04E5310F72AE}" presName="node" presStyleLbl="node1" presStyleIdx="0" presStyleCnt="3" custScaleX="97386">
        <dgm:presLayoutVars>
          <dgm:bulletEnabled val="1"/>
        </dgm:presLayoutVars>
      </dgm:prSet>
      <dgm:spPr/>
    </dgm:pt>
    <dgm:pt modelId="{57FFC156-E365-4472-A74B-37877DD51936}" type="pres">
      <dgm:prSet presAssocID="{ECD35240-2F48-4FC2-99E0-A5BB6B853B96}" presName="sibTrans" presStyleLbl="sibTrans2D1" presStyleIdx="0" presStyleCnt="2"/>
      <dgm:spPr/>
    </dgm:pt>
    <dgm:pt modelId="{0E3BE419-D681-48F7-A6E7-C91EBA5383A1}" type="pres">
      <dgm:prSet presAssocID="{ECD35240-2F48-4FC2-99E0-A5BB6B853B96}" presName="connectorText" presStyleLbl="sibTrans2D1" presStyleIdx="0" presStyleCnt="2"/>
      <dgm:spPr/>
    </dgm:pt>
    <dgm:pt modelId="{625DBA9A-A80F-4A9C-A6DC-B4F84D707D3C}" type="pres">
      <dgm:prSet presAssocID="{CF47C842-D096-4131-8BC4-C8E92208858C}" presName="node" presStyleLbl="node1" presStyleIdx="1" presStyleCnt="3" custScaleX="94545" custLinFactNeighborX="48551" custLinFactNeighborY="-3947">
        <dgm:presLayoutVars>
          <dgm:bulletEnabled val="1"/>
        </dgm:presLayoutVars>
      </dgm:prSet>
      <dgm:spPr/>
    </dgm:pt>
    <dgm:pt modelId="{336199A9-37BE-440C-B826-B1D09D281FDF}" type="pres">
      <dgm:prSet presAssocID="{F9650B6C-7903-4F11-9918-7D2298B12331}" presName="sibTrans" presStyleLbl="sibTrans2D1" presStyleIdx="1" presStyleCnt="2"/>
      <dgm:spPr/>
    </dgm:pt>
    <dgm:pt modelId="{E75220A3-FB69-4B7A-98A1-5709BDD14B36}" type="pres">
      <dgm:prSet presAssocID="{F9650B6C-7903-4F11-9918-7D2298B12331}" presName="connectorText" presStyleLbl="sibTrans2D1" presStyleIdx="1" presStyleCnt="2"/>
      <dgm:spPr/>
    </dgm:pt>
    <dgm:pt modelId="{CF902CD8-FEB8-4E58-9CCA-CAADC0921D7A}" type="pres">
      <dgm:prSet presAssocID="{93F825C5-112A-4BCB-945A-C0D143159909}" presName="node" presStyleLbl="node1" presStyleIdx="2" presStyleCnt="3" custScaleX="71873" custLinFactNeighborX="497" custLinFactNeighborY="738">
        <dgm:presLayoutVars>
          <dgm:bulletEnabled val="1"/>
        </dgm:presLayoutVars>
      </dgm:prSet>
      <dgm:spPr/>
    </dgm:pt>
  </dgm:ptLst>
  <dgm:cxnLst>
    <dgm:cxn modelId="{E5E2C131-4BE0-44EE-A9FD-77F65ED54775}" type="presOf" srcId="{A3EEC003-9D64-445C-B059-04E5310F72AE}" destId="{95EA1B03-4FDC-4283-98C2-91ED09283F1D}" srcOrd="0" destOrd="0" presId="urn:microsoft.com/office/officeart/2005/8/layout/process1"/>
    <dgm:cxn modelId="{6DE4CA38-D416-4D08-B638-3B7DDA3D3BCC}" type="presOf" srcId="{F9650B6C-7903-4F11-9918-7D2298B12331}" destId="{336199A9-37BE-440C-B826-B1D09D281FDF}" srcOrd="0" destOrd="0" presId="urn:microsoft.com/office/officeart/2005/8/layout/process1"/>
    <dgm:cxn modelId="{55E8D33E-5400-40AB-A7C9-85C79CAAFBEA}" type="presOf" srcId="{A3492229-B4B5-4F3A-96CF-7497AABAB4FB}" destId="{4E72E4AA-4214-4733-A51E-99ABC3618A0F}" srcOrd="0" destOrd="0" presId="urn:microsoft.com/office/officeart/2005/8/layout/process1"/>
    <dgm:cxn modelId="{0D92A968-5938-42B9-8F2A-46402B7B3A70}" type="presOf" srcId="{F9650B6C-7903-4F11-9918-7D2298B12331}" destId="{E75220A3-FB69-4B7A-98A1-5709BDD14B36}" srcOrd="1" destOrd="0" presId="urn:microsoft.com/office/officeart/2005/8/layout/process1"/>
    <dgm:cxn modelId="{79241C71-07AF-40AA-B639-8E6D4B1E8197}" type="presOf" srcId="{ECD35240-2F48-4FC2-99E0-A5BB6B853B96}" destId="{0E3BE419-D681-48F7-A6E7-C91EBA5383A1}" srcOrd="1" destOrd="0" presId="urn:microsoft.com/office/officeart/2005/8/layout/process1"/>
    <dgm:cxn modelId="{341EB472-74F3-4CAF-A4AC-6521BC452EE3}" type="presOf" srcId="{CF47C842-D096-4131-8BC4-C8E92208858C}" destId="{625DBA9A-A80F-4A9C-A6DC-B4F84D707D3C}" srcOrd="0" destOrd="0" presId="urn:microsoft.com/office/officeart/2005/8/layout/process1"/>
    <dgm:cxn modelId="{F648E793-B9B6-4C21-8560-31153E78D2DA}" srcId="{A3492229-B4B5-4F3A-96CF-7497AABAB4FB}" destId="{A3EEC003-9D64-445C-B059-04E5310F72AE}" srcOrd="0" destOrd="0" parTransId="{6C0C95A7-1CC4-46A4-BEE3-AA08583515C1}" sibTransId="{ECD35240-2F48-4FC2-99E0-A5BB6B853B96}"/>
    <dgm:cxn modelId="{FE2DE595-AC0E-4BF4-B3CE-BA36BBC3F2FE}" srcId="{A3492229-B4B5-4F3A-96CF-7497AABAB4FB}" destId="{CF47C842-D096-4131-8BC4-C8E92208858C}" srcOrd="1" destOrd="0" parTransId="{E733FA53-6BA3-436D-9EAB-F397572ACE58}" sibTransId="{F9650B6C-7903-4F11-9918-7D2298B12331}"/>
    <dgm:cxn modelId="{E855E89B-8D95-486E-A803-33EC09D7A33B}" srcId="{A3492229-B4B5-4F3A-96CF-7497AABAB4FB}" destId="{93F825C5-112A-4BCB-945A-C0D143159909}" srcOrd="2" destOrd="0" parTransId="{5AD2A223-3C91-4C02-AFCA-A9B34F40A742}" sibTransId="{C1E05303-95E8-4D9B-903B-35DA3DAC6F0D}"/>
    <dgm:cxn modelId="{16765FC9-0F80-4707-8447-087AC32C3A0E}" type="presOf" srcId="{ECD35240-2F48-4FC2-99E0-A5BB6B853B96}" destId="{57FFC156-E365-4472-A74B-37877DD51936}" srcOrd="0" destOrd="0" presId="urn:microsoft.com/office/officeart/2005/8/layout/process1"/>
    <dgm:cxn modelId="{D4FBBAF2-9AC4-4A47-9C77-802C0E469CC9}" type="presOf" srcId="{93F825C5-112A-4BCB-945A-C0D143159909}" destId="{CF902CD8-FEB8-4E58-9CCA-CAADC0921D7A}" srcOrd="0" destOrd="0" presId="urn:microsoft.com/office/officeart/2005/8/layout/process1"/>
    <dgm:cxn modelId="{07D705AC-F9D2-4225-AB48-3D5510982A2B}" type="presParOf" srcId="{4E72E4AA-4214-4733-A51E-99ABC3618A0F}" destId="{95EA1B03-4FDC-4283-98C2-91ED09283F1D}" srcOrd="0" destOrd="0" presId="urn:microsoft.com/office/officeart/2005/8/layout/process1"/>
    <dgm:cxn modelId="{45B0FE80-EA48-46C4-BCE5-649D934BCAC4}" type="presParOf" srcId="{4E72E4AA-4214-4733-A51E-99ABC3618A0F}" destId="{57FFC156-E365-4472-A74B-37877DD51936}" srcOrd="1" destOrd="0" presId="urn:microsoft.com/office/officeart/2005/8/layout/process1"/>
    <dgm:cxn modelId="{CA95EACA-8108-44A4-B036-83C299CF4423}" type="presParOf" srcId="{57FFC156-E365-4472-A74B-37877DD51936}" destId="{0E3BE419-D681-48F7-A6E7-C91EBA5383A1}" srcOrd="0" destOrd="0" presId="urn:microsoft.com/office/officeart/2005/8/layout/process1"/>
    <dgm:cxn modelId="{903995D8-BC8C-4733-BD2D-8E91261ABC57}" type="presParOf" srcId="{4E72E4AA-4214-4733-A51E-99ABC3618A0F}" destId="{625DBA9A-A80F-4A9C-A6DC-B4F84D707D3C}" srcOrd="2" destOrd="0" presId="urn:microsoft.com/office/officeart/2005/8/layout/process1"/>
    <dgm:cxn modelId="{85248E59-4136-4F00-8140-75B0DC71A551}" type="presParOf" srcId="{4E72E4AA-4214-4733-A51E-99ABC3618A0F}" destId="{336199A9-37BE-440C-B826-B1D09D281FDF}" srcOrd="3" destOrd="0" presId="urn:microsoft.com/office/officeart/2005/8/layout/process1"/>
    <dgm:cxn modelId="{2CBB79C7-3BBC-4AFF-BA2F-7D2F8D7940E3}" type="presParOf" srcId="{336199A9-37BE-440C-B826-B1D09D281FDF}" destId="{E75220A3-FB69-4B7A-98A1-5709BDD14B36}" srcOrd="0" destOrd="0" presId="urn:microsoft.com/office/officeart/2005/8/layout/process1"/>
    <dgm:cxn modelId="{A18D8329-47E2-476B-899F-032CA614B5E5}" type="presParOf" srcId="{4E72E4AA-4214-4733-A51E-99ABC3618A0F}" destId="{CF902CD8-FEB8-4E58-9CCA-CAADC0921D7A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3492229-B4B5-4F3A-96CF-7497AABAB4FB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B85B1F8-0E20-4E39-B8BB-7B928774B452}">
      <dgm:prSet phldrT="[Text]" custT="1"/>
      <dgm:spPr>
        <a:solidFill>
          <a:srgbClr val="7030A0"/>
        </a:solidFill>
      </dgm:spPr>
      <dgm:t>
        <a:bodyPr/>
        <a:lstStyle/>
        <a:p>
          <a:r>
            <a:rPr lang="en-US" sz="1100" dirty="0"/>
            <a:t>What should selection criteria be?</a:t>
          </a:r>
        </a:p>
        <a:p>
          <a:r>
            <a:rPr lang="en-US" sz="1100" dirty="0"/>
            <a:t>- LIFO or request date cut-off?</a:t>
          </a:r>
        </a:p>
        <a:p>
          <a:r>
            <a:rPr lang="en-US" sz="1100" dirty="0"/>
            <a:t>- Duration?</a:t>
          </a:r>
        </a:p>
        <a:p>
          <a:r>
            <a:rPr lang="en-US" sz="1100" dirty="0"/>
            <a:t>- Treatment for already-started outages?</a:t>
          </a:r>
        </a:p>
        <a:p>
          <a:r>
            <a:rPr lang="en-US" sz="1100" dirty="0"/>
            <a:t>- Exemptions (e.g., nuclear units)?</a:t>
          </a:r>
        </a:p>
        <a:p>
          <a:br>
            <a:rPr lang="en-US" sz="1100" dirty="0"/>
          </a:br>
          <a:r>
            <a:rPr lang="en-US" sz="1100" dirty="0"/>
            <a:t>How to ensure routine outage updates are kept in the right place?</a:t>
          </a:r>
        </a:p>
      </dgm:t>
    </dgm:pt>
    <dgm:pt modelId="{11D8A5D9-4DCF-49C3-9D66-6BEB94D80E08}" type="parTrans" cxnId="{F2EB7FB0-6DB2-4EBE-8471-2A2777A4D6B7}">
      <dgm:prSet/>
      <dgm:spPr/>
      <dgm:t>
        <a:bodyPr/>
        <a:lstStyle/>
        <a:p>
          <a:endParaRPr lang="en-US" sz="1100"/>
        </a:p>
      </dgm:t>
    </dgm:pt>
    <dgm:pt modelId="{E301151D-D39A-4E7F-867D-C2C7DEEAFF40}" type="sibTrans" cxnId="{F2EB7FB0-6DB2-4EBE-8471-2A2777A4D6B7}">
      <dgm:prSet custT="1"/>
      <dgm:spPr>
        <a:solidFill>
          <a:schemeClr val="bg1"/>
        </a:solidFill>
      </dgm:spPr>
      <dgm:t>
        <a:bodyPr/>
        <a:lstStyle/>
        <a:p>
          <a:endParaRPr lang="en-US" sz="1100"/>
        </a:p>
      </dgm:t>
    </dgm:pt>
    <dgm:pt modelId="{27BD8A54-1D0F-4954-9F4E-901B946643DD}">
      <dgm:prSet custT="1"/>
      <dgm:spPr>
        <a:solidFill>
          <a:srgbClr val="7030A0"/>
        </a:solidFill>
      </dgm:spPr>
      <dgm:t>
        <a:bodyPr/>
        <a:lstStyle/>
        <a:p>
          <a:r>
            <a:rPr lang="en-US" sz="1100" dirty="0"/>
            <a:t>Should HRUC and DRUC be used to assess shorts?</a:t>
          </a:r>
          <a:br>
            <a:rPr lang="en-US" sz="1100" dirty="0"/>
          </a:br>
          <a:br>
            <a:rPr lang="en-US" sz="1100" dirty="0"/>
          </a:br>
          <a:r>
            <a:rPr lang="en-US" sz="1100" dirty="0"/>
            <a:t>Can Generators opt-out of DRUC/HRUC commitment?</a:t>
          </a:r>
          <a:br>
            <a:rPr lang="en-US" sz="1100" dirty="0"/>
          </a:br>
          <a:br>
            <a:rPr lang="en-US" sz="1100" dirty="0"/>
          </a:br>
          <a:r>
            <a:rPr lang="en-US" sz="1100" dirty="0"/>
            <a:t>Order of RUCs (ORUC vs. other capacity)?</a:t>
          </a:r>
        </a:p>
      </dgm:t>
    </dgm:pt>
    <dgm:pt modelId="{49928BA6-A66D-4B9A-96D3-B00392CBF8D9}" type="parTrans" cxnId="{E6F279DF-DCA7-44F1-93F9-BEEA6AA8113B}">
      <dgm:prSet/>
      <dgm:spPr/>
      <dgm:t>
        <a:bodyPr/>
        <a:lstStyle/>
        <a:p>
          <a:endParaRPr lang="en-US" sz="1100"/>
        </a:p>
      </dgm:t>
    </dgm:pt>
    <dgm:pt modelId="{0AF78AA7-48AC-47BE-A278-0B4B2EEBA1B5}" type="sibTrans" cxnId="{E6F279DF-DCA7-44F1-93F9-BEEA6AA8113B}">
      <dgm:prSet custT="1"/>
      <dgm:spPr>
        <a:solidFill>
          <a:schemeClr val="bg1"/>
        </a:solidFill>
      </dgm:spPr>
      <dgm:t>
        <a:bodyPr/>
        <a:lstStyle/>
        <a:p>
          <a:endParaRPr lang="en-US" sz="1100"/>
        </a:p>
      </dgm:t>
    </dgm:pt>
    <dgm:pt modelId="{0EDFC059-9BBA-4F1D-AF5C-DBACE81664AF}">
      <dgm:prSet phldrT="[Text]" custT="1"/>
      <dgm:spPr>
        <a:solidFill>
          <a:srgbClr val="7030A0"/>
        </a:solidFill>
      </dgm:spPr>
      <dgm:t>
        <a:bodyPr/>
        <a:lstStyle/>
        <a:p>
          <a:r>
            <a:rPr lang="en-US" sz="1100" dirty="0"/>
            <a:t>Should baseload be kept on or cycled? </a:t>
          </a:r>
        </a:p>
        <a:p>
          <a:endParaRPr lang="en-US" sz="1100" dirty="0"/>
        </a:p>
        <a:p>
          <a:r>
            <a:rPr lang="en-US" sz="1100" dirty="0"/>
            <a:t>How to handle long cold-start times?</a:t>
          </a:r>
        </a:p>
        <a:p>
          <a:endParaRPr lang="en-US" sz="1100" dirty="0"/>
        </a:p>
        <a:p>
          <a:r>
            <a:rPr lang="en-US" sz="1100" dirty="0"/>
            <a:t>Forced outage contingencies for ORUC units?</a:t>
          </a:r>
        </a:p>
      </dgm:t>
    </dgm:pt>
    <dgm:pt modelId="{9D249B5D-4C38-4619-B908-824E0E7766E3}" type="parTrans" cxnId="{CD46AFDB-8D1E-4750-9E23-091EE208B7B3}">
      <dgm:prSet/>
      <dgm:spPr/>
      <dgm:t>
        <a:bodyPr/>
        <a:lstStyle/>
        <a:p>
          <a:endParaRPr lang="en-US" sz="1100"/>
        </a:p>
      </dgm:t>
    </dgm:pt>
    <dgm:pt modelId="{D6DD2BC1-B5B1-4F85-AF19-2C99D91C9F76}" type="sibTrans" cxnId="{CD46AFDB-8D1E-4750-9E23-091EE208B7B3}">
      <dgm:prSet custT="1"/>
      <dgm:spPr>
        <a:solidFill>
          <a:schemeClr val="bg1"/>
        </a:solidFill>
      </dgm:spPr>
      <dgm:t>
        <a:bodyPr/>
        <a:lstStyle/>
        <a:p>
          <a:endParaRPr lang="en-US" sz="1100"/>
        </a:p>
      </dgm:t>
    </dgm:pt>
    <dgm:pt modelId="{D788F344-07EF-4BC5-AE13-F73D007D7BB3}">
      <dgm:prSet custT="1"/>
      <dgm:spPr>
        <a:solidFill>
          <a:srgbClr val="7030A0"/>
        </a:solidFill>
      </dgm:spPr>
      <dgm:t>
        <a:bodyPr/>
        <a:lstStyle/>
        <a:p>
          <a:r>
            <a:rPr lang="en-US" sz="1100" dirty="0"/>
            <a:t>Criteria for evaluating make-whole claims?</a:t>
          </a:r>
        </a:p>
        <a:p>
          <a:endParaRPr lang="en-US" sz="1100" dirty="0"/>
        </a:p>
        <a:p>
          <a:r>
            <a:rPr lang="en-US" sz="1100" dirty="0"/>
            <a:t>Compensation for indirect costs?</a:t>
          </a:r>
        </a:p>
        <a:p>
          <a:endParaRPr lang="en-US" sz="1100" dirty="0"/>
        </a:p>
        <a:p>
          <a:r>
            <a:rPr lang="en-US" sz="1100" dirty="0"/>
            <a:t>Revenue &gt; make-whole?</a:t>
          </a:r>
        </a:p>
        <a:p>
          <a:r>
            <a:rPr lang="en-US" sz="1100" dirty="0"/>
            <a:t>- Keep the excess?</a:t>
          </a:r>
        </a:p>
        <a:p>
          <a:r>
            <a:rPr lang="en-US" sz="1100" dirty="0"/>
            <a:t>- Limit to % in excess of cost (RMR analogue)</a:t>
          </a:r>
        </a:p>
      </dgm:t>
    </dgm:pt>
    <dgm:pt modelId="{F33CFA8C-DB29-4CBB-833F-B92D58475E5C}" type="parTrans" cxnId="{5B4C18FC-34BE-4253-8328-A51EDF76FA26}">
      <dgm:prSet/>
      <dgm:spPr/>
      <dgm:t>
        <a:bodyPr/>
        <a:lstStyle/>
        <a:p>
          <a:endParaRPr lang="en-US" sz="1100"/>
        </a:p>
      </dgm:t>
    </dgm:pt>
    <dgm:pt modelId="{EFC375BE-5AD8-48E7-BD70-2D224827C452}" type="sibTrans" cxnId="{5B4C18FC-34BE-4253-8328-A51EDF76FA26}">
      <dgm:prSet/>
      <dgm:spPr/>
      <dgm:t>
        <a:bodyPr/>
        <a:lstStyle/>
        <a:p>
          <a:endParaRPr lang="en-US" sz="1100"/>
        </a:p>
      </dgm:t>
    </dgm:pt>
    <dgm:pt modelId="{94C229CB-C8FF-488D-A73C-2CF8F3F877E0}">
      <dgm:prSet phldrT="[Text]" custT="1"/>
      <dgm:spPr>
        <a:solidFill>
          <a:srgbClr val="7030A0"/>
        </a:solidFill>
      </dgm:spPr>
      <dgm:t>
        <a:bodyPr/>
        <a:lstStyle/>
        <a:p>
          <a:r>
            <a:rPr lang="en-US" sz="1100" dirty="0"/>
            <a:t>Should ORUC only look at OUT units or consider all other units available?</a:t>
          </a:r>
          <a:br>
            <a:rPr lang="en-US" sz="1100" dirty="0"/>
          </a:br>
          <a:endParaRPr lang="en-US" sz="1100" dirty="0"/>
        </a:p>
        <a:p>
          <a:r>
            <a:rPr lang="en-US" sz="1100" dirty="0"/>
            <a:t>How should the ORUC capacity objective be defined?</a:t>
          </a:r>
        </a:p>
        <a:p>
          <a:br>
            <a:rPr lang="en-US" sz="1100" dirty="0"/>
          </a:br>
          <a:r>
            <a:rPr lang="en-US" sz="1100" dirty="0"/>
            <a:t>Are we able to determine Shorts?</a:t>
          </a:r>
        </a:p>
      </dgm:t>
    </dgm:pt>
    <dgm:pt modelId="{DECEEF09-C1B9-452C-A1AA-802676448D4B}" type="sibTrans" cxnId="{4056BCC3-C36D-43CF-8727-DB438F6F4086}">
      <dgm:prSet custT="1"/>
      <dgm:spPr>
        <a:solidFill>
          <a:schemeClr val="bg1"/>
        </a:solidFill>
      </dgm:spPr>
      <dgm:t>
        <a:bodyPr/>
        <a:lstStyle/>
        <a:p>
          <a:endParaRPr lang="en-US" sz="1100"/>
        </a:p>
      </dgm:t>
    </dgm:pt>
    <dgm:pt modelId="{6934966E-81B4-4AEA-B27E-3BC314A406B2}" type="parTrans" cxnId="{4056BCC3-C36D-43CF-8727-DB438F6F4086}">
      <dgm:prSet/>
      <dgm:spPr/>
      <dgm:t>
        <a:bodyPr/>
        <a:lstStyle/>
        <a:p>
          <a:endParaRPr lang="en-US" sz="1100"/>
        </a:p>
      </dgm:t>
    </dgm:pt>
    <dgm:pt modelId="{491C905B-0725-48A2-BEC2-542594E7C815}" type="pres">
      <dgm:prSet presAssocID="{A3492229-B4B5-4F3A-96CF-7497AABAB4FB}" presName="Name0" presStyleCnt="0">
        <dgm:presLayoutVars>
          <dgm:dir/>
          <dgm:resizeHandles val="exact"/>
        </dgm:presLayoutVars>
      </dgm:prSet>
      <dgm:spPr/>
    </dgm:pt>
    <dgm:pt modelId="{4C24674C-6541-469E-870B-531023EEEFE6}" type="pres">
      <dgm:prSet presAssocID="{94C229CB-C8FF-488D-A73C-2CF8F3F877E0}" presName="node" presStyleLbl="node1" presStyleIdx="0" presStyleCnt="5" custScaleY="130434" custLinFactNeighborX="-806" custLinFactNeighborY="623">
        <dgm:presLayoutVars>
          <dgm:bulletEnabled val="1"/>
        </dgm:presLayoutVars>
      </dgm:prSet>
      <dgm:spPr/>
    </dgm:pt>
    <dgm:pt modelId="{A4C3371E-4C87-4A7D-8024-B8A2A889AF32}" type="pres">
      <dgm:prSet presAssocID="{DECEEF09-C1B9-452C-A1AA-802676448D4B}" presName="sibTrans" presStyleLbl="sibTrans2D1" presStyleIdx="0" presStyleCnt="4"/>
      <dgm:spPr/>
    </dgm:pt>
    <dgm:pt modelId="{AE940AAF-B848-42E9-B3AC-F8DD5C4C668C}" type="pres">
      <dgm:prSet presAssocID="{DECEEF09-C1B9-452C-A1AA-802676448D4B}" presName="connectorText" presStyleLbl="sibTrans2D1" presStyleIdx="0" presStyleCnt="4"/>
      <dgm:spPr/>
    </dgm:pt>
    <dgm:pt modelId="{DB2D5981-2F59-427D-970E-7E06BE432BF0}" type="pres">
      <dgm:prSet presAssocID="{9B85B1F8-0E20-4E39-B8BB-7B928774B452}" presName="node" presStyleLbl="node1" presStyleIdx="1" presStyleCnt="5" custScaleY="130434" custLinFactX="11106" custLinFactNeighborX="100000" custLinFactNeighborY="550">
        <dgm:presLayoutVars>
          <dgm:bulletEnabled val="1"/>
        </dgm:presLayoutVars>
      </dgm:prSet>
      <dgm:spPr/>
    </dgm:pt>
    <dgm:pt modelId="{92D3260B-7639-43E1-92A0-AD8A6DD2A3B6}" type="pres">
      <dgm:prSet presAssocID="{E301151D-D39A-4E7F-867D-C2C7DEEAFF40}" presName="sibTrans" presStyleLbl="sibTrans2D1" presStyleIdx="1" presStyleCnt="4"/>
      <dgm:spPr/>
    </dgm:pt>
    <dgm:pt modelId="{F9E0D527-412B-4ED1-9944-2E00CADC9E00}" type="pres">
      <dgm:prSet presAssocID="{E301151D-D39A-4E7F-867D-C2C7DEEAFF40}" presName="connectorText" presStyleLbl="sibTrans2D1" presStyleIdx="1" presStyleCnt="4"/>
      <dgm:spPr/>
    </dgm:pt>
    <dgm:pt modelId="{B5014453-E2B8-486A-9D78-94E801EA9D4C}" type="pres">
      <dgm:prSet presAssocID="{0EDFC059-9BBA-4F1D-AF5C-DBACE81664AF}" presName="node" presStyleLbl="node1" presStyleIdx="2" presStyleCnt="5" custScaleY="130434" custLinFactNeighborX="89469" custLinFactNeighborY="550">
        <dgm:presLayoutVars>
          <dgm:bulletEnabled val="1"/>
        </dgm:presLayoutVars>
      </dgm:prSet>
      <dgm:spPr/>
    </dgm:pt>
    <dgm:pt modelId="{2D429A32-77B6-40AC-A21A-4BD771185498}" type="pres">
      <dgm:prSet presAssocID="{D6DD2BC1-B5B1-4F85-AF19-2C99D91C9F76}" presName="sibTrans" presStyleLbl="sibTrans2D1" presStyleIdx="2" presStyleCnt="4"/>
      <dgm:spPr/>
    </dgm:pt>
    <dgm:pt modelId="{441A3BAD-8EAD-4681-80C9-AB4DFF284E86}" type="pres">
      <dgm:prSet presAssocID="{D6DD2BC1-B5B1-4F85-AF19-2C99D91C9F76}" presName="connectorText" presStyleLbl="sibTrans2D1" presStyleIdx="2" presStyleCnt="4"/>
      <dgm:spPr/>
    </dgm:pt>
    <dgm:pt modelId="{5F727DA0-FF56-4769-A043-8B96C7FAF4B9}" type="pres">
      <dgm:prSet presAssocID="{27BD8A54-1D0F-4954-9F4E-901B946643DD}" presName="node" presStyleLbl="node1" presStyleIdx="3" presStyleCnt="5" custScaleY="130434" custLinFactNeighborX="-806" custLinFactNeighborY="623">
        <dgm:presLayoutVars>
          <dgm:bulletEnabled val="1"/>
        </dgm:presLayoutVars>
      </dgm:prSet>
      <dgm:spPr/>
    </dgm:pt>
    <dgm:pt modelId="{2D96414F-768A-4C05-8AC4-44A1E66AC0B5}" type="pres">
      <dgm:prSet presAssocID="{0AF78AA7-48AC-47BE-A278-0B4B2EEBA1B5}" presName="sibTrans" presStyleLbl="sibTrans2D1" presStyleIdx="3" presStyleCnt="4"/>
      <dgm:spPr/>
    </dgm:pt>
    <dgm:pt modelId="{5413E686-13B9-46E0-A7C5-43F0F4F5D3FC}" type="pres">
      <dgm:prSet presAssocID="{0AF78AA7-48AC-47BE-A278-0B4B2EEBA1B5}" presName="connectorText" presStyleLbl="sibTrans2D1" presStyleIdx="3" presStyleCnt="4"/>
      <dgm:spPr/>
    </dgm:pt>
    <dgm:pt modelId="{A309EB56-4630-43BF-9DB6-B2D5F08B1B8F}" type="pres">
      <dgm:prSet presAssocID="{D788F344-07EF-4BC5-AE13-F73D007D7BB3}" presName="node" presStyleLbl="node1" presStyleIdx="4" presStyleCnt="5" custScaleY="130434">
        <dgm:presLayoutVars>
          <dgm:bulletEnabled val="1"/>
        </dgm:presLayoutVars>
      </dgm:prSet>
      <dgm:spPr/>
    </dgm:pt>
  </dgm:ptLst>
  <dgm:cxnLst>
    <dgm:cxn modelId="{B6D4A40C-28D1-4D7F-A403-B53289B226A1}" type="presOf" srcId="{DECEEF09-C1B9-452C-A1AA-802676448D4B}" destId="{AE940AAF-B848-42E9-B3AC-F8DD5C4C668C}" srcOrd="1" destOrd="0" presId="urn:microsoft.com/office/officeart/2005/8/layout/process1"/>
    <dgm:cxn modelId="{2030870E-10E1-4CBB-A762-0C005D68388C}" type="presOf" srcId="{E301151D-D39A-4E7F-867D-C2C7DEEAFF40}" destId="{F9E0D527-412B-4ED1-9944-2E00CADC9E00}" srcOrd="1" destOrd="0" presId="urn:microsoft.com/office/officeart/2005/8/layout/process1"/>
    <dgm:cxn modelId="{0BAF9F18-2EBF-4D3A-8A47-CE49FA4B316C}" type="presOf" srcId="{A3492229-B4B5-4F3A-96CF-7497AABAB4FB}" destId="{491C905B-0725-48A2-BEC2-542594E7C815}" srcOrd="0" destOrd="0" presId="urn:microsoft.com/office/officeart/2005/8/layout/process1"/>
    <dgm:cxn modelId="{BE387745-681B-4846-86AE-71ABED81DD24}" type="presOf" srcId="{0AF78AA7-48AC-47BE-A278-0B4B2EEBA1B5}" destId="{2D96414F-768A-4C05-8AC4-44A1E66AC0B5}" srcOrd="0" destOrd="0" presId="urn:microsoft.com/office/officeart/2005/8/layout/process1"/>
    <dgm:cxn modelId="{A01AE669-E218-4B92-8A6E-2F315DEF777E}" type="presOf" srcId="{E301151D-D39A-4E7F-867D-C2C7DEEAFF40}" destId="{92D3260B-7639-43E1-92A0-AD8A6DD2A3B6}" srcOrd="0" destOrd="0" presId="urn:microsoft.com/office/officeart/2005/8/layout/process1"/>
    <dgm:cxn modelId="{0BD37D6C-C624-4B0F-A7F8-9A75E2F99335}" type="presOf" srcId="{D788F344-07EF-4BC5-AE13-F73D007D7BB3}" destId="{A309EB56-4630-43BF-9DB6-B2D5F08B1B8F}" srcOrd="0" destOrd="0" presId="urn:microsoft.com/office/officeart/2005/8/layout/process1"/>
    <dgm:cxn modelId="{C9767D4E-0849-4852-A436-C64168558CE7}" type="presOf" srcId="{9B85B1F8-0E20-4E39-B8BB-7B928774B452}" destId="{DB2D5981-2F59-427D-970E-7E06BE432BF0}" srcOrd="0" destOrd="0" presId="urn:microsoft.com/office/officeart/2005/8/layout/process1"/>
    <dgm:cxn modelId="{D5D09570-FE03-4AFB-934D-FB4136EEE561}" type="presOf" srcId="{27BD8A54-1D0F-4954-9F4E-901B946643DD}" destId="{5F727DA0-FF56-4769-A043-8B96C7FAF4B9}" srcOrd="0" destOrd="0" presId="urn:microsoft.com/office/officeart/2005/8/layout/process1"/>
    <dgm:cxn modelId="{F2EB7FB0-6DB2-4EBE-8471-2A2777A4D6B7}" srcId="{A3492229-B4B5-4F3A-96CF-7497AABAB4FB}" destId="{9B85B1F8-0E20-4E39-B8BB-7B928774B452}" srcOrd="1" destOrd="0" parTransId="{11D8A5D9-4DCF-49C3-9D66-6BEB94D80E08}" sibTransId="{E301151D-D39A-4E7F-867D-C2C7DEEAFF40}"/>
    <dgm:cxn modelId="{2212CFC1-8E5A-4F0F-B9A9-C63EAFA5F8D5}" type="presOf" srcId="{0AF78AA7-48AC-47BE-A278-0B4B2EEBA1B5}" destId="{5413E686-13B9-46E0-A7C5-43F0F4F5D3FC}" srcOrd="1" destOrd="0" presId="urn:microsoft.com/office/officeart/2005/8/layout/process1"/>
    <dgm:cxn modelId="{4056BCC3-C36D-43CF-8727-DB438F6F4086}" srcId="{A3492229-B4B5-4F3A-96CF-7497AABAB4FB}" destId="{94C229CB-C8FF-488D-A73C-2CF8F3F877E0}" srcOrd="0" destOrd="0" parTransId="{6934966E-81B4-4AEA-B27E-3BC314A406B2}" sibTransId="{DECEEF09-C1B9-452C-A1AA-802676448D4B}"/>
    <dgm:cxn modelId="{3CCBA6CB-3A1A-4A35-88A4-38DAA705F80B}" type="presOf" srcId="{DECEEF09-C1B9-452C-A1AA-802676448D4B}" destId="{A4C3371E-4C87-4A7D-8024-B8A2A889AF32}" srcOrd="0" destOrd="0" presId="urn:microsoft.com/office/officeart/2005/8/layout/process1"/>
    <dgm:cxn modelId="{47469BCE-117D-4115-85AB-20CEAA4F8B33}" type="presOf" srcId="{0EDFC059-9BBA-4F1D-AF5C-DBACE81664AF}" destId="{B5014453-E2B8-486A-9D78-94E801EA9D4C}" srcOrd="0" destOrd="0" presId="urn:microsoft.com/office/officeart/2005/8/layout/process1"/>
    <dgm:cxn modelId="{2BFB92D1-FC6F-48F7-A086-30F6FF00BB18}" type="presOf" srcId="{94C229CB-C8FF-488D-A73C-2CF8F3F877E0}" destId="{4C24674C-6541-469E-870B-531023EEEFE6}" srcOrd="0" destOrd="0" presId="urn:microsoft.com/office/officeart/2005/8/layout/process1"/>
    <dgm:cxn modelId="{FDB2B7D8-501A-4FAF-9F5F-DB7347746997}" type="presOf" srcId="{D6DD2BC1-B5B1-4F85-AF19-2C99D91C9F76}" destId="{2D429A32-77B6-40AC-A21A-4BD771185498}" srcOrd="0" destOrd="0" presId="urn:microsoft.com/office/officeart/2005/8/layout/process1"/>
    <dgm:cxn modelId="{CD46AFDB-8D1E-4750-9E23-091EE208B7B3}" srcId="{A3492229-B4B5-4F3A-96CF-7497AABAB4FB}" destId="{0EDFC059-9BBA-4F1D-AF5C-DBACE81664AF}" srcOrd="2" destOrd="0" parTransId="{9D249B5D-4C38-4619-B908-824E0E7766E3}" sibTransId="{D6DD2BC1-B5B1-4F85-AF19-2C99D91C9F76}"/>
    <dgm:cxn modelId="{E6F279DF-DCA7-44F1-93F9-BEEA6AA8113B}" srcId="{A3492229-B4B5-4F3A-96CF-7497AABAB4FB}" destId="{27BD8A54-1D0F-4954-9F4E-901B946643DD}" srcOrd="3" destOrd="0" parTransId="{49928BA6-A66D-4B9A-96D3-B00392CBF8D9}" sibTransId="{0AF78AA7-48AC-47BE-A278-0B4B2EEBA1B5}"/>
    <dgm:cxn modelId="{2F2C81ED-CB09-4F63-A948-384A6FDB8F2E}" type="presOf" srcId="{D6DD2BC1-B5B1-4F85-AF19-2C99D91C9F76}" destId="{441A3BAD-8EAD-4681-80C9-AB4DFF284E86}" srcOrd="1" destOrd="0" presId="urn:microsoft.com/office/officeart/2005/8/layout/process1"/>
    <dgm:cxn modelId="{5B4C18FC-34BE-4253-8328-A51EDF76FA26}" srcId="{A3492229-B4B5-4F3A-96CF-7497AABAB4FB}" destId="{D788F344-07EF-4BC5-AE13-F73D007D7BB3}" srcOrd="4" destOrd="0" parTransId="{F33CFA8C-DB29-4CBB-833F-B92D58475E5C}" sibTransId="{EFC375BE-5AD8-48E7-BD70-2D224827C452}"/>
    <dgm:cxn modelId="{8BADB69C-E986-4C66-9285-2DBF92711CC0}" type="presParOf" srcId="{491C905B-0725-48A2-BEC2-542594E7C815}" destId="{4C24674C-6541-469E-870B-531023EEEFE6}" srcOrd="0" destOrd="0" presId="urn:microsoft.com/office/officeart/2005/8/layout/process1"/>
    <dgm:cxn modelId="{ADEE46B3-8EB8-4598-BF5A-DE47F33F1CE7}" type="presParOf" srcId="{491C905B-0725-48A2-BEC2-542594E7C815}" destId="{A4C3371E-4C87-4A7D-8024-B8A2A889AF32}" srcOrd="1" destOrd="0" presId="urn:microsoft.com/office/officeart/2005/8/layout/process1"/>
    <dgm:cxn modelId="{8E62EC7E-63C6-4EBD-8043-B7733E9B8699}" type="presParOf" srcId="{A4C3371E-4C87-4A7D-8024-B8A2A889AF32}" destId="{AE940AAF-B848-42E9-B3AC-F8DD5C4C668C}" srcOrd="0" destOrd="0" presId="urn:microsoft.com/office/officeart/2005/8/layout/process1"/>
    <dgm:cxn modelId="{0CD3954A-5562-4736-BABF-7324006ADC5B}" type="presParOf" srcId="{491C905B-0725-48A2-BEC2-542594E7C815}" destId="{DB2D5981-2F59-427D-970E-7E06BE432BF0}" srcOrd="2" destOrd="0" presId="urn:microsoft.com/office/officeart/2005/8/layout/process1"/>
    <dgm:cxn modelId="{E4B7F966-6746-43E0-AEB5-5D46DAEC226B}" type="presParOf" srcId="{491C905B-0725-48A2-BEC2-542594E7C815}" destId="{92D3260B-7639-43E1-92A0-AD8A6DD2A3B6}" srcOrd="3" destOrd="0" presId="urn:microsoft.com/office/officeart/2005/8/layout/process1"/>
    <dgm:cxn modelId="{FA227ED3-7D19-4821-8018-BA22E6129112}" type="presParOf" srcId="{92D3260B-7639-43E1-92A0-AD8A6DD2A3B6}" destId="{F9E0D527-412B-4ED1-9944-2E00CADC9E00}" srcOrd="0" destOrd="0" presId="urn:microsoft.com/office/officeart/2005/8/layout/process1"/>
    <dgm:cxn modelId="{73D52253-788F-4DAB-89C6-804B0C6F3C75}" type="presParOf" srcId="{491C905B-0725-48A2-BEC2-542594E7C815}" destId="{B5014453-E2B8-486A-9D78-94E801EA9D4C}" srcOrd="4" destOrd="0" presId="urn:microsoft.com/office/officeart/2005/8/layout/process1"/>
    <dgm:cxn modelId="{6B2DE95C-EA1E-4A28-9697-865BB64E9A96}" type="presParOf" srcId="{491C905B-0725-48A2-BEC2-542594E7C815}" destId="{2D429A32-77B6-40AC-A21A-4BD771185498}" srcOrd="5" destOrd="0" presId="urn:microsoft.com/office/officeart/2005/8/layout/process1"/>
    <dgm:cxn modelId="{487313C3-F412-4A32-AEC9-386633267AE3}" type="presParOf" srcId="{2D429A32-77B6-40AC-A21A-4BD771185498}" destId="{441A3BAD-8EAD-4681-80C9-AB4DFF284E86}" srcOrd="0" destOrd="0" presId="urn:microsoft.com/office/officeart/2005/8/layout/process1"/>
    <dgm:cxn modelId="{1C154513-766C-4447-9FC9-37147DB29952}" type="presParOf" srcId="{491C905B-0725-48A2-BEC2-542594E7C815}" destId="{5F727DA0-FF56-4769-A043-8B96C7FAF4B9}" srcOrd="6" destOrd="0" presId="urn:microsoft.com/office/officeart/2005/8/layout/process1"/>
    <dgm:cxn modelId="{5CF064C8-2E12-4176-B05A-5C3DDF0B8370}" type="presParOf" srcId="{491C905B-0725-48A2-BEC2-542594E7C815}" destId="{2D96414F-768A-4C05-8AC4-44A1E66AC0B5}" srcOrd="7" destOrd="0" presId="urn:microsoft.com/office/officeart/2005/8/layout/process1"/>
    <dgm:cxn modelId="{23E5185C-FDA3-4AA3-8B8D-19AAB8B0C864}" type="presParOf" srcId="{2D96414F-768A-4C05-8AC4-44A1E66AC0B5}" destId="{5413E686-13B9-46E0-A7C5-43F0F4F5D3FC}" srcOrd="0" destOrd="0" presId="urn:microsoft.com/office/officeart/2005/8/layout/process1"/>
    <dgm:cxn modelId="{B5E77BAD-CAFC-48D6-A6E3-BD40DFF80897}" type="presParOf" srcId="{491C905B-0725-48A2-BEC2-542594E7C815}" destId="{A309EB56-4630-43BF-9DB6-B2D5F08B1B8F}" srcOrd="8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8E38F2E-BD5F-4CF0-A453-ACDF5AE5D285}" type="doc">
      <dgm:prSet loTypeId="urn:diagrams.loki3.com/VaryingWidth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EBC5C60-FB5A-4E2E-8B46-8A21227A0DA5}">
      <dgm:prSet phldrT="[Text]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>
        <a:ln>
          <a:noFill/>
        </a:ln>
      </dgm:spPr>
      <dgm:t>
        <a:bodyPr vert="vert270"/>
        <a:lstStyle/>
        <a:p>
          <a:r>
            <a:rPr lang="en-US" dirty="0"/>
            <a:t>ERCOT</a:t>
          </a:r>
        </a:p>
      </dgm:t>
    </dgm:pt>
    <dgm:pt modelId="{5B4F2592-42D5-404E-9716-EFF1E6D4917B}" type="parTrans" cxnId="{7752F1BD-541D-460D-92A6-0C2E56634B0B}">
      <dgm:prSet/>
      <dgm:spPr/>
      <dgm:t>
        <a:bodyPr/>
        <a:lstStyle/>
        <a:p>
          <a:endParaRPr lang="en-US"/>
        </a:p>
      </dgm:t>
    </dgm:pt>
    <dgm:pt modelId="{A859502B-7A0C-4B19-A3EE-9067FDBEC74F}" type="sibTrans" cxnId="{7752F1BD-541D-460D-92A6-0C2E56634B0B}">
      <dgm:prSet/>
      <dgm:spPr/>
      <dgm:t>
        <a:bodyPr/>
        <a:lstStyle/>
        <a:p>
          <a:endParaRPr lang="en-US"/>
        </a:p>
      </dgm:t>
    </dgm:pt>
    <dgm:pt modelId="{3A665333-F922-4A34-B6A4-C829FFC0F1AF}">
      <dgm:prSet phldrT="[Text]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>
        <a:ln>
          <a:noFill/>
        </a:ln>
      </dgm:spPr>
      <dgm:t>
        <a:bodyPr vert="vert270"/>
        <a:lstStyle/>
        <a:p>
          <a:r>
            <a:rPr lang="en-US" dirty="0"/>
            <a:t>Market</a:t>
          </a:r>
        </a:p>
      </dgm:t>
    </dgm:pt>
    <dgm:pt modelId="{B2FB28AA-8A2A-4901-AD9B-2A01FB466576}" type="parTrans" cxnId="{844AB3CB-E611-47B2-92D8-D56DA29FF49E}">
      <dgm:prSet/>
      <dgm:spPr/>
      <dgm:t>
        <a:bodyPr/>
        <a:lstStyle/>
        <a:p>
          <a:endParaRPr lang="en-US"/>
        </a:p>
      </dgm:t>
    </dgm:pt>
    <dgm:pt modelId="{E1F9B372-DF66-4286-B8F5-5341D66B7436}" type="sibTrans" cxnId="{844AB3CB-E611-47B2-92D8-D56DA29FF49E}">
      <dgm:prSet/>
      <dgm:spPr/>
      <dgm:t>
        <a:bodyPr/>
        <a:lstStyle/>
        <a:p>
          <a:endParaRPr lang="en-US"/>
        </a:p>
      </dgm:t>
    </dgm:pt>
    <dgm:pt modelId="{13071B73-9A7E-45DD-A088-3F79128777EA}">
      <dgm:prSet phldrT="[Text]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>
        <a:ln>
          <a:noFill/>
        </a:ln>
      </dgm:spPr>
      <dgm:t>
        <a:bodyPr vert="vert270"/>
        <a:lstStyle/>
        <a:p>
          <a:r>
            <a:rPr lang="en-US" dirty="0"/>
            <a:t>Questions</a:t>
          </a:r>
        </a:p>
      </dgm:t>
    </dgm:pt>
    <dgm:pt modelId="{CBB5D070-5394-47C7-9968-BDA6BA29CDF9}" type="parTrans" cxnId="{C954160B-EC0E-44FF-A8E4-F9F7E3B4A6CB}">
      <dgm:prSet/>
      <dgm:spPr/>
      <dgm:t>
        <a:bodyPr/>
        <a:lstStyle/>
        <a:p>
          <a:endParaRPr lang="en-US"/>
        </a:p>
      </dgm:t>
    </dgm:pt>
    <dgm:pt modelId="{04C2C895-5EC1-46B9-909E-5423E877866D}" type="sibTrans" cxnId="{C954160B-EC0E-44FF-A8E4-F9F7E3B4A6CB}">
      <dgm:prSet/>
      <dgm:spPr/>
      <dgm:t>
        <a:bodyPr/>
        <a:lstStyle/>
        <a:p>
          <a:endParaRPr lang="en-US"/>
        </a:p>
      </dgm:t>
    </dgm:pt>
    <dgm:pt modelId="{DDD37656-31A2-4E9B-90DD-24A74717B1BC}" type="pres">
      <dgm:prSet presAssocID="{D8E38F2E-BD5F-4CF0-A453-ACDF5AE5D285}" presName="Name0" presStyleCnt="0">
        <dgm:presLayoutVars>
          <dgm:resizeHandles/>
        </dgm:presLayoutVars>
      </dgm:prSet>
      <dgm:spPr/>
    </dgm:pt>
    <dgm:pt modelId="{172F9DB5-A6BF-461E-8C01-DE6BE6AE200C}" type="pres">
      <dgm:prSet presAssocID="{CEBC5C60-FB5A-4E2E-8B46-8A21227A0DA5}" presName="text" presStyleLbl="node1" presStyleIdx="0" presStyleCnt="3" custScaleY="44321">
        <dgm:presLayoutVars>
          <dgm:bulletEnabled val="1"/>
        </dgm:presLayoutVars>
      </dgm:prSet>
      <dgm:spPr/>
    </dgm:pt>
    <dgm:pt modelId="{6441565F-F3E0-4593-93B2-C3AE93129248}" type="pres">
      <dgm:prSet presAssocID="{A859502B-7A0C-4B19-A3EE-9067FDBEC74F}" presName="space" presStyleCnt="0"/>
      <dgm:spPr/>
    </dgm:pt>
    <dgm:pt modelId="{B267110F-8F9C-49FD-9415-D25153DC4865}" type="pres">
      <dgm:prSet presAssocID="{3A665333-F922-4A34-B6A4-C829FFC0F1AF}" presName="text" presStyleLbl="node1" presStyleIdx="1" presStyleCnt="3" custScaleY="78981" custLinFactNeighborX="-3528" custLinFactNeighborY="67890">
        <dgm:presLayoutVars>
          <dgm:bulletEnabled val="1"/>
        </dgm:presLayoutVars>
      </dgm:prSet>
      <dgm:spPr/>
    </dgm:pt>
    <dgm:pt modelId="{85ED1293-1955-421C-A529-9DA0168BAAB6}" type="pres">
      <dgm:prSet presAssocID="{E1F9B372-DF66-4286-B8F5-5341D66B7436}" presName="space" presStyleCnt="0"/>
      <dgm:spPr/>
    </dgm:pt>
    <dgm:pt modelId="{6A8E9F48-4ECD-483B-9461-2303CB6FCBF7}" type="pres">
      <dgm:prSet presAssocID="{13071B73-9A7E-45DD-A088-3F79128777EA}" presName="text" presStyleLbl="node1" presStyleIdx="2" presStyleCnt="3" custScaleY="85633" custLinFactNeighborX="97" custLinFactNeighborY="1024">
        <dgm:presLayoutVars>
          <dgm:bulletEnabled val="1"/>
        </dgm:presLayoutVars>
      </dgm:prSet>
      <dgm:spPr/>
    </dgm:pt>
  </dgm:ptLst>
  <dgm:cxnLst>
    <dgm:cxn modelId="{C954160B-EC0E-44FF-A8E4-F9F7E3B4A6CB}" srcId="{D8E38F2E-BD5F-4CF0-A453-ACDF5AE5D285}" destId="{13071B73-9A7E-45DD-A088-3F79128777EA}" srcOrd="2" destOrd="0" parTransId="{CBB5D070-5394-47C7-9968-BDA6BA29CDF9}" sibTransId="{04C2C895-5EC1-46B9-909E-5423E877866D}"/>
    <dgm:cxn modelId="{C0B57D17-16AF-4107-8B92-E713A6BE8C4B}" type="presOf" srcId="{CEBC5C60-FB5A-4E2E-8B46-8A21227A0DA5}" destId="{172F9DB5-A6BF-461E-8C01-DE6BE6AE200C}" srcOrd="0" destOrd="0" presId="urn:diagrams.loki3.com/VaryingWidthList"/>
    <dgm:cxn modelId="{0899B93B-7804-4BEC-A15F-5D839F3CAF96}" type="presOf" srcId="{13071B73-9A7E-45DD-A088-3F79128777EA}" destId="{6A8E9F48-4ECD-483B-9461-2303CB6FCBF7}" srcOrd="0" destOrd="0" presId="urn:diagrams.loki3.com/VaryingWidthList"/>
    <dgm:cxn modelId="{A1452C56-F9FE-4732-A6E3-4433A3A5DE59}" type="presOf" srcId="{D8E38F2E-BD5F-4CF0-A453-ACDF5AE5D285}" destId="{DDD37656-31A2-4E9B-90DD-24A74717B1BC}" srcOrd="0" destOrd="0" presId="urn:diagrams.loki3.com/VaryingWidthList"/>
    <dgm:cxn modelId="{98C79B96-5667-4CA2-8F89-96585FC14720}" type="presOf" srcId="{3A665333-F922-4A34-B6A4-C829FFC0F1AF}" destId="{B267110F-8F9C-49FD-9415-D25153DC4865}" srcOrd="0" destOrd="0" presId="urn:diagrams.loki3.com/VaryingWidthList"/>
    <dgm:cxn modelId="{7752F1BD-541D-460D-92A6-0C2E56634B0B}" srcId="{D8E38F2E-BD5F-4CF0-A453-ACDF5AE5D285}" destId="{CEBC5C60-FB5A-4E2E-8B46-8A21227A0DA5}" srcOrd="0" destOrd="0" parTransId="{5B4F2592-42D5-404E-9716-EFF1E6D4917B}" sibTransId="{A859502B-7A0C-4B19-A3EE-9067FDBEC74F}"/>
    <dgm:cxn modelId="{844AB3CB-E611-47B2-92D8-D56DA29FF49E}" srcId="{D8E38F2E-BD5F-4CF0-A453-ACDF5AE5D285}" destId="{3A665333-F922-4A34-B6A4-C829FFC0F1AF}" srcOrd="1" destOrd="0" parTransId="{B2FB28AA-8A2A-4901-AD9B-2A01FB466576}" sibTransId="{E1F9B372-DF66-4286-B8F5-5341D66B7436}"/>
    <dgm:cxn modelId="{55278F44-C2A7-4545-9862-6F9189824046}" type="presParOf" srcId="{DDD37656-31A2-4E9B-90DD-24A74717B1BC}" destId="{172F9DB5-A6BF-461E-8C01-DE6BE6AE200C}" srcOrd="0" destOrd="0" presId="urn:diagrams.loki3.com/VaryingWidthList"/>
    <dgm:cxn modelId="{EED970C3-868D-4B09-B4AB-6A21D1496DB3}" type="presParOf" srcId="{DDD37656-31A2-4E9B-90DD-24A74717B1BC}" destId="{6441565F-F3E0-4593-93B2-C3AE93129248}" srcOrd="1" destOrd="0" presId="urn:diagrams.loki3.com/VaryingWidthList"/>
    <dgm:cxn modelId="{9D183C7D-1669-49A8-856A-2E7F800169A5}" type="presParOf" srcId="{DDD37656-31A2-4E9B-90DD-24A74717B1BC}" destId="{B267110F-8F9C-49FD-9415-D25153DC4865}" srcOrd="2" destOrd="0" presId="urn:diagrams.loki3.com/VaryingWidthList"/>
    <dgm:cxn modelId="{E12A5C12-4217-415C-B1BF-0954A8D00DE8}" type="presParOf" srcId="{DDD37656-31A2-4E9B-90DD-24A74717B1BC}" destId="{85ED1293-1955-421C-A529-9DA0168BAAB6}" srcOrd="3" destOrd="0" presId="urn:diagrams.loki3.com/VaryingWidthList"/>
    <dgm:cxn modelId="{3EB6B552-2E50-4176-B2BF-ED6E215BA547}" type="presParOf" srcId="{DDD37656-31A2-4E9B-90DD-24A74717B1BC}" destId="{6A8E9F48-4ECD-483B-9461-2303CB6FCBF7}" srcOrd="4" destOrd="0" presId="urn:diagrams.loki3.com/VaryingWidthList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EB10A2-FF18-48EC-9ECE-9416E592F05A}">
      <dsp:nvSpPr>
        <dsp:cNvPr id="0" name=""/>
        <dsp:cNvSpPr/>
      </dsp:nvSpPr>
      <dsp:spPr>
        <a:xfrm>
          <a:off x="4260" y="0"/>
          <a:ext cx="1862749" cy="109141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ERCOT gives 24 hours (one business day) notice that ORUC will run with timeframe and reliability justification</a:t>
          </a:r>
        </a:p>
      </dsp:txBody>
      <dsp:txXfrm>
        <a:off x="36226" y="31966"/>
        <a:ext cx="1798817" cy="1027478"/>
      </dsp:txXfrm>
    </dsp:sp>
    <dsp:sp modelId="{1CDD1CEB-50F3-40B5-9D7E-320B9C0665F9}">
      <dsp:nvSpPr>
        <dsp:cNvPr id="0" name=""/>
        <dsp:cNvSpPr/>
      </dsp:nvSpPr>
      <dsp:spPr>
        <a:xfrm>
          <a:off x="2053284" y="314724"/>
          <a:ext cx="394902" cy="4619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>
        <a:off x="2053284" y="407116"/>
        <a:ext cx="276431" cy="277177"/>
      </dsp:txXfrm>
    </dsp:sp>
    <dsp:sp modelId="{CE553255-1F3F-45D2-90C5-0039291D3FBD}">
      <dsp:nvSpPr>
        <dsp:cNvPr id="0" name=""/>
        <dsp:cNvSpPr/>
      </dsp:nvSpPr>
      <dsp:spPr>
        <a:xfrm>
          <a:off x="2612109" y="0"/>
          <a:ext cx="1862749" cy="109141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ORUC commits units to delay scheduled outages if additional delays are still needed</a:t>
          </a:r>
        </a:p>
      </dsp:txBody>
      <dsp:txXfrm>
        <a:off x="2644075" y="31966"/>
        <a:ext cx="1798817" cy="1027478"/>
      </dsp:txXfrm>
    </dsp:sp>
    <dsp:sp modelId="{22CA2A88-0BBF-4825-A221-4F692C299406}">
      <dsp:nvSpPr>
        <dsp:cNvPr id="0" name=""/>
        <dsp:cNvSpPr/>
      </dsp:nvSpPr>
      <dsp:spPr>
        <a:xfrm>
          <a:off x="4661133" y="314724"/>
          <a:ext cx="394902" cy="4619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>
        <a:off x="4661133" y="407116"/>
        <a:ext cx="276431" cy="277177"/>
      </dsp:txXfrm>
    </dsp:sp>
    <dsp:sp modelId="{1A186EB6-6291-4F6A-9F3D-7B0321EC12E7}">
      <dsp:nvSpPr>
        <dsp:cNvPr id="0" name=""/>
        <dsp:cNvSpPr/>
      </dsp:nvSpPr>
      <dsp:spPr>
        <a:xfrm>
          <a:off x="5219957" y="0"/>
          <a:ext cx="1862749" cy="109141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Units are committed by HRUC or DRUC during outage delay period</a:t>
          </a:r>
        </a:p>
      </dsp:txBody>
      <dsp:txXfrm>
        <a:off x="5251923" y="31966"/>
        <a:ext cx="1798817" cy="1027478"/>
      </dsp:txXfrm>
    </dsp:sp>
    <dsp:sp modelId="{9FE79279-A4F7-4024-AE0B-AD8ACA52221C}">
      <dsp:nvSpPr>
        <dsp:cNvPr id="0" name=""/>
        <dsp:cNvSpPr/>
      </dsp:nvSpPr>
      <dsp:spPr>
        <a:xfrm>
          <a:off x="7268981" y="314724"/>
          <a:ext cx="394902" cy="4619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>
        <a:off x="7268981" y="407116"/>
        <a:ext cx="276431" cy="277177"/>
      </dsp:txXfrm>
    </dsp:sp>
    <dsp:sp modelId="{A8C1413A-FFF9-46ED-8E2B-B24E57DE801E}">
      <dsp:nvSpPr>
        <dsp:cNvPr id="0" name=""/>
        <dsp:cNvSpPr/>
      </dsp:nvSpPr>
      <dsp:spPr>
        <a:xfrm>
          <a:off x="7827806" y="0"/>
          <a:ext cx="1862749" cy="109141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Settlement with make-whole floor</a:t>
          </a:r>
        </a:p>
      </dsp:txBody>
      <dsp:txXfrm>
        <a:off x="7859772" y="31966"/>
        <a:ext cx="1798817" cy="102747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EA1B03-4FDC-4283-98C2-91ED09283F1D}">
      <dsp:nvSpPr>
        <dsp:cNvPr id="0" name=""/>
        <dsp:cNvSpPr/>
      </dsp:nvSpPr>
      <dsp:spPr>
        <a:xfrm>
          <a:off x="5600" y="109101"/>
          <a:ext cx="2742982" cy="1689965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Generators are expected to update COPs to best ability</a:t>
          </a:r>
          <a:br>
            <a:rPr lang="en-US" sz="1200" kern="1200" dirty="0"/>
          </a:br>
          <a:br>
            <a:rPr lang="en-US" sz="1200" kern="1200" dirty="0"/>
          </a:br>
          <a:r>
            <a:rPr lang="en-US" sz="1200" kern="1200" dirty="0"/>
            <a:t>Market should react to potential $9k/MWh prices and trade accordingly</a:t>
          </a:r>
          <a:br>
            <a:rPr lang="en-US" sz="1200" kern="1200" dirty="0"/>
          </a:br>
          <a:br>
            <a:rPr lang="en-US" sz="1200" kern="1200" dirty="0"/>
          </a:br>
          <a:r>
            <a:rPr lang="en-US" sz="1200" kern="1200" dirty="0"/>
            <a:t>Some Generators will sell forward and move outages following market signals</a:t>
          </a:r>
        </a:p>
      </dsp:txBody>
      <dsp:txXfrm>
        <a:off x="55097" y="158598"/>
        <a:ext cx="2643988" cy="1590971"/>
      </dsp:txXfrm>
    </dsp:sp>
    <dsp:sp modelId="{57FFC156-E365-4472-A74B-37877DD51936}">
      <dsp:nvSpPr>
        <dsp:cNvPr id="0" name=""/>
        <dsp:cNvSpPr/>
      </dsp:nvSpPr>
      <dsp:spPr>
        <a:xfrm rot="21547610">
          <a:off x="3166942" y="570785"/>
          <a:ext cx="887132" cy="698519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3166954" y="712086"/>
        <a:ext cx="677576" cy="419111"/>
      </dsp:txXfrm>
    </dsp:sp>
    <dsp:sp modelId="{625DBA9A-A80F-4A9C-A6DC-B4F84D707D3C}">
      <dsp:nvSpPr>
        <dsp:cNvPr id="0" name=""/>
        <dsp:cNvSpPr/>
      </dsp:nvSpPr>
      <dsp:spPr>
        <a:xfrm>
          <a:off x="4422223" y="42398"/>
          <a:ext cx="2662963" cy="1689965"/>
        </a:xfrm>
        <a:prstGeom prst="roundRect">
          <a:avLst>
            <a:gd name="adj" fmla="val 10000"/>
          </a:avLst>
        </a:prstGeom>
        <a:solidFill>
          <a:srgbClr val="70AD47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All ORUC-selected Units move from OUT to OFF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 dirty="0"/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ORUC-selected capacity removed from price formation calculations via RDPA</a:t>
          </a:r>
        </a:p>
      </dsp:txBody>
      <dsp:txXfrm>
        <a:off x="4471720" y="91895"/>
        <a:ext cx="2563969" cy="1590971"/>
      </dsp:txXfrm>
    </dsp:sp>
    <dsp:sp modelId="{336199A9-37BE-440C-B826-B1D09D281FDF}">
      <dsp:nvSpPr>
        <dsp:cNvPr id="0" name=""/>
        <dsp:cNvSpPr/>
      </dsp:nvSpPr>
      <dsp:spPr>
        <a:xfrm rot="92907">
          <a:off x="7231441" y="582262"/>
          <a:ext cx="310293" cy="698519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7231458" y="720708"/>
        <a:ext cx="217205" cy="419111"/>
      </dsp:txXfrm>
    </dsp:sp>
    <dsp:sp modelId="{CF902CD8-FEB8-4E58-9CCA-CAADC0921D7A}">
      <dsp:nvSpPr>
        <dsp:cNvPr id="0" name=""/>
        <dsp:cNvSpPr/>
      </dsp:nvSpPr>
      <dsp:spPr>
        <a:xfrm>
          <a:off x="7670433" y="121573"/>
          <a:ext cx="2024381" cy="1689965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Impacted QSE(s) provide information for make-whole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 dirty="0"/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Uplift provided to the Market</a:t>
          </a:r>
        </a:p>
      </dsp:txBody>
      <dsp:txXfrm>
        <a:off x="7719930" y="171070"/>
        <a:ext cx="1925387" cy="159097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24674C-6541-469E-870B-531023EEEFE6}">
      <dsp:nvSpPr>
        <dsp:cNvPr id="0" name=""/>
        <dsp:cNvSpPr/>
      </dsp:nvSpPr>
      <dsp:spPr>
        <a:xfrm>
          <a:off x="2" y="0"/>
          <a:ext cx="1467477" cy="2921615"/>
        </a:xfrm>
        <a:prstGeom prst="roundRect">
          <a:avLst>
            <a:gd name="adj" fmla="val 10000"/>
          </a:avLst>
        </a:prstGeom>
        <a:solidFill>
          <a:srgbClr val="7030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Should ORUC only look at OUT units or consider all other units available?</a:t>
          </a:r>
          <a:br>
            <a:rPr lang="en-US" sz="1100" kern="1200" dirty="0"/>
          </a:br>
          <a:endParaRPr lang="en-US" sz="1100" kern="1200" dirty="0"/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How should the ORUC capacity objective be defined?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br>
            <a:rPr lang="en-US" sz="1100" kern="1200" dirty="0"/>
          </a:br>
          <a:r>
            <a:rPr lang="en-US" sz="1100" kern="1200" dirty="0"/>
            <a:t>Are we able to determine Shorts?</a:t>
          </a:r>
        </a:p>
      </dsp:txBody>
      <dsp:txXfrm>
        <a:off x="42983" y="42981"/>
        <a:ext cx="1381515" cy="2835653"/>
      </dsp:txXfrm>
    </dsp:sp>
    <dsp:sp modelId="{A4C3371E-4C87-4A7D-8024-B8A2A889AF32}">
      <dsp:nvSpPr>
        <dsp:cNvPr id="0" name=""/>
        <dsp:cNvSpPr/>
      </dsp:nvSpPr>
      <dsp:spPr>
        <a:xfrm>
          <a:off x="1802902" y="1278840"/>
          <a:ext cx="711096" cy="363934"/>
        </a:xfrm>
        <a:prstGeom prst="rightArrow">
          <a:avLst>
            <a:gd name="adj1" fmla="val 60000"/>
            <a:gd name="adj2" fmla="val 50000"/>
          </a:avLst>
        </a:prstGeom>
        <a:solidFill>
          <a:schemeClr val="bg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>
        <a:off x="1802902" y="1351627"/>
        <a:ext cx="601916" cy="218360"/>
      </dsp:txXfrm>
    </dsp:sp>
    <dsp:sp modelId="{DB2D5981-2F59-427D-970E-7E06BE432BF0}">
      <dsp:nvSpPr>
        <dsp:cNvPr id="0" name=""/>
        <dsp:cNvSpPr/>
      </dsp:nvSpPr>
      <dsp:spPr>
        <a:xfrm>
          <a:off x="2809170" y="0"/>
          <a:ext cx="1467477" cy="2921615"/>
        </a:xfrm>
        <a:prstGeom prst="roundRect">
          <a:avLst>
            <a:gd name="adj" fmla="val 10000"/>
          </a:avLst>
        </a:prstGeom>
        <a:solidFill>
          <a:srgbClr val="7030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What should selection criteria be?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- LIFO or request date cut-off?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- Duration?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- Treatment for already-started outages?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- Exemptions (e.g., nuclear units)?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br>
            <a:rPr lang="en-US" sz="1100" kern="1200" dirty="0"/>
          </a:br>
          <a:r>
            <a:rPr lang="en-US" sz="1100" kern="1200" dirty="0"/>
            <a:t>How to ensure routine outage updates are kept in the right place?</a:t>
          </a:r>
        </a:p>
      </dsp:txBody>
      <dsp:txXfrm>
        <a:off x="2852151" y="42981"/>
        <a:ext cx="1381515" cy="2835653"/>
      </dsp:txXfrm>
    </dsp:sp>
    <dsp:sp modelId="{92D3260B-7639-43E1-92A0-AD8A6DD2A3B6}">
      <dsp:nvSpPr>
        <dsp:cNvPr id="0" name=""/>
        <dsp:cNvSpPr/>
      </dsp:nvSpPr>
      <dsp:spPr>
        <a:xfrm>
          <a:off x="4367196" y="1278840"/>
          <a:ext cx="191964" cy="363934"/>
        </a:xfrm>
        <a:prstGeom prst="rightArrow">
          <a:avLst>
            <a:gd name="adj1" fmla="val 60000"/>
            <a:gd name="adj2" fmla="val 50000"/>
          </a:avLst>
        </a:prstGeom>
        <a:solidFill>
          <a:schemeClr val="bg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>
        <a:off x="4367196" y="1351627"/>
        <a:ext cx="134375" cy="218360"/>
      </dsp:txXfrm>
    </dsp:sp>
    <dsp:sp modelId="{B5014453-E2B8-486A-9D78-94E801EA9D4C}">
      <dsp:nvSpPr>
        <dsp:cNvPr id="0" name=""/>
        <dsp:cNvSpPr/>
      </dsp:nvSpPr>
      <dsp:spPr>
        <a:xfrm>
          <a:off x="4638844" y="0"/>
          <a:ext cx="1467477" cy="2921615"/>
        </a:xfrm>
        <a:prstGeom prst="roundRect">
          <a:avLst>
            <a:gd name="adj" fmla="val 10000"/>
          </a:avLst>
        </a:prstGeom>
        <a:solidFill>
          <a:srgbClr val="7030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Should baseload be kept on or cycled? 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 dirty="0"/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How to handle long cold-start times?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 dirty="0"/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Forced outage contingencies for ORUC units?</a:t>
          </a:r>
        </a:p>
      </dsp:txBody>
      <dsp:txXfrm>
        <a:off x="4681825" y="42981"/>
        <a:ext cx="1381515" cy="2835653"/>
      </dsp:txXfrm>
    </dsp:sp>
    <dsp:sp modelId="{2D429A32-77B6-40AC-A21A-4BD771185498}">
      <dsp:nvSpPr>
        <dsp:cNvPr id="0" name=""/>
        <dsp:cNvSpPr/>
      </dsp:nvSpPr>
      <dsp:spPr>
        <a:xfrm>
          <a:off x="6120592" y="1278840"/>
          <a:ext cx="30254" cy="363934"/>
        </a:xfrm>
        <a:prstGeom prst="rightArrow">
          <a:avLst>
            <a:gd name="adj1" fmla="val 60000"/>
            <a:gd name="adj2" fmla="val 50000"/>
          </a:avLst>
        </a:prstGeom>
        <a:solidFill>
          <a:schemeClr val="bg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>
        <a:off x="6120592" y="1351627"/>
        <a:ext cx="21178" cy="218360"/>
      </dsp:txXfrm>
    </dsp:sp>
    <dsp:sp modelId="{5F727DA0-FF56-4769-A043-8B96C7FAF4B9}">
      <dsp:nvSpPr>
        <dsp:cNvPr id="0" name=""/>
        <dsp:cNvSpPr/>
      </dsp:nvSpPr>
      <dsp:spPr>
        <a:xfrm>
          <a:off x="6163406" y="0"/>
          <a:ext cx="1467477" cy="2921615"/>
        </a:xfrm>
        <a:prstGeom prst="roundRect">
          <a:avLst>
            <a:gd name="adj" fmla="val 10000"/>
          </a:avLst>
        </a:prstGeom>
        <a:solidFill>
          <a:srgbClr val="7030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Should HRUC and DRUC be used to assess shorts?</a:t>
          </a:r>
          <a:br>
            <a:rPr lang="en-US" sz="1100" kern="1200" dirty="0"/>
          </a:br>
          <a:br>
            <a:rPr lang="en-US" sz="1100" kern="1200" dirty="0"/>
          </a:br>
          <a:r>
            <a:rPr lang="en-US" sz="1100" kern="1200" dirty="0"/>
            <a:t>Can Generators opt-out of DRUC/HRUC commitment?</a:t>
          </a:r>
          <a:br>
            <a:rPr lang="en-US" sz="1100" kern="1200" dirty="0"/>
          </a:br>
          <a:br>
            <a:rPr lang="en-US" sz="1100" kern="1200" dirty="0"/>
          </a:br>
          <a:r>
            <a:rPr lang="en-US" sz="1100" kern="1200" dirty="0"/>
            <a:t>Order of RUCs (ORUC vs. other capacity)?</a:t>
          </a:r>
        </a:p>
      </dsp:txBody>
      <dsp:txXfrm>
        <a:off x="6206387" y="42981"/>
        <a:ext cx="1381515" cy="2835653"/>
      </dsp:txXfrm>
    </dsp:sp>
    <dsp:sp modelId="{2D96414F-768A-4C05-8AC4-44A1E66AC0B5}">
      <dsp:nvSpPr>
        <dsp:cNvPr id="0" name=""/>
        <dsp:cNvSpPr/>
      </dsp:nvSpPr>
      <dsp:spPr>
        <a:xfrm>
          <a:off x="7778813" y="1278840"/>
          <a:ext cx="313612" cy="363934"/>
        </a:xfrm>
        <a:prstGeom prst="rightArrow">
          <a:avLst>
            <a:gd name="adj1" fmla="val 60000"/>
            <a:gd name="adj2" fmla="val 50000"/>
          </a:avLst>
        </a:prstGeom>
        <a:solidFill>
          <a:schemeClr val="bg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>
        <a:off x="7778813" y="1351627"/>
        <a:ext cx="219528" cy="218360"/>
      </dsp:txXfrm>
    </dsp:sp>
    <dsp:sp modelId="{A309EB56-4630-43BF-9DB6-B2D5F08B1B8F}">
      <dsp:nvSpPr>
        <dsp:cNvPr id="0" name=""/>
        <dsp:cNvSpPr/>
      </dsp:nvSpPr>
      <dsp:spPr>
        <a:xfrm>
          <a:off x="8222605" y="0"/>
          <a:ext cx="1467477" cy="2921615"/>
        </a:xfrm>
        <a:prstGeom prst="roundRect">
          <a:avLst>
            <a:gd name="adj" fmla="val 10000"/>
          </a:avLst>
        </a:prstGeom>
        <a:solidFill>
          <a:srgbClr val="7030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Criteria for evaluating make-whole claims?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 dirty="0"/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Compensation for indirect costs?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 dirty="0"/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Revenue &gt; make-whole?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- Keep the excess?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- Limit to % in excess of cost (RMR analogue)</a:t>
          </a:r>
        </a:p>
      </dsp:txBody>
      <dsp:txXfrm>
        <a:off x="8265586" y="42981"/>
        <a:ext cx="1381515" cy="283565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2F9DB5-A6BF-461E-8C01-DE6BE6AE200C}">
      <dsp:nvSpPr>
        <dsp:cNvPr id="0" name=""/>
        <dsp:cNvSpPr/>
      </dsp:nvSpPr>
      <dsp:spPr>
        <a:xfrm>
          <a:off x="400548" y="1367"/>
          <a:ext cx="720000" cy="1183567"/>
        </a:xfrm>
        <a:prstGeom prst="rect">
          <a:avLst/>
        </a:prstGeom>
        <a:solidFill>
          <a:schemeClr val="lt1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vert270" wrap="square" lIns="76200" tIns="76200" rIns="76200" bIns="762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ERCOT</a:t>
          </a:r>
        </a:p>
      </dsp:txBody>
      <dsp:txXfrm>
        <a:off x="400548" y="1367"/>
        <a:ext cx="720000" cy="1183567"/>
      </dsp:txXfrm>
    </dsp:sp>
    <dsp:sp modelId="{B267110F-8F9C-49FD-9415-D25153DC4865}">
      <dsp:nvSpPr>
        <dsp:cNvPr id="0" name=""/>
        <dsp:cNvSpPr/>
      </dsp:nvSpPr>
      <dsp:spPr>
        <a:xfrm>
          <a:off x="375146" y="1409106"/>
          <a:ext cx="720000" cy="2109144"/>
        </a:xfrm>
        <a:prstGeom prst="rect">
          <a:avLst/>
        </a:prstGeom>
        <a:solidFill>
          <a:schemeClr val="lt1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vert270" wrap="square" lIns="76200" tIns="76200" rIns="76200" bIns="762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Market</a:t>
          </a:r>
        </a:p>
      </dsp:txBody>
      <dsp:txXfrm>
        <a:off x="375146" y="1409106"/>
        <a:ext cx="720000" cy="2109144"/>
      </dsp:txXfrm>
    </dsp:sp>
    <dsp:sp modelId="{6A8E9F48-4ECD-483B-9461-2303CB6FCBF7}">
      <dsp:nvSpPr>
        <dsp:cNvPr id="0" name=""/>
        <dsp:cNvSpPr/>
      </dsp:nvSpPr>
      <dsp:spPr>
        <a:xfrm>
          <a:off x="401246" y="3562491"/>
          <a:ext cx="720000" cy="2286782"/>
        </a:xfrm>
        <a:prstGeom prst="rect">
          <a:avLst/>
        </a:prstGeom>
        <a:solidFill>
          <a:schemeClr val="lt1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vert270" wrap="square" lIns="76200" tIns="76200" rIns="76200" bIns="762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Questions</a:t>
          </a:r>
        </a:p>
      </dsp:txBody>
      <dsp:txXfrm>
        <a:off x="401246" y="3562491"/>
        <a:ext cx="720000" cy="228678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diagrams.loki3.com/VaryingWidthList">
  <dgm:title val="Varying Width List"/>
  <dgm:desc val="Use for emphasizing items of different weights.  Good for large amounts of Level 1 text.  The width of each shape is independently determined based on its text."/>
  <dgm:catLst>
    <dgm:cat type="list" pri="4160"/>
    <dgm:cat type="officeonline" pri="5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text" val="20"/>
      <dgm:constr type="h" for="ch" forName="text" refType="h"/>
      <dgm:constr type="primFontSz" for="ch" forName="text" op="equ" val="65"/>
      <dgm:constr type="h" for="ch" forName="space" refType="h" fact="0.05"/>
    </dgm:constrLst>
    <dgm:forEach name="Name1" axis="ch" ptType="node">
      <dgm:layoutNode name="text" styleLbl="node1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tMarg" refType="primFontSz" fact="0.2"/>
          <dgm:constr type="bMarg" refType="primFontSz" fact="0.2"/>
          <dgm:constr type="lMarg" refType="primFontSz" fact="0.2"/>
          <dgm:constr type="rMarg" refType="primFontSz" fact="0.2"/>
        </dgm:constrLst>
        <dgm:ruleLst>
          <dgm:rule type="w" val="INF" fact="NaN" max="NaN"/>
          <dgm:rule type="primFontSz" val="5" fact="NaN" max="NaN"/>
        </dgm:ruleLst>
      </dgm:layoutNode>
      <dgm:choose name="Name2">
        <dgm:if name="Name3" axis="par ch" ptType="doc node" func="cnt" op="gte" val="2">
          <dgm:forEach name="Name4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if>
        <dgm:else name="Name5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7C297-7192-4FE7-BF96-29BCC4CC57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223AEF7-E630-486E-9AA1-05486F86CB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CCCAC2-25BA-4E04-9C06-3DB7A27C60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0E90B-EF73-488B-8298-DE8593AE3FBA}" type="datetimeFigureOut">
              <a:rPr lang="en-US" smtClean="0"/>
              <a:t>4/23/2019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72312B-5FC3-4FA4-9DB7-5ADBA81A24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F41F88-5AD8-4383-9A76-3D5024C190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56932-88D0-4E75-A87A-D4BFFAB77E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05769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46C300-DB68-4EE8-965A-BE15A94EAF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524EFE-B11B-41B9-BA71-54BDB83B06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59B665-FF80-498E-8CCF-77E697077C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0E90B-EF73-488B-8298-DE8593AE3FBA}" type="datetimeFigureOut">
              <a:rPr lang="en-US" smtClean="0"/>
              <a:t>4/23/2019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5B2A9C-BBCE-40D9-AF3C-6BB7442C1D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83CCE5-37B2-45A5-8F2B-090F98D386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56932-88D0-4E75-A87A-D4BFFAB77E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8315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BA4038-4EA3-422A-B2CF-FDA6B409B0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FE037A-51DB-490B-B973-4D785E27C3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AC5910-B3B7-4FCB-BBC5-DA837EFB9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0E90B-EF73-488B-8298-DE8593AE3FBA}" type="datetimeFigureOut">
              <a:rPr lang="en-US" smtClean="0"/>
              <a:t>4/23/2019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953C00-FBB5-4576-B9C6-CCE06CBDE6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384B33-726E-4E3F-BE5B-0CAEF7E73D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56932-88D0-4E75-A87A-D4BFFAB77E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5469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832C0F-2F0A-433E-AED0-E72F5C70E0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684D1-DB73-4028-ACE6-B103E50CE71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9C3ADC1-2572-42C8-AAE3-2FDA151C48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861F3A-6519-43A7-9A76-2CD1C395CF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0E90B-EF73-488B-8298-DE8593AE3FBA}" type="datetimeFigureOut">
              <a:rPr lang="en-US" smtClean="0"/>
              <a:t>4/23/2019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A9468-5539-47A0-9F96-9F58ABA1A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84ED13-5DA6-474E-8ECE-904F3AE8D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56932-88D0-4E75-A87A-D4BFFAB77E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12628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C8868F-FFBB-45FC-9B52-FF6705E319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0FB321-1743-4532-BDA8-DDFD68EA09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5824A99-F437-4CC9-BF9D-1F3EADCBF5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A4D2C58-6169-41D8-BAAE-7D2C08E521B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89366A1-2BC7-4021-9CBD-75EFCBBF3F1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CC9CED1-2C2B-46DA-9F67-8A61FD7CFF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0E90B-EF73-488B-8298-DE8593AE3FBA}" type="datetimeFigureOut">
              <a:rPr lang="en-US" smtClean="0"/>
              <a:t>4/23/2019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034B4F7-7570-4B2E-8652-61E751B23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62DE961-1BD1-4C96-A574-D242A66F38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56932-88D0-4E75-A87A-D4BFFAB77E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685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60E4DE-B928-4746-9B76-10DEB406E2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D6DCF9D-9ED3-46D4-A4B9-FB2274FDA1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0E90B-EF73-488B-8298-DE8593AE3FBA}" type="datetimeFigureOut">
              <a:rPr lang="en-US" smtClean="0"/>
              <a:t>4/23/2019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440A6BC-6B4D-4685-BEF7-D218F19DE2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92BF7DB-C96F-4F0B-ACDB-9BAD33551B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56932-88D0-4E75-A87A-D4BFFAB77E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19177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6F0B2C0-5255-49A7-B2DA-4615401DC7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0E90B-EF73-488B-8298-DE8593AE3FBA}" type="datetimeFigureOut">
              <a:rPr lang="en-US" smtClean="0"/>
              <a:t>4/23/2019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5AD6965-2C2E-4A41-B8C0-E84B498647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00F14E-EECE-4B9F-B568-3A8057803B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56932-88D0-4E75-A87A-D4BFFAB77E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6114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5B382F-5F18-4EDC-BC44-BFEB8A8599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FBFB7B-E0FE-4C43-9B6D-3A1CD89B44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AA90112-4DDC-49D6-A4AE-FC097A5B6B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B55C59-5F7F-4C1E-8FF1-4E321B1A51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0E90B-EF73-488B-8298-DE8593AE3FBA}" type="datetimeFigureOut">
              <a:rPr lang="en-US" smtClean="0"/>
              <a:t>4/23/2019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C23AE0-919D-4CCB-8728-573C9D7180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863D84-A1E1-4830-A6E6-690D608A8E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56932-88D0-4E75-A87A-D4BFFAB77E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48355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8E62FC-23FA-4AB7-A5F2-4D5985BBA4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21050B4-DF3A-47B2-B9E4-56D0751C5BA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84CB9B-B03A-4A13-ABAB-40E0D32B62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F462F0-F1E9-4806-A8C9-0F942F8C15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0E90B-EF73-488B-8298-DE8593AE3FBA}" type="datetimeFigureOut">
              <a:rPr lang="en-US" smtClean="0"/>
              <a:t>4/23/2019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33824D-ED60-4C76-8D44-9637972EC8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06BAEB-C584-44DA-AD2D-B26D31E3C5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56932-88D0-4E75-A87A-D4BFFAB77E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84712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FEEBA8-6329-4C4E-96D0-681D925AAE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6D6061-223A-4E66-9BC2-80464DF364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9952D7-F812-48D6-B401-B6D0EA1D1A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0E90B-EF73-488B-8298-DE8593AE3FBA}" type="datetimeFigureOut">
              <a:rPr lang="en-US" smtClean="0"/>
              <a:t>4/23/2019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C99A2F-46FF-477F-BB97-9270058CE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E8FE23-202B-43D5-BCC0-76A9A8C33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56932-88D0-4E75-A87A-D4BFFAB77E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73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269AA12-D2D9-4B6F-9330-C42E18D4A52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D1C9F52-6712-4F3F-9CD2-9C700233CC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3074AB-9999-42B3-972A-A0A5A53978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0E90B-EF73-488B-8298-DE8593AE3FBA}" type="datetimeFigureOut">
              <a:rPr lang="en-US" smtClean="0"/>
              <a:t>4/23/2019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FE941C-F0A7-4D72-8918-130E0E57BE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96E69B-73C1-44CA-90A4-BB86AC3704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56932-88D0-4E75-A87A-D4BFFAB77E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848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F88BAE3-DFA1-4BB1-80B8-B6C26EA622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2A7287-357B-4D80-AAC1-37DCF77476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AE2385-F483-4C06-A6F8-3BAE0A153AA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D0E90B-EF73-488B-8298-DE8593AE3FBA}" type="datetimeFigureOut">
              <a:rPr lang="en-US" smtClean="0"/>
              <a:t>4/23/2019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A77BC8-3DDE-413F-83B5-9EB9F67804E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9B89BF-9E33-4A47-816F-924D32EEFC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056932-88D0-4E75-A87A-D4BFFAB77E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05501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diagramLayout" Target="../diagrams/layout3.xml"/><Relationship Id="rId18" Type="http://schemas.openxmlformats.org/officeDocument/2006/relationships/diagramLayout" Target="../diagrams/layout4.xml"/><Relationship Id="rId3" Type="http://schemas.openxmlformats.org/officeDocument/2006/relationships/diagramLayout" Target="../diagrams/layout1.xml"/><Relationship Id="rId21" Type="http://schemas.microsoft.com/office/2007/relationships/diagramDrawing" Target="../diagrams/drawing4.xml"/><Relationship Id="rId7" Type="http://schemas.openxmlformats.org/officeDocument/2006/relationships/diagramData" Target="../diagrams/data2.xml"/><Relationship Id="rId12" Type="http://schemas.openxmlformats.org/officeDocument/2006/relationships/diagramData" Target="../diagrams/data3.xml"/><Relationship Id="rId17" Type="http://schemas.openxmlformats.org/officeDocument/2006/relationships/diagramData" Target="../diagrams/data4.xml"/><Relationship Id="rId2" Type="http://schemas.openxmlformats.org/officeDocument/2006/relationships/diagramData" Target="../diagrams/data1.xml"/><Relationship Id="rId16" Type="http://schemas.microsoft.com/office/2007/relationships/diagramDrawing" Target="../diagrams/drawing3.xml"/><Relationship Id="rId20" Type="http://schemas.openxmlformats.org/officeDocument/2006/relationships/diagramColors" Target="../diagrams/colors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5" Type="http://schemas.openxmlformats.org/officeDocument/2006/relationships/diagramColors" Target="../diagrams/colors3.xml"/><Relationship Id="rId10" Type="http://schemas.openxmlformats.org/officeDocument/2006/relationships/diagramColors" Target="../diagrams/colors2.xml"/><Relationship Id="rId19" Type="http://schemas.openxmlformats.org/officeDocument/2006/relationships/diagramQuickStyle" Target="../diagrams/quickStyle4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Relationship Id="rId14" Type="http://schemas.openxmlformats.org/officeDocument/2006/relationships/diagramQuickStyle" Target="../diagrams/quickStyl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53625064-58AB-414C-94F5-E5261ADD3DE0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1593669" y="658677"/>
          <a:ext cx="9694816" cy="10914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Content Placeholder 3">
            <a:extLst>
              <a:ext uri="{FF2B5EF4-FFF2-40B4-BE49-F238E27FC236}">
                <a16:creationId xmlns:a16="http://schemas.microsoft.com/office/drawing/2014/main" id="{93EE99B2-18AC-4E2D-895B-99355B1F27E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78221456"/>
              </p:ext>
            </p:extLst>
          </p:nvPr>
        </p:nvGraphicFramePr>
        <p:xfrm>
          <a:off x="1593669" y="1811076"/>
          <a:ext cx="9694816" cy="19081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6" name="Content Placeholder 3">
            <a:extLst>
              <a:ext uri="{FF2B5EF4-FFF2-40B4-BE49-F238E27FC236}">
                <a16:creationId xmlns:a16="http://schemas.microsoft.com/office/drawing/2014/main" id="{63303CB9-BCC2-4289-98BF-300E84F89EB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21902176"/>
              </p:ext>
            </p:extLst>
          </p:nvPr>
        </p:nvGraphicFramePr>
        <p:xfrm>
          <a:off x="1593669" y="3647326"/>
          <a:ext cx="9694816" cy="29216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9D641436-3604-407F-B7A5-35B3B70E38F3}"/>
              </a:ext>
            </a:extLst>
          </p:cNvPr>
          <p:cNvGraphicFramePr/>
          <p:nvPr>
            <p:extLst/>
          </p:nvPr>
        </p:nvGraphicFramePr>
        <p:xfrm>
          <a:off x="72572" y="719666"/>
          <a:ext cx="1521097" cy="58492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</p:spTree>
    <p:extLst>
      <p:ext uri="{BB962C8B-B14F-4D97-AF65-F5344CB8AC3E}">
        <p14:creationId xmlns:p14="http://schemas.microsoft.com/office/powerpoint/2010/main" val="20078833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4682</TotalTime>
  <Words>200</Words>
  <Application>Microsoft Office PowerPoint</Application>
  <PresentationFormat>Widescreen</PresentationFormat>
  <Paragraphs>36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Luminant Generation</dc:creator>
  <cp:lastModifiedBy>Luminant Generation</cp:lastModifiedBy>
  <cp:revision>28</cp:revision>
  <cp:lastPrinted>2019-04-22T19:15:21Z</cp:lastPrinted>
  <dcterms:created xsi:type="dcterms:W3CDTF">2019-04-18T19:39:21Z</dcterms:created>
  <dcterms:modified xsi:type="dcterms:W3CDTF">2019-04-23T14:47:20Z</dcterms:modified>
</cp:coreProperties>
</file>