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pptx" ContentType="application/vnd.openxmlformats-officedocument.presentationml.presentation"/>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2" r:id="rId3"/>
  </p:sldMasterIdLst>
  <p:notesMasterIdLst>
    <p:notesMasterId r:id="rId13"/>
  </p:notesMasterIdLst>
  <p:sldIdLst>
    <p:sldId id="260" r:id="rId4"/>
    <p:sldId id="297" r:id="rId5"/>
    <p:sldId id="294" r:id="rId6"/>
    <p:sldId id="298" r:id="rId7"/>
    <p:sldId id="299" r:id="rId8"/>
    <p:sldId id="300" r:id="rId9"/>
    <p:sldId id="295" r:id="rId10"/>
    <p:sldId id="301" r:id="rId11"/>
    <p:sldId id="267"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C5C5"/>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94" d="100"/>
          <a:sy n="94" d="100"/>
        </p:scale>
        <p:origin x="182" y="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8DD6961-0999-4ABB-BD32-6EE73A3B7858}" type="datetimeFigureOut">
              <a:rPr lang="en-US" smtClean="0"/>
              <a:t>4/24/2019</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6119673-213A-432E-B269-E9C45BF3A268}" type="slidenum">
              <a:rPr lang="en-US" smtClean="0"/>
              <a:t>‹#›</a:t>
            </a:fld>
            <a:endParaRPr lang="en-US" dirty="0"/>
          </a:p>
        </p:txBody>
      </p:sp>
    </p:spTree>
    <p:extLst>
      <p:ext uri="{BB962C8B-B14F-4D97-AF65-F5344CB8AC3E}">
        <p14:creationId xmlns:p14="http://schemas.microsoft.com/office/powerpoint/2010/main" val="2357145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ABA2BC6-7A47-46DF-8552-B0EE37E8912A}" type="datetimeFigureOut">
              <a:rPr lang="en-US" smtClean="0"/>
              <a:t>4/24/2019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0D46807-1B8F-4C09-8600-DDFEAC0E9F89}" type="slidenum">
              <a:rPr lang="en-US" smtClean="0"/>
              <a:t>‹#›</a:t>
            </a:fld>
            <a:endParaRPr lang="en-US" dirty="0"/>
          </a:p>
        </p:txBody>
      </p:sp>
    </p:spTree>
    <p:extLst>
      <p:ext uri="{BB962C8B-B14F-4D97-AF65-F5344CB8AC3E}">
        <p14:creationId xmlns:p14="http://schemas.microsoft.com/office/powerpoint/2010/main" val="4241951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BA2BC6-7A47-46DF-8552-B0EE37E8912A}" type="datetimeFigureOut">
              <a:rPr lang="en-US" smtClean="0"/>
              <a:t>4/24/2019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0D46807-1B8F-4C09-8600-DDFEAC0E9F89}" type="slidenum">
              <a:rPr lang="en-US" smtClean="0"/>
              <a:t>‹#›</a:t>
            </a:fld>
            <a:endParaRPr lang="en-US" dirty="0"/>
          </a:p>
        </p:txBody>
      </p:sp>
    </p:spTree>
    <p:extLst>
      <p:ext uri="{BB962C8B-B14F-4D97-AF65-F5344CB8AC3E}">
        <p14:creationId xmlns:p14="http://schemas.microsoft.com/office/powerpoint/2010/main" val="347638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BA2BC6-7A47-46DF-8552-B0EE37E8912A}" type="datetimeFigureOut">
              <a:rPr lang="en-US" smtClean="0"/>
              <a:t>4/24/2019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0D46807-1B8F-4C09-8600-DDFEAC0E9F89}" type="slidenum">
              <a:rPr lang="en-US" smtClean="0"/>
              <a:t>‹#›</a:t>
            </a:fld>
            <a:endParaRPr lang="en-US" dirty="0"/>
          </a:p>
        </p:txBody>
      </p:sp>
    </p:spTree>
    <p:extLst>
      <p:ext uri="{BB962C8B-B14F-4D97-AF65-F5344CB8AC3E}">
        <p14:creationId xmlns:p14="http://schemas.microsoft.com/office/powerpoint/2010/main" val="31986230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991900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7" name="Slide Number Placeholder 5"/>
          <p:cNvSpPr>
            <a:spLocks noGrp="1"/>
          </p:cNvSpPr>
          <p:nvPr>
            <p:ph type="sldNum" sz="quarter" idx="4"/>
          </p:nvPr>
        </p:nvSpPr>
        <p:spPr>
          <a:xfrm>
            <a:off x="11480800" y="6561139"/>
            <a:ext cx="6096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3867144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06400" y="1600201"/>
            <a:ext cx="113792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11480800" y="6561139"/>
            <a:ext cx="6096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6014451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BA2BC6-7A47-46DF-8552-B0EE37E8912A}" type="datetimeFigureOut">
              <a:rPr lang="en-US" smtClean="0"/>
              <a:t>4/24/2019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0D46807-1B8F-4C09-8600-DDFEAC0E9F89}" type="slidenum">
              <a:rPr lang="en-US" smtClean="0"/>
              <a:t>‹#›</a:t>
            </a:fld>
            <a:endParaRPr lang="en-US" dirty="0"/>
          </a:p>
        </p:txBody>
      </p:sp>
    </p:spTree>
    <p:extLst>
      <p:ext uri="{BB962C8B-B14F-4D97-AF65-F5344CB8AC3E}">
        <p14:creationId xmlns:p14="http://schemas.microsoft.com/office/powerpoint/2010/main" val="1309681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BA2BC6-7A47-46DF-8552-B0EE37E8912A}" type="datetimeFigureOut">
              <a:rPr lang="en-US" smtClean="0"/>
              <a:t>4/24/2019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0D46807-1B8F-4C09-8600-DDFEAC0E9F89}" type="slidenum">
              <a:rPr lang="en-US" smtClean="0"/>
              <a:t>‹#›</a:t>
            </a:fld>
            <a:endParaRPr lang="en-US" dirty="0"/>
          </a:p>
        </p:txBody>
      </p:sp>
    </p:spTree>
    <p:extLst>
      <p:ext uri="{BB962C8B-B14F-4D97-AF65-F5344CB8AC3E}">
        <p14:creationId xmlns:p14="http://schemas.microsoft.com/office/powerpoint/2010/main" val="2127738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ABA2BC6-7A47-46DF-8552-B0EE37E8912A}" type="datetimeFigureOut">
              <a:rPr lang="en-US" smtClean="0"/>
              <a:t>4/24/2019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0D46807-1B8F-4C09-8600-DDFEAC0E9F89}" type="slidenum">
              <a:rPr lang="en-US" smtClean="0"/>
              <a:t>‹#›</a:t>
            </a:fld>
            <a:endParaRPr lang="en-US" dirty="0"/>
          </a:p>
        </p:txBody>
      </p:sp>
    </p:spTree>
    <p:extLst>
      <p:ext uri="{BB962C8B-B14F-4D97-AF65-F5344CB8AC3E}">
        <p14:creationId xmlns:p14="http://schemas.microsoft.com/office/powerpoint/2010/main" val="3958223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ABA2BC6-7A47-46DF-8552-B0EE37E8912A}" type="datetimeFigureOut">
              <a:rPr lang="en-US" smtClean="0"/>
              <a:t>4/24/2019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0D46807-1B8F-4C09-8600-DDFEAC0E9F89}" type="slidenum">
              <a:rPr lang="en-US" smtClean="0"/>
              <a:t>‹#›</a:t>
            </a:fld>
            <a:endParaRPr lang="en-US" dirty="0"/>
          </a:p>
        </p:txBody>
      </p:sp>
    </p:spTree>
    <p:extLst>
      <p:ext uri="{BB962C8B-B14F-4D97-AF65-F5344CB8AC3E}">
        <p14:creationId xmlns:p14="http://schemas.microsoft.com/office/powerpoint/2010/main" val="1894956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ABA2BC6-7A47-46DF-8552-B0EE37E8912A}" type="datetimeFigureOut">
              <a:rPr lang="en-US" smtClean="0"/>
              <a:t>4/24/2019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0D46807-1B8F-4C09-8600-DDFEAC0E9F89}" type="slidenum">
              <a:rPr lang="en-US" smtClean="0"/>
              <a:t>‹#›</a:t>
            </a:fld>
            <a:endParaRPr lang="en-US" dirty="0"/>
          </a:p>
        </p:txBody>
      </p:sp>
    </p:spTree>
    <p:extLst>
      <p:ext uri="{BB962C8B-B14F-4D97-AF65-F5344CB8AC3E}">
        <p14:creationId xmlns:p14="http://schemas.microsoft.com/office/powerpoint/2010/main" val="1467684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BA2BC6-7A47-46DF-8552-B0EE37E8912A}" type="datetimeFigureOut">
              <a:rPr lang="en-US" smtClean="0"/>
              <a:t>4/24/2019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0D46807-1B8F-4C09-8600-DDFEAC0E9F89}" type="slidenum">
              <a:rPr lang="en-US" smtClean="0"/>
              <a:t>‹#›</a:t>
            </a:fld>
            <a:endParaRPr lang="en-US" dirty="0"/>
          </a:p>
        </p:txBody>
      </p:sp>
    </p:spTree>
    <p:extLst>
      <p:ext uri="{BB962C8B-B14F-4D97-AF65-F5344CB8AC3E}">
        <p14:creationId xmlns:p14="http://schemas.microsoft.com/office/powerpoint/2010/main" val="1176813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BA2BC6-7A47-46DF-8552-B0EE37E8912A}" type="datetimeFigureOut">
              <a:rPr lang="en-US" smtClean="0"/>
              <a:t>4/24/2019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0D46807-1B8F-4C09-8600-DDFEAC0E9F89}" type="slidenum">
              <a:rPr lang="en-US" smtClean="0"/>
              <a:t>‹#›</a:t>
            </a:fld>
            <a:endParaRPr lang="en-US" dirty="0"/>
          </a:p>
        </p:txBody>
      </p:sp>
    </p:spTree>
    <p:extLst>
      <p:ext uri="{BB962C8B-B14F-4D97-AF65-F5344CB8AC3E}">
        <p14:creationId xmlns:p14="http://schemas.microsoft.com/office/powerpoint/2010/main" val="1658448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BA2BC6-7A47-46DF-8552-B0EE37E8912A}" type="datetimeFigureOut">
              <a:rPr lang="en-US" smtClean="0"/>
              <a:t>4/24/2019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0D46807-1B8F-4C09-8600-DDFEAC0E9F89}" type="slidenum">
              <a:rPr lang="en-US" smtClean="0"/>
              <a:t>‹#›</a:t>
            </a:fld>
            <a:endParaRPr lang="en-US" dirty="0"/>
          </a:p>
        </p:txBody>
      </p:sp>
    </p:spTree>
    <p:extLst>
      <p:ext uri="{BB962C8B-B14F-4D97-AF65-F5344CB8AC3E}">
        <p14:creationId xmlns:p14="http://schemas.microsoft.com/office/powerpoint/2010/main" val="2303745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BA2BC6-7A47-46DF-8552-B0EE37E8912A}" type="datetimeFigureOut">
              <a:rPr lang="en-US" smtClean="0"/>
              <a:t>4/24/2019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D46807-1B8F-4C09-8600-DDFEAC0E9F89}" type="slidenum">
              <a:rPr lang="en-US" smtClean="0"/>
              <a:t>‹#›</a:t>
            </a:fld>
            <a:endParaRPr lang="en-US" dirty="0"/>
          </a:p>
        </p:txBody>
      </p:sp>
    </p:spTree>
    <p:extLst>
      <p:ext uri="{BB962C8B-B14F-4D97-AF65-F5344CB8AC3E}">
        <p14:creationId xmlns:p14="http://schemas.microsoft.com/office/powerpoint/2010/main" val="23251394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085" y="2876278"/>
            <a:ext cx="3810115" cy="1105445"/>
          </a:xfrm>
          <a:prstGeom prst="rect">
            <a:avLst/>
          </a:prstGeom>
        </p:spPr>
      </p:pic>
    </p:spTree>
    <p:extLst>
      <p:ext uri="{BB962C8B-B14F-4D97-AF65-F5344CB8AC3E}">
        <p14:creationId xmlns:p14="http://schemas.microsoft.com/office/powerpoint/2010/main" val="2790219298"/>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11379200" y="6561138"/>
            <a:ext cx="7112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r>
              <a:rPr lang="en-US" sz="1000" b="1" dirty="0" smtClean="0">
                <a:solidFill>
                  <a:srgbClr val="5B6770"/>
                </a:solidFill>
              </a:rPr>
              <a:t>PUBLIC</a:t>
            </a:r>
            <a:endParaRPr lang="en-US" sz="1000" b="1" dirty="0">
              <a:solidFill>
                <a:srgbClr val="5B6770"/>
              </a:solidFill>
            </a:endParaRPr>
          </a:p>
        </p:txBody>
      </p:sp>
    </p:spTree>
    <p:extLst>
      <p:ext uri="{BB962C8B-B14F-4D97-AF65-F5344CB8AC3E}">
        <p14:creationId xmlns:p14="http://schemas.microsoft.com/office/powerpoint/2010/main" val="243483376"/>
      </p:ext>
    </p:extLst>
  </p:cSld>
  <p:clrMap bg1="lt1" tx1="dk1" bg2="lt2" tx2="dk2" accent1="accent1" accent2="accent2" accent3="accent3" accent4="accent4" accent5="accent5" accent6="accent6" hlink="hlink" folHlink="folHlink"/>
  <p:sldLayoutIdLst>
    <p:sldLayoutId id="2147483663" r:id="rId1"/>
    <p:sldLayoutId id="2147483664"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4.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package" Target="../embeddings/Microsoft_PowerPoint_Presentation1.pptx"/></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665573" y="1874109"/>
            <a:ext cx="5646034" cy="2431435"/>
          </a:xfrm>
          <a:prstGeom prst="rect">
            <a:avLst/>
          </a:prstGeom>
          <a:noFill/>
        </p:spPr>
        <p:txBody>
          <a:bodyPr wrap="square" rtlCol="0">
            <a:spAutoFit/>
          </a:bodyPr>
          <a:lstStyle/>
          <a:p>
            <a:r>
              <a:rPr lang="en-US" sz="2800" kern="0" dirty="0" smtClean="0">
                <a:solidFill>
                  <a:srgbClr val="000000"/>
                </a:solidFill>
                <a:latin typeface="Arial Black"/>
              </a:rPr>
              <a:t>MSWG</a:t>
            </a:r>
          </a:p>
          <a:p>
            <a:endParaRPr lang="en-US" sz="2000" kern="0" dirty="0" smtClean="0">
              <a:solidFill>
                <a:srgbClr val="000000"/>
              </a:solidFill>
              <a:latin typeface="Arial Black" pitchFamily="34" charset="0"/>
            </a:endParaRPr>
          </a:p>
          <a:p>
            <a:r>
              <a:rPr lang="en-US" sz="3200" b="1" dirty="0" smtClean="0">
                <a:solidFill>
                  <a:prstClr val="black"/>
                </a:solidFill>
              </a:rPr>
              <a:t>Update to WMS</a:t>
            </a:r>
            <a:endParaRPr lang="en-US" sz="3200" b="1" dirty="0">
              <a:solidFill>
                <a:prstClr val="black"/>
              </a:solidFill>
            </a:endParaRPr>
          </a:p>
          <a:p>
            <a:endParaRPr lang="en-US" b="1" dirty="0" smtClean="0">
              <a:solidFill>
                <a:prstClr val="black"/>
              </a:solidFill>
            </a:endParaRPr>
          </a:p>
          <a:p>
            <a:endParaRPr lang="en-US" b="1" dirty="0">
              <a:solidFill>
                <a:prstClr val="black"/>
              </a:solidFill>
            </a:endParaRPr>
          </a:p>
          <a:p>
            <a:r>
              <a:rPr lang="en-US" b="1" dirty="0" smtClean="0">
                <a:solidFill>
                  <a:prstClr val="black"/>
                </a:solidFill>
              </a:rPr>
              <a:t>May 1, 2019</a:t>
            </a:r>
          </a:p>
          <a:p>
            <a:endParaRPr lang="en-US" b="1" dirty="0">
              <a:solidFill>
                <a:prstClr val="black"/>
              </a:solidFill>
            </a:endParaRPr>
          </a:p>
        </p:txBody>
      </p:sp>
    </p:spTree>
    <p:extLst>
      <p:ext uri="{BB962C8B-B14F-4D97-AF65-F5344CB8AC3E}">
        <p14:creationId xmlns:p14="http://schemas.microsoft.com/office/powerpoint/2010/main" val="20329934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999" y="243682"/>
            <a:ext cx="8067589" cy="695432"/>
          </a:xfrm>
        </p:spPr>
        <p:txBody>
          <a:bodyPr/>
          <a:lstStyle/>
          <a:p>
            <a:r>
              <a:rPr lang="en-US" dirty="0" smtClean="0"/>
              <a:t>Review of Market Data Transparency SLA (vote)</a:t>
            </a:r>
            <a:endParaRPr lang="en-US" dirty="0"/>
          </a:p>
        </p:txBody>
      </p:sp>
      <p:sp>
        <p:nvSpPr>
          <p:cNvPr id="3" name="TextBox 2"/>
          <p:cNvSpPr txBox="1"/>
          <p:nvPr/>
        </p:nvSpPr>
        <p:spPr>
          <a:xfrm>
            <a:off x="862641" y="1319841"/>
            <a:ext cx="10843404" cy="3508653"/>
          </a:xfrm>
          <a:prstGeom prst="rect">
            <a:avLst/>
          </a:prstGeom>
          <a:noFill/>
        </p:spPr>
        <p:txBody>
          <a:bodyPr wrap="square" rtlCol="0">
            <a:spAutoFit/>
          </a:bodyPr>
          <a:lstStyle/>
          <a:p>
            <a:endParaRPr lang="en-US" dirty="0" smtClean="0"/>
          </a:p>
          <a:p>
            <a:r>
              <a:rPr lang="en-US" sz="2400" b="1" dirty="0" smtClean="0">
                <a:latin typeface="+mj-lt"/>
              </a:rPr>
              <a:t>As reported at April meeting, MSWG has reviewed the updated Release date changes for 2019 and endorses.</a:t>
            </a:r>
          </a:p>
          <a:p>
            <a:endParaRPr lang="en-US" sz="2400" b="1" dirty="0">
              <a:latin typeface="+mj-lt"/>
            </a:endParaRPr>
          </a:p>
          <a:p>
            <a:endParaRPr lang="en-US" sz="2400" b="1" dirty="0" smtClean="0">
              <a:latin typeface="+mj-lt"/>
            </a:endParaRPr>
          </a:p>
          <a:p>
            <a:r>
              <a:rPr lang="en-US" sz="2400" b="1" dirty="0" smtClean="0">
                <a:solidFill>
                  <a:srgbClr val="FF0000"/>
                </a:solidFill>
                <a:latin typeface="+mj-lt"/>
              </a:rPr>
              <a:t>Requests WMS vote to approve MDT SLA</a:t>
            </a:r>
          </a:p>
          <a:p>
            <a:endParaRPr lang="en-US" sz="2400" dirty="0">
              <a:solidFill>
                <a:srgbClr val="FF0000"/>
              </a:solidFill>
            </a:endParaRPr>
          </a:p>
          <a:p>
            <a:endParaRPr lang="en-US" sz="2400" dirty="0" smtClean="0">
              <a:solidFill>
                <a:srgbClr val="FF0000"/>
              </a:solidFill>
            </a:endParaRPr>
          </a:p>
          <a:p>
            <a:endParaRPr lang="en-US" dirty="0">
              <a:solidFill>
                <a:srgbClr val="FF0000"/>
              </a:solidFill>
            </a:endParaRPr>
          </a:p>
          <a:p>
            <a:r>
              <a:rPr lang="en-US" dirty="0" smtClean="0"/>
              <a:t> </a:t>
            </a:r>
            <a:endParaRPr lang="en-US" dirty="0"/>
          </a:p>
        </p:txBody>
      </p:sp>
    </p:spTree>
    <p:extLst>
      <p:ext uri="{BB962C8B-B14F-4D97-AF65-F5344CB8AC3E}">
        <p14:creationId xmlns:p14="http://schemas.microsoft.com/office/powerpoint/2010/main" val="1354800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1"/>
            <a:ext cx="11277600" cy="4761026"/>
          </a:xfrm>
        </p:spPr>
        <p:txBody>
          <a:bodyPr/>
          <a:lstStyle/>
          <a:p>
            <a:r>
              <a:rPr lang="en-US" dirty="0" smtClean="0"/>
              <a:t>Action Item:  </a:t>
            </a:r>
            <a:r>
              <a:rPr lang="en-US" sz="2400" dirty="0" smtClean="0"/>
              <a:t>Review </a:t>
            </a:r>
            <a:r>
              <a:rPr lang="en-US" sz="2400" dirty="0"/>
              <a:t>MSWG Scope for meeting efficiencies with MWG, and MSWG provide revised scope  for supplanting Nodal Handbook with ERCOT Settlement Matrix</a:t>
            </a:r>
            <a:r>
              <a:rPr lang="en-US" sz="2400" dirty="0" smtClean="0"/>
              <a:t> </a:t>
            </a:r>
            <a:r>
              <a:rPr lang="en-US" sz="2400" i="1" dirty="0" smtClean="0"/>
              <a:t/>
            </a:r>
            <a:br>
              <a:rPr lang="en-US" sz="2400" i="1" dirty="0" smtClean="0"/>
            </a:br>
            <a:r>
              <a:rPr lang="en-US" sz="2400" i="1" dirty="0"/>
              <a:t/>
            </a:r>
            <a:br>
              <a:rPr lang="en-US" sz="2400" i="1" dirty="0"/>
            </a:br>
            <a:r>
              <a:rPr lang="en-US" sz="2400" i="1" dirty="0" smtClean="0"/>
              <a:t/>
            </a:r>
            <a:br>
              <a:rPr lang="en-US" sz="2400" i="1" dirty="0" smtClean="0"/>
            </a:br>
            <a:r>
              <a:rPr lang="en-US" sz="2400" i="1" dirty="0"/>
              <a:t/>
            </a:r>
            <a:br>
              <a:rPr lang="en-US" sz="2400" i="1" dirty="0"/>
            </a:br>
            <a:r>
              <a:rPr lang="en-US" sz="2400" i="1" dirty="0" smtClean="0">
                <a:solidFill>
                  <a:srgbClr val="00B050"/>
                </a:solidFill>
              </a:rPr>
              <a:t>Scope was approved by WMS and included Handbook/Matrix language. WMS also decided not to combine MSWG with MWG.</a:t>
            </a:r>
            <a:endParaRPr lang="en-US" sz="2400" i="1" dirty="0">
              <a:solidFill>
                <a:srgbClr val="00B050"/>
              </a:solidFill>
            </a:endParaRPr>
          </a:p>
        </p:txBody>
      </p:sp>
    </p:spTree>
    <p:extLst>
      <p:ext uri="{BB962C8B-B14F-4D97-AF65-F5344CB8AC3E}">
        <p14:creationId xmlns:p14="http://schemas.microsoft.com/office/powerpoint/2010/main" val="26995378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1"/>
            <a:ext cx="11277600" cy="4761026"/>
          </a:xfrm>
        </p:spPr>
        <p:txBody>
          <a:bodyPr/>
          <a:lstStyle/>
          <a:p>
            <a:r>
              <a:rPr lang="en-US" dirty="0" smtClean="0"/>
              <a:t>Action Item:  </a:t>
            </a:r>
            <a:r>
              <a:rPr lang="en-US" sz="2400" dirty="0"/>
              <a:t>Pursue Settlement that align balancing account settlement to CARD in RR</a:t>
            </a:r>
            <a:r>
              <a:rPr lang="en-US" sz="2400" i="1" dirty="0"/>
              <a:t/>
            </a:r>
            <a:br>
              <a:rPr lang="en-US" sz="2400" i="1" dirty="0"/>
            </a:br>
            <a:r>
              <a:rPr lang="en-US" sz="2400" i="1" dirty="0" smtClean="0"/>
              <a:t/>
            </a:r>
            <a:br>
              <a:rPr lang="en-US" sz="2400" i="1" dirty="0" smtClean="0"/>
            </a:br>
            <a:r>
              <a:rPr lang="en-US" sz="2400" i="1" dirty="0"/>
              <a:t/>
            </a:r>
            <a:br>
              <a:rPr lang="en-US" sz="2400" i="1" dirty="0"/>
            </a:br>
            <a:r>
              <a:rPr lang="en-US" sz="2000" dirty="0" smtClean="0">
                <a:solidFill>
                  <a:srgbClr val="00B050"/>
                </a:solidFill>
              </a:rPr>
              <a:t>NPRR905 </a:t>
            </a:r>
            <a:r>
              <a:rPr lang="en-US" sz="2000" dirty="0">
                <a:solidFill>
                  <a:srgbClr val="00B050"/>
                </a:solidFill>
              </a:rPr>
              <a:t>CRR Balancing Account Resettlement </a:t>
            </a:r>
            <a:r>
              <a:rPr lang="en-US" sz="2000" dirty="0" smtClean="0">
                <a:solidFill>
                  <a:srgbClr val="00B050"/>
                </a:solidFill>
              </a:rPr>
              <a:t>was approved in December 2018</a:t>
            </a:r>
            <a:r>
              <a:rPr lang="en-US" sz="2400" dirty="0">
                <a:solidFill>
                  <a:srgbClr val="FF0000"/>
                </a:solidFill>
              </a:rPr>
              <a:t/>
            </a:r>
            <a:br>
              <a:rPr lang="en-US" sz="2400" dirty="0">
                <a:solidFill>
                  <a:srgbClr val="FF0000"/>
                </a:solidFill>
              </a:rPr>
            </a:br>
            <a:r>
              <a:rPr lang="en-US" sz="2400" i="1" dirty="0" smtClean="0">
                <a:solidFill>
                  <a:srgbClr val="FF0000"/>
                </a:solidFill>
              </a:rPr>
              <a:t/>
            </a:r>
            <a:br>
              <a:rPr lang="en-US" sz="2400" i="1" dirty="0" smtClean="0">
                <a:solidFill>
                  <a:srgbClr val="FF0000"/>
                </a:solidFill>
              </a:rPr>
            </a:br>
            <a:r>
              <a:rPr lang="en-US" sz="2400" i="1" dirty="0">
                <a:solidFill>
                  <a:srgbClr val="FF0000"/>
                </a:solidFill>
              </a:rPr>
              <a:t/>
            </a:r>
            <a:br>
              <a:rPr lang="en-US" sz="2400" i="1" dirty="0">
                <a:solidFill>
                  <a:srgbClr val="FF0000"/>
                </a:solidFill>
              </a:rPr>
            </a:br>
            <a:r>
              <a:rPr lang="en-US" sz="2000" i="1" dirty="0" smtClean="0">
                <a:solidFill>
                  <a:srgbClr val="FF0000"/>
                </a:solidFill>
              </a:rPr>
              <a:t>Close action item or keep open until implementation later this year?</a:t>
            </a:r>
            <a:endParaRPr lang="en-US" sz="2000" i="1" dirty="0">
              <a:solidFill>
                <a:srgbClr val="FF0000"/>
              </a:solidFill>
            </a:endParaRPr>
          </a:p>
        </p:txBody>
      </p:sp>
    </p:spTree>
    <p:extLst>
      <p:ext uri="{BB962C8B-B14F-4D97-AF65-F5344CB8AC3E}">
        <p14:creationId xmlns:p14="http://schemas.microsoft.com/office/powerpoint/2010/main" val="17084986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1"/>
            <a:ext cx="11277600" cy="4761026"/>
          </a:xfrm>
        </p:spPr>
        <p:txBody>
          <a:bodyPr/>
          <a:lstStyle/>
          <a:p>
            <a:r>
              <a:rPr lang="en-US" dirty="0" smtClean="0"/>
              <a:t>Action Item:  </a:t>
            </a:r>
            <a:r>
              <a:rPr lang="en-US" sz="2400" dirty="0" smtClean="0"/>
              <a:t>Review </a:t>
            </a:r>
            <a:r>
              <a:rPr lang="en-US" sz="2400" dirty="0"/>
              <a:t>the auction design for CRR default </a:t>
            </a:r>
            <a:r>
              <a:rPr lang="en-US" sz="2400" i="1" dirty="0"/>
              <a:t/>
            </a:r>
            <a:br>
              <a:rPr lang="en-US" sz="2400" i="1" dirty="0"/>
            </a:br>
            <a:r>
              <a:rPr lang="en-US" sz="2400" i="1" dirty="0" smtClean="0"/>
              <a:t/>
            </a:r>
            <a:br>
              <a:rPr lang="en-US" sz="2400" i="1" dirty="0" smtClean="0"/>
            </a:br>
            <a:r>
              <a:rPr lang="en-US" sz="2400" i="1" dirty="0"/>
              <a:t/>
            </a:r>
            <a:br>
              <a:rPr lang="en-US" sz="2400" i="1" dirty="0"/>
            </a:br>
            <a:r>
              <a:rPr lang="en-US" sz="2400" i="1" dirty="0" smtClean="0">
                <a:solidFill>
                  <a:srgbClr val="FF0000"/>
                </a:solidFill>
              </a:rPr>
              <a:t/>
            </a:r>
            <a:br>
              <a:rPr lang="en-US" sz="2400" i="1" dirty="0" smtClean="0">
                <a:solidFill>
                  <a:srgbClr val="FF0000"/>
                </a:solidFill>
              </a:rPr>
            </a:br>
            <a:r>
              <a:rPr lang="en-US" sz="2400" i="1" dirty="0">
                <a:solidFill>
                  <a:srgbClr val="FF0000"/>
                </a:solidFill>
              </a:rPr>
              <a:t/>
            </a:r>
            <a:br>
              <a:rPr lang="en-US" sz="2400" i="1" dirty="0">
                <a:solidFill>
                  <a:srgbClr val="FF0000"/>
                </a:solidFill>
              </a:rPr>
            </a:br>
            <a:r>
              <a:rPr lang="en-US" sz="2400" i="1" dirty="0" smtClean="0">
                <a:solidFill>
                  <a:srgbClr val="FF0000"/>
                </a:solidFill>
              </a:rPr>
              <a:t>Rather than a market design review, are there specific algorithms WMS would like examined?</a:t>
            </a:r>
            <a:r>
              <a:rPr lang="en-US" sz="2400" i="1" dirty="0">
                <a:solidFill>
                  <a:srgbClr val="FF0000"/>
                </a:solidFill>
              </a:rPr>
              <a:t/>
            </a:r>
            <a:br>
              <a:rPr lang="en-US" sz="2400" i="1" dirty="0">
                <a:solidFill>
                  <a:srgbClr val="FF0000"/>
                </a:solidFill>
              </a:rPr>
            </a:br>
            <a:r>
              <a:rPr lang="en-US" sz="2400" i="1" dirty="0" smtClean="0">
                <a:solidFill>
                  <a:srgbClr val="FF0000"/>
                </a:solidFill>
              </a:rPr>
              <a:t/>
            </a:r>
            <a:br>
              <a:rPr lang="en-US" sz="2400" i="1" dirty="0" smtClean="0">
                <a:solidFill>
                  <a:srgbClr val="FF0000"/>
                </a:solidFill>
              </a:rPr>
            </a:br>
            <a:r>
              <a:rPr lang="en-US" sz="2400" i="1" dirty="0">
                <a:solidFill>
                  <a:srgbClr val="FF0000"/>
                </a:solidFill>
              </a:rPr>
              <a:t/>
            </a:r>
            <a:br>
              <a:rPr lang="en-US" sz="2400" i="1" dirty="0">
                <a:solidFill>
                  <a:srgbClr val="FF0000"/>
                </a:solidFill>
              </a:rPr>
            </a:br>
            <a:endParaRPr lang="en-US" sz="2400" i="1" dirty="0">
              <a:solidFill>
                <a:srgbClr val="FF0000"/>
              </a:solidFill>
            </a:endParaRPr>
          </a:p>
        </p:txBody>
      </p:sp>
    </p:spTree>
    <p:extLst>
      <p:ext uri="{BB962C8B-B14F-4D97-AF65-F5344CB8AC3E}">
        <p14:creationId xmlns:p14="http://schemas.microsoft.com/office/powerpoint/2010/main" val="22810784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0"/>
            <a:ext cx="11277600" cy="5536633"/>
          </a:xfrm>
        </p:spPr>
        <p:txBody>
          <a:bodyPr/>
          <a:lstStyle/>
          <a:p>
            <a:r>
              <a:rPr lang="en-US" dirty="0" smtClean="0"/>
              <a:t>Action Item:  Possible duplication? </a:t>
            </a:r>
            <a:br>
              <a:rPr lang="en-US" dirty="0" smtClean="0"/>
            </a:br>
            <a:r>
              <a:rPr lang="en-US" dirty="0" smtClean="0"/>
              <a:t/>
            </a:r>
            <a:br>
              <a:rPr lang="en-US" dirty="0" smtClean="0"/>
            </a:br>
            <a:r>
              <a:rPr lang="en-US" sz="2400" dirty="0" smtClean="0"/>
              <a:t>Item #</a:t>
            </a:r>
            <a:r>
              <a:rPr lang="en-US" sz="2000" dirty="0" smtClean="0"/>
              <a:t>1 </a:t>
            </a:r>
            <a:r>
              <a:rPr lang="en-US" sz="2000" dirty="0"/>
              <a:t> </a:t>
            </a:r>
            <a:r>
              <a:rPr lang="en-US" sz="2000" dirty="0" smtClean="0"/>
              <a:t>Consider </a:t>
            </a:r>
            <a:r>
              <a:rPr lang="en-US" sz="2000" dirty="0"/>
              <a:t>pros/cons of increasing Congestion Revenue Right (CRR) account and review </a:t>
            </a:r>
            <a:r>
              <a:rPr lang="en-US" sz="2000" dirty="0" smtClean="0"/>
              <a:t>drivers</a:t>
            </a:r>
            <a:br>
              <a:rPr lang="en-US" sz="2000" dirty="0" smtClean="0"/>
            </a:br>
            <a:r>
              <a:rPr lang="en-US" sz="2000" dirty="0"/>
              <a:t/>
            </a:r>
            <a:br>
              <a:rPr lang="en-US" sz="2000" dirty="0"/>
            </a:br>
            <a:r>
              <a:rPr lang="en-US" sz="2000" dirty="0"/>
              <a:t>Item </a:t>
            </a:r>
            <a:r>
              <a:rPr lang="en-US" sz="2000" dirty="0" smtClean="0"/>
              <a:t>#2</a:t>
            </a:r>
            <a:r>
              <a:rPr lang="en-US" sz="2000" dirty="0"/>
              <a:t> </a:t>
            </a:r>
            <a:r>
              <a:rPr lang="en-US" sz="2000" dirty="0" smtClean="0"/>
              <a:t> CRR </a:t>
            </a:r>
            <a:r>
              <a:rPr lang="en-US" sz="2000" dirty="0"/>
              <a:t>balancing account is possibly nearing depletion (discussed at CMWG) as a settlements function consider whether we should raise cap from 10M to something </a:t>
            </a:r>
            <a:r>
              <a:rPr lang="en-US" sz="2000" dirty="0" smtClean="0"/>
              <a:t>higher.</a:t>
            </a:r>
            <a:br>
              <a:rPr lang="en-US" sz="2000" dirty="0" smtClean="0"/>
            </a:br>
            <a:r>
              <a:rPr lang="en-US" sz="2000" dirty="0"/>
              <a:t/>
            </a:r>
            <a:br>
              <a:rPr lang="en-US" sz="2000" dirty="0"/>
            </a:br>
            <a:r>
              <a:rPr lang="en-US" sz="2000" dirty="0" smtClean="0">
                <a:solidFill>
                  <a:srgbClr val="FF0000"/>
                </a:solidFill>
              </a:rPr>
              <a:t>Reported in March:  </a:t>
            </a:r>
            <a:r>
              <a:rPr lang="en-US" sz="2000" dirty="0">
                <a:solidFill>
                  <a:srgbClr val="00B050"/>
                </a:solidFill>
              </a:rPr>
              <a:t>$10MM put in place ~32 months ago. Balance has been below $10MM </a:t>
            </a:r>
            <a:r>
              <a:rPr lang="en-US" sz="2000" dirty="0" smtClean="0">
                <a:solidFill>
                  <a:srgbClr val="00B050"/>
                </a:solidFill>
              </a:rPr>
              <a:t>six </a:t>
            </a:r>
            <a:r>
              <a:rPr lang="en-US" sz="2000" dirty="0">
                <a:solidFill>
                  <a:srgbClr val="00B050"/>
                </a:solidFill>
              </a:rPr>
              <a:t>times and did go to $0 in July 2018. </a:t>
            </a:r>
            <a:r>
              <a:rPr lang="en-US" sz="2000" dirty="0" smtClean="0">
                <a:solidFill>
                  <a:srgbClr val="00B050"/>
                </a:solidFill>
              </a:rPr>
              <a:t>Rather than </a:t>
            </a:r>
            <a:r>
              <a:rPr lang="en-US" sz="2000" dirty="0">
                <a:solidFill>
                  <a:srgbClr val="00B050"/>
                </a:solidFill>
              </a:rPr>
              <a:t>develop a new number based on one month, CMWG takes the approach that correcting the congestion issue is more helpful. MSWG agrees</a:t>
            </a:r>
            <a:r>
              <a:rPr lang="en-US" sz="2000" dirty="0" smtClean="0">
                <a:solidFill>
                  <a:srgbClr val="00B050"/>
                </a:solidFill>
              </a:rPr>
              <a:t>.</a:t>
            </a:r>
            <a:br>
              <a:rPr lang="en-US" sz="2000" dirty="0" smtClean="0">
                <a:solidFill>
                  <a:srgbClr val="00B050"/>
                </a:solidFill>
              </a:rPr>
            </a:br>
            <a:r>
              <a:rPr lang="en-US" sz="2000" dirty="0">
                <a:solidFill>
                  <a:srgbClr val="FF0000"/>
                </a:solidFill>
              </a:rPr>
              <a:t/>
            </a:r>
            <a:br>
              <a:rPr lang="en-US" sz="2000" dirty="0">
                <a:solidFill>
                  <a:srgbClr val="FF0000"/>
                </a:solidFill>
              </a:rPr>
            </a:br>
            <a:r>
              <a:rPr lang="en-US" sz="2000" i="1" dirty="0" smtClean="0">
                <a:solidFill>
                  <a:srgbClr val="FF0000"/>
                </a:solidFill>
              </a:rPr>
              <a:t>Does WMS wish to keep this Action Item open? Is there more than one item?</a:t>
            </a:r>
            <a:r>
              <a:rPr lang="en-US" sz="2000" i="1" dirty="0">
                <a:solidFill>
                  <a:srgbClr val="FF0000"/>
                </a:solidFill>
              </a:rPr>
              <a:t/>
            </a:r>
            <a:br>
              <a:rPr lang="en-US" sz="2000" i="1" dirty="0">
                <a:solidFill>
                  <a:srgbClr val="FF0000"/>
                </a:solidFill>
              </a:rPr>
            </a:br>
            <a:r>
              <a:rPr lang="en-US" sz="2000" i="1" dirty="0"/>
              <a:t/>
            </a:r>
            <a:br>
              <a:rPr lang="en-US" sz="2000" i="1" dirty="0"/>
            </a:br>
            <a:r>
              <a:rPr lang="en-US" sz="2400" i="1" dirty="0" smtClean="0"/>
              <a:t/>
            </a:r>
            <a:br>
              <a:rPr lang="en-US" sz="2400" i="1" dirty="0" smtClean="0"/>
            </a:br>
            <a:r>
              <a:rPr lang="en-US" sz="2400" i="1" dirty="0">
                <a:solidFill>
                  <a:srgbClr val="FF0000"/>
                </a:solidFill>
              </a:rPr>
              <a:t/>
            </a:r>
            <a:br>
              <a:rPr lang="en-US" sz="2400" i="1" dirty="0">
                <a:solidFill>
                  <a:srgbClr val="FF0000"/>
                </a:solidFill>
              </a:rPr>
            </a:br>
            <a:r>
              <a:rPr lang="en-US" sz="2400" i="1" dirty="0" smtClean="0">
                <a:solidFill>
                  <a:srgbClr val="FF0000"/>
                </a:solidFill>
              </a:rPr>
              <a:t/>
            </a:r>
            <a:br>
              <a:rPr lang="en-US" sz="2400" i="1" dirty="0" smtClean="0">
                <a:solidFill>
                  <a:srgbClr val="FF0000"/>
                </a:solidFill>
              </a:rPr>
            </a:br>
            <a:r>
              <a:rPr lang="en-US" sz="2400" i="1" dirty="0">
                <a:solidFill>
                  <a:srgbClr val="FF0000"/>
                </a:solidFill>
              </a:rPr>
              <a:t/>
            </a:r>
            <a:br>
              <a:rPr lang="en-US" sz="2400" i="1" dirty="0">
                <a:solidFill>
                  <a:srgbClr val="FF0000"/>
                </a:solidFill>
              </a:rPr>
            </a:br>
            <a:endParaRPr lang="en-US" sz="2400" i="1" dirty="0">
              <a:solidFill>
                <a:srgbClr val="FF0000"/>
              </a:solidFill>
            </a:endParaRPr>
          </a:p>
        </p:txBody>
      </p:sp>
    </p:spTree>
    <p:extLst>
      <p:ext uri="{BB962C8B-B14F-4D97-AF65-F5344CB8AC3E}">
        <p14:creationId xmlns:p14="http://schemas.microsoft.com/office/powerpoint/2010/main" val="7553960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695432"/>
          </a:xfrm>
        </p:spPr>
        <p:txBody>
          <a:bodyPr/>
          <a:lstStyle/>
          <a:p>
            <a:r>
              <a:rPr lang="en-US" dirty="0">
                <a:solidFill>
                  <a:srgbClr val="00ACC8"/>
                </a:solidFill>
              </a:rPr>
              <a:t>Action Item</a:t>
            </a:r>
            <a:r>
              <a:rPr lang="en-US" dirty="0" smtClean="0">
                <a:solidFill>
                  <a:srgbClr val="00ACC8"/>
                </a:solidFill>
              </a:rPr>
              <a:t>:  NPRR885 Must-Run Alternative Issues </a:t>
            </a:r>
            <a:r>
              <a:rPr lang="en-US" sz="2400" i="1" dirty="0">
                <a:solidFill>
                  <a:srgbClr val="00ACC8"/>
                </a:solidFill>
              </a:rPr>
              <a:t/>
            </a:r>
            <a:br>
              <a:rPr lang="en-US" sz="2400" i="1" dirty="0">
                <a:solidFill>
                  <a:srgbClr val="00ACC8"/>
                </a:solidFill>
              </a:rPr>
            </a:br>
            <a:endParaRPr lang="en-US" dirty="0">
              <a:solidFill>
                <a:srgbClr val="00B050"/>
              </a:solidFill>
            </a:endParaRPr>
          </a:p>
        </p:txBody>
      </p:sp>
      <p:sp>
        <p:nvSpPr>
          <p:cNvPr id="3" name="Content Placeholder 2"/>
          <p:cNvSpPr>
            <a:spLocks noGrp="1"/>
          </p:cNvSpPr>
          <p:nvPr>
            <p:ph idx="1"/>
          </p:nvPr>
        </p:nvSpPr>
        <p:spPr>
          <a:xfrm>
            <a:off x="406400" y="1304013"/>
            <a:ext cx="11379200" cy="4777609"/>
          </a:xfrm>
        </p:spPr>
        <p:txBody>
          <a:bodyPr/>
          <a:lstStyle/>
          <a:p>
            <a:r>
              <a:rPr lang="en-US" sz="2400" b="1" dirty="0" smtClean="0">
                <a:latin typeface="+mj-lt"/>
              </a:rPr>
              <a:t>Duration inconsistencies among bill determinants as currently defined</a:t>
            </a:r>
          </a:p>
          <a:p>
            <a:pPr marL="0" indent="0">
              <a:buNone/>
            </a:pPr>
            <a:endParaRPr lang="en-US" sz="2400" b="1" dirty="0" smtClean="0">
              <a:latin typeface="+mj-lt"/>
            </a:endParaRPr>
          </a:p>
          <a:p>
            <a:r>
              <a:rPr lang="en-US" sz="2400" b="1" dirty="0" smtClean="0">
                <a:latin typeface="+mj-lt"/>
              </a:rPr>
              <a:t>Similar to NPRR850, Market Suspension and Restart, no show-stoppers, but more NPRRs will be needed</a:t>
            </a:r>
          </a:p>
          <a:p>
            <a:pPr marL="0" indent="0">
              <a:buNone/>
            </a:pPr>
            <a:endParaRPr lang="en-US" sz="2400" b="1" dirty="0" smtClean="0">
              <a:latin typeface="+mj-lt"/>
            </a:endParaRPr>
          </a:p>
          <a:p>
            <a:r>
              <a:rPr lang="en-US" sz="2400" b="1" dirty="0" smtClean="0">
                <a:latin typeface="+mj-lt"/>
              </a:rPr>
              <a:t>Need to know how verification data will flow to QSEs, if not via Settlement systems</a:t>
            </a:r>
          </a:p>
          <a:p>
            <a:pPr marL="0" indent="0">
              <a:buNone/>
            </a:pPr>
            <a:endParaRPr lang="en-US" sz="2400" b="1" dirty="0" smtClean="0">
              <a:latin typeface="+mj-lt"/>
            </a:endParaRPr>
          </a:p>
          <a:p>
            <a:r>
              <a:rPr lang="en-US" sz="2400" b="1" dirty="0">
                <a:solidFill>
                  <a:srgbClr val="FF0000"/>
                </a:solidFill>
                <a:latin typeface="+mj-lt"/>
              </a:rPr>
              <a:t>Request that WMS </a:t>
            </a:r>
            <a:r>
              <a:rPr lang="en-US" sz="2400" b="1" u="sng" dirty="0" smtClean="0">
                <a:solidFill>
                  <a:srgbClr val="FF0000"/>
                </a:solidFill>
                <a:latin typeface="+mj-lt"/>
              </a:rPr>
              <a:t>not</a:t>
            </a:r>
            <a:r>
              <a:rPr lang="en-US" sz="2400" b="1" dirty="0" smtClean="0">
                <a:solidFill>
                  <a:srgbClr val="FF0000"/>
                </a:solidFill>
                <a:latin typeface="+mj-lt"/>
              </a:rPr>
              <a:t> remove from MSWG Action Items</a:t>
            </a:r>
          </a:p>
          <a:p>
            <a:r>
              <a:rPr lang="en-US" sz="2400" b="1" dirty="0" smtClean="0">
                <a:solidFill>
                  <a:srgbClr val="FF0000"/>
                </a:solidFill>
                <a:latin typeface="+mj-lt"/>
              </a:rPr>
              <a:t>Will bring specifics for WMS review in June</a:t>
            </a:r>
            <a:endParaRPr lang="en-US" sz="2400" b="1" dirty="0">
              <a:solidFill>
                <a:srgbClr val="FF0000"/>
              </a:solidFill>
              <a:latin typeface="+mj-lt"/>
            </a:endParaRPr>
          </a:p>
          <a:p>
            <a:endParaRPr lang="en-US" sz="2400" b="1" dirty="0" smtClean="0"/>
          </a:p>
          <a:p>
            <a:endParaRPr lang="en-US" sz="2400" dirty="0"/>
          </a:p>
          <a:p>
            <a:pPr marL="0" indent="0">
              <a:buNone/>
            </a:pPr>
            <a:endParaRPr lang="en-US" sz="1800" dirty="0" smtClean="0"/>
          </a:p>
          <a:p>
            <a:pPr marL="0" indent="0">
              <a:buNone/>
            </a:pPr>
            <a:endParaRPr lang="en-US" sz="1800" dirty="0" smtClean="0"/>
          </a:p>
        </p:txBody>
      </p:sp>
    </p:spTree>
    <p:extLst>
      <p:ext uri="{BB962C8B-B14F-4D97-AF65-F5344CB8AC3E}">
        <p14:creationId xmlns:p14="http://schemas.microsoft.com/office/powerpoint/2010/main" val="12841668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a:hlinkClick r:id="" action="ppaction://ole?verb=0"/>
          </p:cNvPr>
          <p:cNvGraphicFramePr>
            <a:graphicFrameLocks noChangeAspect="1"/>
          </p:cNvGraphicFramePr>
          <p:nvPr>
            <p:extLst>
              <p:ext uri="{D42A27DB-BD31-4B8C-83A1-F6EECF244321}">
                <p14:modId xmlns:p14="http://schemas.microsoft.com/office/powerpoint/2010/main" val="539360393"/>
              </p:ext>
            </p:extLst>
          </p:nvPr>
        </p:nvGraphicFramePr>
        <p:xfrm>
          <a:off x="4408714" y="2164061"/>
          <a:ext cx="2563586" cy="1534814"/>
        </p:xfrm>
        <a:graphic>
          <a:graphicData uri="http://schemas.openxmlformats.org/presentationml/2006/ole">
            <mc:AlternateContent xmlns:mc="http://schemas.openxmlformats.org/markup-compatibility/2006">
              <mc:Choice xmlns:v="urn:schemas-microsoft-com:vml" Requires="v">
                <p:oleObj spid="_x0000_s1041" name="Presentation" showAsIcon="1" r:id="rId4" imgW="914400" imgH="792360" progId="PowerPoint.Show.12">
                  <p:embed/>
                </p:oleObj>
              </mc:Choice>
              <mc:Fallback>
                <p:oleObj name="Presentation" showAsIcon="1" r:id="rId4" imgW="914400" imgH="792360" progId="PowerPoint.Show.12">
                  <p:embed/>
                  <p:pic>
                    <p:nvPicPr>
                      <p:cNvPr id="0" name=""/>
                      <p:cNvPicPr/>
                      <p:nvPr/>
                    </p:nvPicPr>
                    <p:blipFill>
                      <a:blip r:embed="rId5"/>
                      <a:stretch>
                        <a:fillRect/>
                      </a:stretch>
                    </p:blipFill>
                    <p:spPr>
                      <a:xfrm>
                        <a:off x="4408714" y="2164061"/>
                        <a:ext cx="2563586" cy="1534814"/>
                      </a:xfrm>
                      <a:prstGeom prst="rect">
                        <a:avLst/>
                      </a:prstGeom>
                    </p:spPr>
                  </p:pic>
                </p:oleObj>
              </mc:Fallback>
            </mc:AlternateContent>
          </a:graphicData>
        </a:graphic>
      </p:graphicFrame>
      <p:sp>
        <p:nvSpPr>
          <p:cNvPr id="5" name="Rectangle 4"/>
          <p:cNvSpPr/>
          <p:nvPr/>
        </p:nvSpPr>
        <p:spPr>
          <a:xfrm>
            <a:off x="876300" y="338142"/>
            <a:ext cx="10390414" cy="800219"/>
          </a:xfrm>
          <a:prstGeom prst="rect">
            <a:avLst/>
          </a:prstGeom>
        </p:spPr>
        <p:txBody>
          <a:bodyPr wrap="square">
            <a:spAutoFit/>
          </a:bodyPr>
          <a:lstStyle/>
          <a:p>
            <a:r>
              <a:rPr lang="en-US" sz="2800" b="1" dirty="0" smtClean="0">
                <a:solidFill>
                  <a:srgbClr val="00ACC8"/>
                </a:solidFill>
                <a:ea typeface="+mj-ea"/>
                <a:cs typeface="+mj-cs"/>
              </a:rPr>
              <a:t>Q1 Settlement Stability Report</a:t>
            </a:r>
            <a:r>
              <a:rPr lang="en-US" i="1" dirty="0"/>
              <a:t/>
            </a:r>
            <a:br>
              <a:rPr lang="en-US" i="1" dirty="0"/>
            </a:br>
            <a:endParaRPr lang="en-US" dirty="0"/>
          </a:p>
        </p:txBody>
      </p:sp>
      <p:sp>
        <p:nvSpPr>
          <p:cNvPr id="6" name="Rectangle 5"/>
          <p:cNvSpPr/>
          <p:nvPr/>
        </p:nvSpPr>
        <p:spPr>
          <a:xfrm>
            <a:off x="1158358" y="5016573"/>
            <a:ext cx="4940784" cy="369332"/>
          </a:xfrm>
          <a:prstGeom prst="rect">
            <a:avLst/>
          </a:prstGeom>
        </p:spPr>
        <p:txBody>
          <a:bodyPr wrap="square">
            <a:spAutoFit/>
          </a:bodyPr>
          <a:lstStyle/>
          <a:p>
            <a:r>
              <a:rPr lang="en-US" b="1" dirty="0" smtClean="0">
                <a:solidFill>
                  <a:srgbClr val="00ACC8"/>
                </a:solidFill>
              </a:rPr>
              <a:t>Posted to MSWG April 2019 Meeting page </a:t>
            </a:r>
            <a:endParaRPr lang="en-US" dirty="0"/>
          </a:p>
        </p:txBody>
      </p:sp>
    </p:spTree>
    <p:extLst>
      <p:ext uri="{BB962C8B-B14F-4D97-AF65-F5344CB8AC3E}">
        <p14:creationId xmlns:p14="http://schemas.microsoft.com/office/powerpoint/2010/main" val="10137703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46853" y="2579476"/>
            <a:ext cx="6272079" cy="1600438"/>
          </a:xfrm>
          <a:prstGeom prst="rect">
            <a:avLst/>
          </a:prstGeom>
          <a:noFill/>
        </p:spPr>
        <p:txBody>
          <a:bodyPr wrap="square" rtlCol="0">
            <a:spAutoFit/>
          </a:bodyPr>
          <a:lstStyle/>
          <a:p>
            <a:r>
              <a:rPr lang="en-US" sz="4000" i="1" dirty="0" smtClean="0">
                <a:solidFill>
                  <a:schemeClr val="accent1">
                    <a:lumMod val="75000"/>
                  </a:schemeClr>
                </a:solidFill>
              </a:rPr>
              <a:t>Next MSWG meeting will be </a:t>
            </a:r>
            <a:r>
              <a:rPr lang="en-US" sz="4000" i="1" dirty="0" smtClean="0">
                <a:solidFill>
                  <a:srgbClr val="FF0000"/>
                </a:solidFill>
              </a:rPr>
              <a:t>May 28, 2019 at 9:30am</a:t>
            </a:r>
            <a:endParaRPr lang="en-US" dirty="0">
              <a:solidFill>
                <a:srgbClr val="FF0000"/>
              </a:solidFill>
            </a:endParaRPr>
          </a:p>
          <a:p>
            <a:endParaRPr lang="en-US" dirty="0"/>
          </a:p>
        </p:txBody>
      </p:sp>
    </p:spTree>
    <p:extLst>
      <p:ext uri="{BB962C8B-B14F-4D97-AF65-F5344CB8AC3E}">
        <p14:creationId xmlns:p14="http://schemas.microsoft.com/office/powerpoint/2010/main" val="27901805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11846</TotalTime>
  <Words>187</Words>
  <Application>Microsoft Office PowerPoint</Application>
  <PresentationFormat>Widescreen</PresentationFormat>
  <Paragraphs>34</Paragraphs>
  <Slides>9</Slides>
  <Notes>0</Notes>
  <HiddenSlides>0</HiddenSlides>
  <MMClips>0</MMClips>
  <ScaleCrop>false</ScaleCrop>
  <HeadingPairs>
    <vt:vector size="8" baseType="variant">
      <vt:variant>
        <vt:lpstr>Fonts Used</vt:lpstr>
      </vt:variant>
      <vt:variant>
        <vt:i4>4</vt:i4>
      </vt:variant>
      <vt:variant>
        <vt:lpstr>Theme</vt:lpstr>
      </vt:variant>
      <vt:variant>
        <vt:i4>3</vt:i4>
      </vt:variant>
      <vt:variant>
        <vt:lpstr>Embedded OLE Servers</vt:lpstr>
      </vt:variant>
      <vt:variant>
        <vt:i4>1</vt:i4>
      </vt:variant>
      <vt:variant>
        <vt:lpstr>Slide Titles</vt:lpstr>
      </vt:variant>
      <vt:variant>
        <vt:i4>9</vt:i4>
      </vt:variant>
    </vt:vector>
  </HeadingPairs>
  <TitlesOfParts>
    <vt:vector size="17" baseType="lpstr">
      <vt:lpstr>Arial</vt:lpstr>
      <vt:lpstr>Arial Black</vt:lpstr>
      <vt:lpstr>Calibri</vt:lpstr>
      <vt:lpstr>Calibri Light</vt:lpstr>
      <vt:lpstr>Office Theme</vt:lpstr>
      <vt:lpstr>1_Custom Design</vt:lpstr>
      <vt:lpstr>1_Office Theme</vt:lpstr>
      <vt:lpstr>Presentation</vt:lpstr>
      <vt:lpstr>PowerPoint Presentation</vt:lpstr>
      <vt:lpstr>Review of Market Data Transparency SLA (vote)</vt:lpstr>
      <vt:lpstr>Action Item:  Review MSWG Scope for meeting efficiencies with MWG, and MSWG provide revised scope  for supplanting Nodal Handbook with ERCOT Settlement Matrix     Scope was approved by WMS and included Handbook/Matrix language. WMS also decided not to combine MSWG with MWG.</vt:lpstr>
      <vt:lpstr>Action Item:  Pursue Settlement that align balancing account settlement to CARD in RR   NPRR905 CRR Balancing Account Resettlement was approved in December 2018   Close action item or keep open until implementation later this year?</vt:lpstr>
      <vt:lpstr>Action Item:  Review the auction design for CRR default      Rather than a market design review, are there specific algorithms WMS would like examined?   </vt:lpstr>
      <vt:lpstr>Action Item:  Possible duplication?   Item #1  Consider pros/cons of increasing Congestion Revenue Right (CRR) account and review drivers  Item #2  CRR balancing account is possibly nearing depletion (discussed at CMWG) as a settlements function consider whether we should raise cap from 10M to something higher.  Reported in March:  $10MM put in place ~32 months ago. Balance has been below $10MM six times and did go to $0 in July 2018. Rather than develop a new number based on one month, CMWG takes the approach that correcting the congestion issue is more helpful. MSWG agrees.  Does WMS wish to keep this Action Item open? Is there more than one item?      </vt:lpstr>
      <vt:lpstr>Action Item:  NPRR885 Must-Run Alternative Issues  </vt:lpstr>
      <vt:lpstr>PowerPoint Presentation</vt:lpstr>
      <vt:lpstr>PowerPoint Presentation</vt:lpstr>
    </vt:vector>
  </TitlesOfParts>
  <Company>Lower Colorado River Authority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Boisseau</dc:creator>
  <cp:lastModifiedBy>Heather Boisseau</cp:lastModifiedBy>
  <cp:revision>274</cp:revision>
  <cp:lastPrinted>2016-07-25T13:59:58Z</cp:lastPrinted>
  <dcterms:created xsi:type="dcterms:W3CDTF">2016-07-13T16:53:36Z</dcterms:created>
  <dcterms:modified xsi:type="dcterms:W3CDTF">2019-04-24T17:05:36Z</dcterms:modified>
</cp:coreProperties>
</file>