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9"/>
  </p:notesMasterIdLst>
  <p:handoutMasterIdLst>
    <p:handoutMasterId r:id="rId10"/>
  </p:handoutMasterIdLst>
  <p:sldIdLst>
    <p:sldId id="260" r:id="rId7"/>
    <p:sldId id="272"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ane, Mark" initials="RM" lastIdx="10" clrIdx="0">
    <p:extLst>
      <p:ext uri="{19B8F6BF-5375-455C-9EA6-DF929625EA0E}">
        <p15:presenceInfo xmlns:p15="http://schemas.microsoft.com/office/powerpoint/2012/main" userId="S-1-5-21-639947351-343809578-3807592339-280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0" d="100"/>
          <a:sy n="70" d="100"/>
        </p:scale>
        <p:origin x="1212" y="54"/>
      </p:cViewPr>
      <p:guideLst>
        <p:guide orient="horz" pos="2160"/>
        <p:guide pos="2880"/>
      </p:guideLst>
    </p:cSldViewPr>
  </p:slideViewPr>
  <p:notesTextViewPr>
    <p:cViewPr>
      <p:scale>
        <a:sx n="3" d="2"/>
        <a:sy n="3" d="2"/>
      </p:scale>
      <p:origin x="0" y="0"/>
    </p:cViewPr>
  </p:notesTextViewPr>
  <p:sorterViewPr>
    <p:cViewPr>
      <p:scale>
        <a:sx n="110" d="100"/>
        <a:sy n="110" d="100"/>
      </p:scale>
      <p:origin x="0" y="0"/>
    </p:cViewPr>
  </p:sorterViewPr>
  <p:notesViewPr>
    <p:cSldViewPr showGuides="1">
      <p:cViewPr varScale="1">
        <p:scale>
          <a:sx n="70" d="100"/>
          <a:sy n="70" d="100"/>
        </p:scale>
        <p:origin x="202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4/23/2019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4/23/2019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1477328"/>
          </a:xfrm>
          <a:prstGeom prst="rect">
            <a:avLst/>
          </a:prstGeom>
          <a:noFill/>
        </p:spPr>
        <p:txBody>
          <a:bodyPr wrap="square" rtlCol="0">
            <a:spAutoFit/>
          </a:bodyPr>
          <a:lstStyle/>
          <a:p>
            <a:r>
              <a:rPr lang="en-US" b="1" dirty="0" smtClean="0"/>
              <a:t>RUC </a:t>
            </a:r>
            <a:r>
              <a:rPr lang="en-US" b="1" dirty="0" err="1" smtClean="0"/>
              <a:t>Decommitment</a:t>
            </a:r>
            <a:r>
              <a:rPr lang="en-US" b="1" dirty="0" smtClean="0"/>
              <a:t> Payment Report to TAC </a:t>
            </a:r>
            <a:endParaRPr lang="en-US" dirty="0"/>
          </a:p>
          <a:p>
            <a:endParaRPr lang="en-US" dirty="0"/>
          </a:p>
          <a:p>
            <a:r>
              <a:rPr lang="en-US" dirty="0" smtClean="0"/>
              <a:t>Austin Rosel</a:t>
            </a:r>
          </a:p>
          <a:p>
            <a:r>
              <a:rPr lang="en-US" dirty="0" smtClean="0"/>
              <a:t>ERCOT </a:t>
            </a:r>
            <a:r>
              <a:rPr lang="en-US" dirty="0"/>
              <a:t>Public</a:t>
            </a:r>
          </a:p>
          <a:p>
            <a:r>
              <a:rPr lang="en-US" dirty="0" smtClean="0"/>
              <a:t>April 24, 2019</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t>5.7.3 Payment When ERCOT </a:t>
            </a:r>
            <a:r>
              <a:rPr lang="en-US" b="0" dirty="0" err="1"/>
              <a:t>Decommits</a:t>
            </a:r>
            <a:r>
              <a:rPr lang="en-US" b="0" dirty="0"/>
              <a:t> a QSE-Committed </a:t>
            </a:r>
            <a:r>
              <a:rPr lang="en-US" b="0" dirty="0" smtClean="0"/>
              <a:t>Resource</a:t>
            </a:r>
            <a:endParaRPr lang="en-US" b="0" dirty="0">
              <a:solidFill>
                <a:srgbClr val="FF0000"/>
              </a:solidFill>
            </a:endParaRPr>
          </a:p>
        </p:txBody>
      </p:sp>
      <p:sp>
        <p:nvSpPr>
          <p:cNvPr id="3" name="Content Placeholder 2"/>
          <p:cNvSpPr>
            <a:spLocks noGrp="1"/>
          </p:cNvSpPr>
          <p:nvPr>
            <p:ph idx="1"/>
          </p:nvPr>
        </p:nvSpPr>
        <p:spPr>
          <a:xfrm>
            <a:off x="304800" y="1386682"/>
            <a:ext cx="8534400" cy="4533351"/>
          </a:xfrm>
        </p:spPr>
        <p:txBody>
          <a:bodyPr/>
          <a:lstStyle/>
          <a:p>
            <a:pPr marL="0" indent="0">
              <a:buNone/>
            </a:pPr>
            <a:r>
              <a:rPr lang="en-US" sz="1800" u="sng" dirty="0" smtClean="0"/>
              <a:t>Overview</a:t>
            </a:r>
          </a:p>
          <a:p>
            <a:r>
              <a:rPr lang="en-US" sz="1800" dirty="0" smtClean="0"/>
              <a:t>Per Protocol Section 5.7.3 (5) : </a:t>
            </a:r>
          </a:p>
          <a:p>
            <a:pPr marL="857250" lvl="2" indent="0">
              <a:buNone/>
            </a:pPr>
            <a:r>
              <a:rPr lang="en-US" sz="1600" i="1" dirty="0" smtClean="0"/>
              <a:t>“ERCOT </a:t>
            </a:r>
            <a:r>
              <a:rPr lang="en-US" sz="1600" i="1" dirty="0"/>
              <a:t>shall produce a report each April that provides the percentage of the RUC </a:t>
            </a:r>
            <a:r>
              <a:rPr lang="en-US" sz="1600" i="1" dirty="0" err="1"/>
              <a:t>Decommitment</a:t>
            </a:r>
            <a:r>
              <a:rPr lang="en-US" sz="1600" i="1" dirty="0"/>
              <a:t> Payment Amounts that are a result of RUC cancellations during the 12 months of the previous calendar year. The report shall be based on the Final Settlements. ERCOT shall present the results of this study to the appropriate Technical Advisory Committee (TAC) subcommittee. If there are no RUC </a:t>
            </a:r>
            <a:r>
              <a:rPr lang="en-US" sz="1600" i="1" dirty="0" err="1"/>
              <a:t>Decommitment</a:t>
            </a:r>
            <a:r>
              <a:rPr lang="en-US" sz="1600" i="1" dirty="0"/>
              <a:t> Payment Amounts for a given calendar year, then ERCOT will not be required to produce the annual report</a:t>
            </a:r>
            <a:r>
              <a:rPr lang="en-US" sz="1600" i="1" dirty="0" smtClean="0"/>
              <a:t>.”</a:t>
            </a:r>
          </a:p>
          <a:p>
            <a:pPr marL="0" indent="0">
              <a:buNone/>
            </a:pPr>
            <a:endParaRPr lang="en-US" sz="1800" dirty="0" smtClean="0"/>
          </a:p>
          <a:p>
            <a:pPr marL="0" indent="0">
              <a:buNone/>
            </a:pPr>
            <a:r>
              <a:rPr lang="en-US" sz="1800" u="sng" dirty="0" smtClean="0"/>
              <a:t>Results</a:t>
            </a:r>
          </a:p>
          <a:p>
            <a:r>
              <a:rPr lang="en-US" sz="1800" dirty="0" smtClean="0"/>
              <a:t>In 2018, there were $13,620 in RUC </a:t>
            </a:r>
            <a:r>
              <a:rPr lang="en-US" sz="1800" dirty="0" err="1" smtClean="0"/>
              <a:t>Decommitment</a:t>
            </a:r>
            <a:r>
              <a:rPr lang="en-US" sz="1800" dirty="0" smtClean="0"/>
              <a:t> Payment Amounts (RUCDCAMT). </a:t>
            </a:r>
            <a:br>
              <a:rPr lang="en-US" sz="1800" dirty="0" smtClean="0"/>
            </a:br>
            <a:endParaRPr lang="en-US" sz="1800" dirty="0" smtClean="0"/>
          </a:p>
          <a:p>
            <a:r>
              <a:rPr lang="en-US" sz="1800" dirty="0" smtClean="0"/>
              <a:t>0% of the RUCDCAMT was the result of a RUC Cancellation</a:t>
            </a: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71495239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48F63C-08AC-4CDD-B36F-0851B11853CB}">
  <ds:schemaRefs>
    <ds:schemaRef ds:uri="c34af464-7aa1-4edd-9be4-83dffc1cb926"/>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http://purl.org/dc/term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9313</TotalTime>
  <Words>138</Words>
  <Application>Microsoft Office PowerPoint</Application>
  <PresentationFormat>On-screen Show (4:3)</PresentationFormat>
  <Paragraphs>14</Paragraphs>
  <Slides>2</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vt:i4>
      </vt:variant>
    </vt:vector>
  </HeadingPairs>
  <TitlesOfParts>
    <vt:vector size="7" baseType="lpstr">
      <vt:lpstr>Arial</vt:lpstr>
      <vt:lpstr>Calibri</vt:lpstr>
      <vt:lpstr>1_Custom Design</vt:lpstr>
      <vt:lpstr>Office Theme</vt:lpstr>
      <vt:lpstr>Custom Design</vt:lpstr>
      <vt:lpstr>PowerPoint Presentation</vt:lpstr>
      <vt:lpstr>5.7.3 Payment When ERCOT Decommits a QSE-Committed Resource</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Rosel, Austin</cp:lastModifiedBy>
  <cp:revision>511</cp:revision>
  <cp:lastPrinted>2016-01-21T20:53:15Z</cp:lastPrinted>
  <dcterms:created xsi:type="dcterms:W3CDTF">2016-01-21T15:20:31Z</dcterms:created>
  <dcterms:modified xsi:type="dcterms:W3CDTF">2019-04-23T15:09:10Z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