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7"/>
  </p:notesMasterIdLst>
  <p:handoutMasterIdLst>
    <p:handoutMasterId r:id="rId18"/>
  </p:handoutMasterIdLst>
  <p:sldIdLst>
    <p:sldId id="260" r:id="rId7"/>
    <p:sldId id="257" r:id="rId8"/>
    <p:sldId id="275" r:id="rId9"/>
    <p:sldId id="263" r:id="rId10"/>
    <p:sldId id="264" r:id="rId11"/>
    <p:sldId id="273" r:id="rId12"/>
    <p:sldId id="266" r:id="rId13"/>
    <p:sldId id="267" r:id="rId14"/>
    <p:sldId id="276" r:id="rId15"/>
    <p:sldId id="278"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71" autoAdjust="0"/>
    <p:restoredTop sz="96187" autoAdjust="0"/>
  </p:normalViewPr>
  <p:slideViewPr>
    <p:cSldViewPr showGuides="1">
      <p:cViewPr varScale="1">
        <p:scale>
          <a:sx n="127" d="100"/>
          <a:sy n="127" d="100"/>
        </p:scale>
        <p:origin x="1170" y="13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4/23/2019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4/23/2019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1552484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686019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14298934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10440828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4410276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41236760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2031325"/>
          </a:xfrm>
          <a:prstGeom prst="rect">
            <a:avLst/>
          </a:prstGeom>
          <a:noFill/>
        </p:spPr>
        <p:txBody>
          <a:bodyPr wrap="square" rtlCol="0">
            <a:spAutoFit/>
          </a:bodyPr>
          <a:lstStyle/>
          <a:p>
            <a:r>
              <a:rPr lang="en-US" b="1" dirty="0" smtClean="0"/>
              <a:t>Settlement Stability</a:t>
            </a:r>
            <a:endParaRPr lang="en-US" b="1" dirty="0"/>
          </a:p>
          <a:p>
            <a:r>
              <a:rPr lang="en-US" sz="1600" b="1" dirty="0" smtClean="0"/>
              <a:t>2019 Q1 Update to MSWG</a:t>
            </a:r>
            <a:endParaRPr lang="en-US" sz="1600" b="1" dirty="0"/>
          </a:p>
          <a:p>
            <a:endParaRPr lang="en-US" dirty="0"/>
          </a:p>
          <a:p>
            <a:r>
              <a:rPr lang="en-US" dirty="0" smtClean="0"/>
              <a:t>Austin Covington</a:t>
            </a:r>
            <a:endParaRPr lang="en-US" dirty="0"/>
          </a:p>
          <a:p>
            <a:r>
              <a:rPr lang="en-US" dirty="0" smtClean="0"/>
              <a:t>ERCOT</a:t>
            </a:r>
            <a:endParaRPr lang="en-US" dirty="0"/>
          </a:p>
          <a:p>
            <a:endParaRPr lang="en-US" dirty="0"/>
          </a:p>
          <a:p>
            <a:r>
              <a:rPr lang="en-US" dirty="0" smtClean="0"/>
              <a:t>5/28/19</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z="2000" dirty="0"/>
              <a:t>8.2(2)(g) Net Allocation to Load - Totals and $/MWh </a:t>
            </a:r>
          </a:p>
        </p:txBody>
      </p:sp>
      <p:sp>
        <p:nvSpPr>
          <p:cNvPr id="3" name="Title Texts3"/>
          <p:cNvSpPr>
            <a:spLocks noGrp="1"/>
          </p:cNvSpPr>
          <p:nvPr>
            <p:ph idx="4294967295"/>
          </p:nvPr>
        </p:nvSpPr>
        <p:spPr>
          <a:xfrm>
            <a:off x="1901952" y="804672"/>
            <a:ext cx="5788152" cy="219456"/>
          </a:xfrm>
        </p:spPr>
        <p:txBody>
          <a:bodyPr/>
          <a:lstStyle/>
          <a:p>
            <a:pPr marL="0" marR="0" indent="0" algn="ctr">
              <a:spcBef>
                <a:spcPts val="0"/>
              </a:spcBef>
              <a:spcAft>
                <a:spcPts val="0"/>
              </a:spcAft>
              <a:buNone/>
            </a:pPr>
            <a:r>
              <a:rPr sz="800" b="1">
                <a:solidFill>
                  <a:srgbClr val="3DB0CD">
                    <a:alpha val="100000"/>
                  </a:srgbClr>
                </a:solidFill>
                <a:latin typeface="Times New Roman"/>
                <a:ea typeface="Times New Roman"/>
                <a:cs typeface="Times New Roman"/>
              </a:rPr>
              <a:t>ZONAL AUCTION DISTRIBUTION PER CONGESTION MANAGEMENT ZONE ($M)</a:t>
            </a:r>
          </a:p>
        </p:txBody>
      </p:sp>
      <p:sp>
        <p:nvSpPr>
          <p:cNvPr id="4" name="Title Texts5"/>
          <p:cNvSpPr>
            <a:spLocks noGrp="1"/>
          </p:cNvSpPr>
          <p:nvPr>
            <p:ph idx="4294967295"/>
          </p:nvPr>
        </p:nvSpPr>
        <p:spPr>
          <a:xfrm>
            <a:off x="1901952" y="2167128"/>
            <a:ext cx="5788152" cy="219456"/>
          </a:xfrm>
        </p:spPr>
        <p:txBody>
          <a:bodyPr/>
          <a:lstStyle/>
          <a:p>
            <a:pPr marL="0" marR="0" indent="0" algn="ctr">
              <a:spcBef>
                <a:spcPts val="0"/>
              </a:spcBef>
              <a:spcAft>
                <a:spcPts val="0"/>
              </a:spcAft>
              <a:buNone/>
            </a:pPr>
            <a:r>
              <a:rPr sz="800" b="1">
                <a:solidFill>
                  <a:srgbClr val="3DB0CD">
                    <a:alpha val="100000"/>
                  </a:srgbClr>
                </a:solidFill>
                <a:latin typeface="Times New Roman"/>
                <a:ea typeface="Times New Roman"/>
                <a:cs typeface="Times New Roman"/>
              </a:rPr>
              <a:t>REAL-TIME ADJUSTED METERED LOAD BY CONGESTION MANAGEMENT ZONE (TWh)</a:t>
            </a:r>
          </a:p>
        </p:txBody>
      </p:sp>
      <p:sp>
        <p:nvSpPr>
          <p:cNvPr id="5" name="Title Texts7"/>
          <p:cNvSpPr>
            <a:spLocks noGrp="1"/>
          </p:cNvSpPr>
          <p:nvPr>
            <p:ph idx="4294967295"/>
          </p:nvPr>
        </p:nvSpPr>
        <p:spPr>
          <a:xfrm>
            <a:off x="1901952" y="3557016"/>
            <a:ext cx="5788152" cy="219456"/>
          </a:xfrm>
        </p:spPr>
        <p:txBody>
          <a:bodyPr/>
          <a:lstStyle/>
          <a:p>
            <a:pPr marL="0" marR="0" indent="0" algn="ctr">
              <a:spcBef>
                <a:spcPts val="0"/>
              </a:spcBef>
              <a:spcAft>
                <a:spcPts val="0"/>
              </a:spcAft>
              <a:buNone/>
            </a:pPr>
            <a:r>
              <a:rPr sz="800" b="1" dirty="0" smtClean="0">
                <a:solidFill>
                  <a:srgbClr val="3DB0CD">
                    <a:alpha val="100000"/>
                  </a:srgbClr>
                </a:solidFill>
                <a:latin typeface="Times New Roman"/>
                <a:ea typeface="Times New Roman"/>
                <a:cs typeface="Times New Roman"/>
              </a:rPr>
              <a:t>ZONAL </a:t>
            </a:r>
            <a:r>
              <a:rPr sz="800" b="1" dirty="0">
                <a:solidFill>
                  <a:srgbClr val="3DB0CD">
                    <a:alpha val="100000"/>
                  </a:srgbClr>
                </a:solidFill>
                <a:latin typeface="Times New Roman"/>
                <a:ea typeface="Times New Roman"/>
                <a:cs typeface="Times New Roman"/>
              </a:rPr>
              <a:t>AUCTION REVENUE PER CONGESTION MANAGEMENT </a:t>
            </a:r>
            <a:r>
              <a:rPr sz="800" b="1" dirty="0" smtClean="0">
                <a:solidFill>
                  <a:srgbClr val="3DB0CD">
                    <a:alpha val="100000"/>
                  </a:srgbClr>
                </a:solidFill>
                <a:latin typeface="Times New Roman"/>
                <a:ea typeface="Times New Roman"/>
                <a:cs typeface="Times New Roman"/>
              </a:rPr>
              <a:t>ZONE</a:t>
            </a:r>
            <a:r>
              <a:rPr lang="en-US" sz="800" b="1" dirty="0" smtClean="0">
                <a:solidFill>
                  <a:srgbClr val="3DB0CD">
                    <a:alpha val="100000"/>
                  </a:srgbClr>
                </a:solidFill>
                <a:latin typeface="Times New Roman"/>
                <a:ea typeface="Times New Roman"/>
                <a:cs typeface="Times New Roman"/>
              </a:rPr>
              <a:t> ($/MWh)</a:t>
            </a:r>
            <a:endParaRPr sz="800" b="1" dirty="0">
              <a:solidFill>
                <a:srgbClr val="3DB0CD">
                  <a:alpha val="100000"/>
                </a:srgbClr>
              </a:solidFill>
              <a:latin typeface="Times New Roman"/>
              <a:ea typeface="Times New Roman"/>
              <a:cs typeface="Times New Roman"/>
            </a:endParaRPr>
          </a:p>
        </p:txBody>
      </p:sp>
      <p:sp>
        <p:nvSpPr>
          <p:cNvPr id="6" name="Title Texts9"/>
          <p:cNvSpPr>
            <a:spLocks noGrp="1"/>
          </p:cNvSpPr>
          <p:nvPr>
            <p:ph idx="4294967295"/>
          </p:nvPr>
        </p:nvSpPr>
        <p:spPr>
          <a:xfrm>
            <a:off x="1901952" y="4919472"/>
            <a:ext cx="5788152" cy="219456"/>
          </a:xfrm>
        </p:spPr>
        <p:txBody>
          <a:bodyPr/>
          <a:lstStyle/>
          <a:p>
            <a:pPr marL="0" marR="0" indent="0" algn="ctr">
              <a:spcBef>
                <a:spcPts val="0"/>
              </a:spcBef>
              <a:spcAft>
                <a:spcPts val="0"/>
              </a:spcAft>
              <a:buNone/>
            </a:pPr>
            <a:r>
              <a:rPr lang="en-US" sz="800" b="1" dirty="0" smtClean="0">
                <a:solidFill>
                  <a:srgbClr val="3DB0CD">
                    <a:alpha val="100000"/>
                  </a:srgbClr>
                </a:solidFill>
                <a:latin typeface="Times New Roman"/>
                <a:ea typeface="Times New Roman"/>
                <a:cs typeface="Times New Roman"/>
              </a:rPr>
              <a:t>NET ALLOCATION TO LOAD PER </a:t>
            </a:r>
            <a:r>
              <a:rPr sz="800" b="1" dirty="0" smtClean="0">
                <a:solidFill>
                  <a:srgbClr val="3DB0CD">
                    <a:alpha val="100000"/>
                  </a:srgbClr>
                </a:solidFill>
                <a:latin typeface="Times New Roman"/>
                <a:ea typeface="Times New Roman"/>
                <a:cs typeface="Times New Roman"/>
              </a:rPr>
              <a:t>CONGESTION </a:t>
            </a:r>
            <a:r>
              <a:rPr sz="800" b="1" dirty="0">
                <a:solidFill>
                  <a:srgbClr val="3DB0CD">
                    <a:alpha val="100000"/>
                  </a:srgbClr>
                </a:solidFill>
                <a:latin typeface="Times New Roman"/>
                <a:ea typeface="Times New Roman"/>
                <a:cs typeface="Times New Roman"/>
              </a:rPr>
              <a:t>MANAGEMENT </a:t>
            </a:r>
            <a:r>
              <a:rPr sz="800" b="1" dirty="0" smtClean="0">
                <a:solidFill>
                  <a:srgbClr val="3DB0CD">
                    <a:alpha val="100000"/>
                  </a:srgbClr>
                </a:solidFill>
                <a:latin typeface="Times New Roman"/>
                <a:ea typeface="Times New Roman"/>
                <a:cs typeface="Times New Roman"/>
              </a:rPr>
              <a:t>ZONE</a:t>
            </a:r>
            <a:r>
              <a:rPr lang="en-US" sz="800" b="1" dirty="0" smtClean="0">
                <a:solidFill>
                  <a:srgbClr val="3DB0CD">
                    <a:alpha val="100000"/>
                  </a:srgbClr>
                </a:solidFill>
                <a:latin typeface="Times New Roman"/>
                <a:ea typeface="Times New Roman"/>
                <a:cs typeface="Times New Roman"/>
              </a:rPr>
              <a:t> ($/MWh)</a:t>
            </a:r>
            <a:r>
              <a:rPr sz="800" b="1" baseline="30000" dirty="0" smtClean="0">
                <a:solidFill>
                  <a:srgbClr val="3DB0CD">
                    <a:alpha val="100000"/>
                  </a:srgbClr>
                </a:solidFill>
                <a:latin typeface="Times New Roman"/>
                <a:ea typeface="Times New Roman"/>
                <a:cs typeface="Times New Roman"/>
              </a:rPr>
              <a:t>4</a:t>
            </a:r>
            <a:endParaRPr sz="800" b="1" baseline="30000" dirty="0">
              <a:solidFill>
                <a:srgbClr val="3DB0CD">
                  <a:alpha val="100000"/>
                </a:srgbClr>
              </a:solidFill>
              <a:latin typeface="Times New Roman"/>
              <a:ea typeface="Times New Roman"/>
              <a:cs typeface="Times New Roman"/>
            </a:endParaRPr>
          </a:p>
        </p:txBody>
      </p:sp>
      <p:graphicFrame>
        <p:nvGraphicFramePr>
          <p:cNvPr id="7" name="Table 6"/>
          <p:cNvGraphicFramePr>
            <a:graphicFrameLocks noGrp="1"/>
          </p:cNvGraphicFramePr>
          <p:nvPr/>
        </p:nvGraphicFramePr>
        <p:xfrm>
          <a:off x="457200" y="1033272"/>
          <a:ext cx="8403336" cy="1097280"/>
        </p:xfrm>
        <a:graphic>
          <a:graphicData uri="http://schemas.openxmlformats.org/drawingml/2006/table">
            <a:tbl>
              <a:tblPr/>
              <a:tblGrid>
                <a:gridCol w="795528"/>
                <a:gridCol w="585216"/>
                <a:gridCol w="585216"/>
                <a:gridCol w="585216"/>
                <a:gridCol w="585216"/>
                <a:gridCol w="585216"/>
                <a:gridCol w="585216"/>
                <a:gridCol w="585216"/>
                <a:gridCol w="585216"/>
                <a:gridCol w="585216"/>
                <a:gridCol w="585216"/>
                <a:gridCol w="585216"/>
                <a:gridCol w="585216"/>
                <a:gridCol w="585216"/>
              </a:tblGrid>
              <a:tr h="182880">
                <a:tc>
                  <a:txBody>
                    <a:bodyPr/>
                    <a:lstStyle/>
                    <a:p>
                      <a:pPr marL="25400" marR="25400" algn="r">
                        <a:spcBef>
                          <a:spcPts val="200"/>
                        </a:spcBef>
                        <a:spcAft>
                          <a:spcPts val="200"/>
                        </a:spcAft>
                        <a:buNone/>
                      </a:pPr>
                      <a:r>
                        <a:rPr sz="800" b="1">
                          <a:solidFill>
                            <a:srgbClr val="000000">
                              <a:alpha val="100000"/>
                            </a:srgbClr>
                          </a:solidFill>
                          <a:latin typeface="times"/>
                          <a:cs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Mar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Apr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May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Jun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Jul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Aug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Sep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Oct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Nov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Dec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Jan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Feb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Mar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-5.0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-5.1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-5.5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-13.8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-16.5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-15.1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-15.1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-13.2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-18.5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-27.2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-27.2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-31.9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-38.3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-49.6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-57.5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-33.4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-28.8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-26.7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-24.0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-37.3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-29.8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-32.6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bl>
          </a:graphicData>
        </a:graphic>
      </p:graphicFrame>
      <p:graphicFrame>
        <p:nvGraphicFramePr>
          <p:cNvPr id="8" name="Table 7"/>
          <p:cNvGraphicFramePr>
            <a:graphicFrameLocks noGrp="1"/>
          </p:cNvGraphicFramePr>
          <p:nvPr/>
        </p:nvGraphicFramePr>
        <p:xfrm>
          <a:off x="457200" y="2423160"/>
          <a:ext cx="8403336" cy="1097280"/>
        </p:xfrm>
        <a:graphic>
          <a:graphicData uri="http://schemas.openxmlformats.org/drawingml/2006/table">
            <a:tbl>
              <a:tblPr/>
              <a:tblGrid>
                <a:gridCol w="795528"/>
                <a:gridCol w="585216"/>
                <a:gridCol w="585216"/>
                <a:gridCol w="585216"/>
                <a:gridCol w="585216"/>
                <a:gridCol w="585216"/>
                <a:gridCol w="585216"/>
                <a:gridCol w="585216"/>
                <a:gridCol w="585216"/>
                <a:gridCol w="585216"/>
                <a:gridCol w="585216"/>
                <a:gridCol w="585216"/>
                <a:gridCol w="585216"/>
                <a:gridCol w="585216"/>
              </a:tblGrid>
              <a:tr h="182880">
                <a:tc>
                  <a:txBody>
                    <a:bodyPr/>
                    <a:lstStyle/>
                    <a:p>
                      <a:pPr marL="25400" marR="25400" algn="r">
                        <a:spcBef>
                          <a:spcPts val="200"/>
                        </a:spcBef>
                        <a:spcAft>
                          <a:spcPts val="200"/>
                        </a:spcAft>
                        <a:buNone/>
                      </a:pPr>
                      <a:r>
                        <a:rPr sz="800" b="1">
                          <a:solidFill>
                            <a:srgbClr val="000000">
                              <a:alpha val="100000"/>
                            </a:srgbClr>
                          </a:solidFill>
                          <a:latin typeface="times"/>
                          <a:cs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Mar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Apr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May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Jun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Jul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Aug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Sep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Oct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Nov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Dec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Jan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Feb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Mar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13.9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15.0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14.3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26.4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25.9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33.9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37.6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39.8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39.4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32.6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29.2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27.2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28.8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30.0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26.3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27.9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bl>
          </a:graphicData>
        </a:graphic>
      </p:graphicFrame>
      <p:graphicFrame>
        <p:nvGraphicFramePr>
          <p:cNvPr id="9" name="Table 8"/>
          <p:cNvGraphicFramePr>
            <a:graphicFrameLocks noGrp="1"/>
          </p:cNvGraphicFramePr>
          <p:nvPr/>
        </p:nvGraphicFramePr>
        <p:xfrm>
          <a:off x="457200" y="3794760"/>
          <a:ext cx="8403336" cy="1097280"/>
        </p:xfrm>
        <a:graphic>
          <a:graphicData uri="http://schemas.openxmlformats.org/drawingml/2006/table">
            <a:tbl>
              <a:tblPr/>
              <a:tblGrid>
                <a:gridCol w="795528"/>
                <a:gridCol w="585216"/>
                <a:gridCol w="585216"/>
                <a:gridCol w="585216"/>
                <a:gridCol w="585216"/>
                <a:gridCol w="585216"/>
                <a:gridCol w="585216"/>
                <a:gridCol w="585216"/>
                <a:gridCol w="585216"/>
                <a:gridCol w="585216"/>
                <a:gridCol w="585216"/>
                <a:gridCol w="585216"/>
                <a:gridCol w="585216"/>
                <a:gridCol w="585216"/>
              </a:tblGrid>
              <a:tr h="182880">
                <a:tc>
                  <a:txBody>
                    <a:bodyPr/>
                    <a:lstStyle/>
                    <a:p>
                      <a:pPr marL="25400" marR="25400" algn="r">
                        <a:spcBef>
                          <a:spcPts val="200"/>
                        </a:spcBef>
                        <a:spcAft>
                          <a:spcPts val="200"/>
                        </a:spcAft>
                        <a:buNone/>
                      </a:pPr>
                      <a:r>
                        <a:rPr sz="800" b="1">
                          <a:solidFill>
                            <a:srgbClr val="000000">
                              <a:alpha val="100000"/>
                            </a:srgbClr>
                          </a:solidFill>
                          <a:latin typeface="times"/>
                          <a:cs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Mar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Apr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May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Jun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Jul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Aug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Sep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Oct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Nov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Dec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Jan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Feb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Mar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-4.2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-4.0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-5.0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bl>
          </a:graphicData>
        </a:graphic>
      </p:graphicFrame>
      <p:graphicFrame>
        <p:nvGraphicFramePr>
          <p:cNvPr id="10" name="Table 9"/>
          <p:cNvGraphicFramePr>
            <a:graphicFrameLocks noGrp="1"/>
          </p:cNvGraphicFramePr>
          <p:nvPr/>
        </p:nvGraphicFramePr>
        <p:xfrm>
          <a:off x="457200" y="5166360"/>
          <a:ext cx="8403336" cy="1097280"/>
        </p:xfrm>
        <a:graphic>
          <a:graphicData uri="http://schemas.openxmlformats.org/drawingml/2006/table">
            <a:tbl>
              <a:tblPr/>
              <a:tblGrid>
                <a:gridCol w="795528"/>
                <a:gridCol w="585216"/>
                <a:gridCol w="585216"/>
                <a:gridCol w="585216"/>
                <a:gridCol w="585216"/>
                <a:gridCol w="585216"/>
                <a:gridCol w="585216"/>
                <a:gridCol w="585216"/>
                <a:gridCol w="585216"/>
                <a:gridCol w="585216"/>
                <a:gridCol w="585216"/>
                <a:gridCol w="585216"/>
                <a:gridCol w="585216"/>
                <a:gridCol w="585216"/>
              </a:tblGrid>
              <a:tr h="182880">
                <a:tc>
                  <a:txBody>
                    <a:bodyPr/>
                    <a:lstStyle/>
                    <a:p>
                      <a:pPr marL="25400" marR="25400" algn="r">
                        <a:spcBef>
                          <a:spcPts val="200"/>
                        </a:spcBef>
                        <a:spcAft>
                          <a:spcPts val="200"/>
                        </a:spcAft>
                        <a:buNone/>
                      </a:pPr>
                      <a:r>
                        <a:rPr sz="800" b="1">
                          <a:solidFill>
                            <a:srgbClr val="000000">
                              <a:alpha val="100000"/>
                            </a:srgbClr>
                          </a:solidFill>
                          <a:latin typeface="times"/>
                          <a:cs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Mar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Apr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May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Jun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Jul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Aug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Sep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Oct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Nov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Dec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Jan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Feb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Mar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1.6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0.8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1.2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1.2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2.6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0.7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0.4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0.9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1.1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1.0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0.4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0.4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1.2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1.3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1.0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1.0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2.4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0.7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0.8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0.8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-0.1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0.9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0.9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1.9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-0.3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0.5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-0.5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-0.4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0.4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-2.3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-2.8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-2.0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-1.7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-0.4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-3.6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-1.8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-1.4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-1.4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-2.6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-2.3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-1.7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bl>
          </a:graphicData>
        </a:graphic>
      </p:graphicFrame>
      <p:graphicFrame>
        <p:nvGraphicFramePr>
          <p:cNvPr id="11" name="Table 10"/>
          <p:cNvGraphicFramePr>
            <a:graphicFrameLocks noGrp="1"/>
          </p:cNvGraphicFramePr>
          <p:nvPr/>
        </p:nvGraphicFramePr>
        <p:xfrm>
          <a:off x="457200" y="1033272"/>
          <a:ext cx="8403336" cy="1097280"/>
        </p:xfrm>
        <a:graphic>
          <a:graphicData uri="http://schemas.openxmlformats.org/drawingml/2006/table">
            <a:tbl>
              <a:tblPr/>
              <a:tblGrid>
                <a:gridCol w="795528"/>
                <a:gridCol w="585216"/>
                <a:gridCol w="585216"/>
                <a:gridCol w="585216"/>
                <a:gridCol w="585216"/>
                <a:gridCol w="585216"/>
                <a:gridCol w="585216"/>
                <a:gridCol w="585216"/>
                <a:gridCol w="585216"/>
                <a:gridCol w="585216"/>
                <a:gridCol w="585216"/>
                <a:gridCol w="585216"/>
                <a:gridCol w="585216"/>
                <a:gridCol w="585216"/>
              </a:tblGrid>
              <a:tr h="182880">
                <a:tc>
                  <a:txBody>
                    <a:bodyPr/>
                    <a:lstStyle/>
                    <a:p>
                      <a:pPr marL="25400" marR="25400" algn="r">
                        <a:spcBef>
                          <a:spcPts val="200"/>
                        </a:spcBef>
                        <a:spcAft>
                          <a:spcPts val="200"/>
                        </a:spcAft>
                        <a:buNone/>
                      </a:pPr>
                      <a:r>
                        <a:rPr sz="800" b="1">
                          <a:solidFill>
                            <a:srgbClr val="000000">
                              <a:alpha val="100000"/>
                            </a:srgbClr>
                          </a:solidFill>
                          <a:latin typeface="times"/>
                          <a:cs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Mar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Apr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May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Jun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Jul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Aug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Sep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Oct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Nov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Dec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Jan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Feb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Mar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-5.0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-5.1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-5.5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-13.8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-16.5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-15.1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-15.1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-13.2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-18.5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-27.2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-27.2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-31.9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-38.3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-49.6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-57.5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-33.4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-28.8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-26.7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-24.0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-37.3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-29.8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-32.6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bl>
          </a:graphicData>
        </a:graphic>
      </p:graphicFrame>
      <p:graphicFrame>
        <p:nvGraphicFramePr>
          <p:cNvPr id="12" name="Table 11"/>
          <p:cNvGraphicFramePr>
            <a:graphicFrameLocks noGrp="1"/>
          </p:cNvGraphicFramePr>
          <p:nvPr/>
        </p:nvGraphicFramePr>
        <p:xfrm>
          <a:off x="457200" y="2423160"/>
          <a:ext cx="8403336" cy="1097280"/>
        </p:xfrm>
        <a:graphic>
          <a:graphicData uri="http://schemas.openxmlformats.org/drawingml/2006/table">
            <a:tbl>
              <a:tblPr/>
              <a:tblGrid>
                <a:gridCol w="795528"/>
                <a:gridCol w="585216"/>
                <a:gridCol w="585216"/>
                <a:gridCol w="585216"/>
                <a:gridCol w="585216"/>
                <a:gridCol w="585216"/>
                <a:gridCol w="585216"/>
                <a:gridCol w="585216"/>
                <a:gridCol w="585216"/>
                <a:gridCol w="585216"/>
                <a:gridCol w="585216"/>
                <a:gridCol w="585216"/>
                <a:gridCol w="585216"/>
                <a:gridCol w="585216"/>
              </a:tblGrid>
              <a:tr h="182880">
                <a:tc>
                  <a:txBody>
                    <a:bodyPr/>
                    <a:lstStyle/>
                    <a:p>
                      <a:pPr marL="25400" marR="25400" algn="r">
                        <a:spcBef>
                          <a:spcPts val="200"/>
                        </a:spcBef>
                        <a:spcAft>
                          <a:spcPts val="200"/>
                        </a:spcAft>
                        <a:buNone/>
                      </a:pPr>
                      <a:r>
                        <a:rPr sz="800" b="1">
                          <a:solidFill>
                            <a:srgbClr val="000000">
                              <a:alpha val="100000"/>
                            </a:srgbClr>
                          </a:solidFill>
                          <a:latin typeface="times"/>
                          <a:cs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Mar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Apr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May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Jun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Jul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Aug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Sep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Oct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Nov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Dec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Jan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Feb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Mar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13.9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15.0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14.3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26.4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25.9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33.9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37.6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39.8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39.4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32.6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29.2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27.2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28.8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30.0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26.3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27.9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bl>
          </a:graphicData>
        </a:graphic>
      </p:graphicFrame>
      <p:graphicFrame>
        <p:nvGraphicFramePr>
          <p:cNvPr id="13" name="Table 12"/>
          <p:cNvGraphicFramePr>
            <a:graphicFrameLocks noGrp="1"/>
          </p:cNvGraphicFramePr>
          <p:nvPr/>
        </p:nvGraphicFramePr>
        <p:xfrm>
          <a:off x="457200" y="3794760"/>
          <a:ext cx="8403336" cy="1097280"/>
        </p:xfrm>
        <a:graphic>
          <a:graphicData uri="http://schemas.openxmlformats.org/drawingml/2006/table">
            <a:tbl>
              <a:tblPr/>
              <a:tblGrid>
                <a:gridCol w="795528"/>
                <a:gridCol w="585216"/>
                <a:gridCol w="585216"/>
                <a:gridCol w="585216"/>
                <a:gridCol w="585216"/>
                <a:gridCol w="585216"/>
                <a:gridCol w="585216"/>
                <a:gridCol w="585216"/>
                <a:gridCol w="585216"/>
                <a:gridCol w="585216"/>
                <a:gridCol w="585216"/>
                <a:gridCol w="585216"/>
                <a:gridCol w="585216"/>
                <a:gridCol w="585216"/>
              </a:tblGrid>
              <a:tr h="182880">
                <a:tc>
                  <a:txBody>
                    <a:bodyPr/>
                    <a:lstStyle/>
                    <a:p>
                      <a:pPr marL="25400" marR="25400" algn="r">
                        <a:spcBef>
                          <a:spcPts val="200"/>
                        </a:spcBef>
                        <a:spcAft>
                          <a:spcPts val="200"/>
                        </a:spcAft>
                        <a:buNone/>
                      </a:pPr>
                      <a:r>
                        <a:rPr sz="800" b="1">
                          <a:solidFill>
                            <a:srgbClr val="000000">
                              <a:alpha val="100000"/>
                            </a:srgbClr>
                          </a:solidFill>
                          <a:latin typeface="times"/>
                          <a:cs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Mar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Apr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May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Jun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Jul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Aug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Sep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Oct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Nov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Dec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Jan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Feb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Mar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-4.2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-4.0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-5.0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bl>
          </a:graphicData>
        </a:graphic>
      </p:graphicFrame>
      <p:graphicFrame>
        <p:nvGraphicFramePr>
          <p:cNvPr id="14" name="Table 13"/>
          <p:cNvGraphicFramePr>
            <a:graphicFrameLocks noGrp="1"/>
          </p:cNvGraphicFramePr>
          <p:nvPr/>
        </p:nvGraphicFramePr>
        <p:xfrm>
          <a:off x="457200" y="5166360"/>
          <a:ext cx="8403336" cy="1097280"/>
        </p:xfrm>
        <a:graphic>
          <a:graphicData uri="http://schemas.openxmlformats.org/drawingml/2006/table">
            <a:tbl>
              <a:tblPr/>
              <a:tblGrid>
                <a:gridCol w="795528"/>
                <a:gridCol w="585216"/>
                <a:gridCol w="585216"/>
                <a:gridCol w="585216"/>
                <a:gridCol w="585216"/>
                <a:gridCol w="585216"/>
                <a:gridCol w="585216"/>
                <a:gridCol w="585216"/>
                <a:gridCol w="585216"/>
                <a:gridCol w="585216"/>
                <a:gridCol w="585216"/>
                <a:gridCol w="585216"/>
                <a:gridCol w="585216"/>
                <a:gridCol w="585216"/>
              </a:tblGrid>
              <a:tr h="182880">
                <a:tc>
                  <a:txBody>
                    <a:bodyPr/>
                    <a:lstStyle/>
                    <a:p>
                      <a:pPr marL="25400" marR="25400" algn="r">
                        <a:spcBef>
                          <a:spcPts val="200"/>
                        </a:spcBef>
                        <a:spcAft>
                          <a:spcPts val="200"/>
                        </a:spcAft>
                        <a:buNone/>
                      </a:pPr>
                      <a:r>
                        <a:rPr sz="800" b="1">
                          <a:solidFill>
                            <a:srgbClr val="000000">
                              <a:alpha val="100000"/>
                            </a:srgbClr>
                          </a:solidFill>
                          <a:latin typeface="times"/>
                          <a:cs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Mar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Apr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May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Jun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Jul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Aug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Sep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Oct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Nov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Dec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Jan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Feb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Mar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1.6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0.8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1.2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1.2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2.6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0.7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0.4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0.9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1.1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1.0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0.4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0.4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1.2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1.3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1.0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1.0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2.4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0.7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0.8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0.8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-0.1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0.9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0.9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1.9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-0.3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0.5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-0.5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-0.4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0.4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-2.3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-2.8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-2.0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-1.7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-0.4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-3.6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-1.8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-1.4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-1.4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-2.6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-2.3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-1.7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bl>
          </a:graphicData>
        </a:graphic>
      </p:graphicFrame>
    </p:spTree>
    <p:extLst>
      <p:ext uri="{BB962C8B-B14F-4D97-AF65-F5344CB8AC3E}">
        <p14:creationId xmlns:p14="http://schemas.microsoft.com/office/powerpoint/2010/main" val="1902025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smtClean="0"/>
              <a:t>8.2(2)(c</a:t>
            </a:r>
            <a:r>
              <a:rPr lang="en-US" sz="2000" dirty="0"/>
              <a:t>)(</a:t>
            </a:r>
            <a:r>
              <a:rPr lang="en-US" sz="2000" dirty="0" err="1"/>
              <a:t>i</a:t>
            </a:r>
            <a:r>
              <a:rPr lang="en-US" sz="2000" dirty="0"/>
              <a:t>) Track number of price changes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3246555610"/>
              </p:ext>
            </p:extLst>
          </p:nvPr>
        </p:nvGraphicFramePr>
        <p:xfrm>
          <a:off x="1236019" y="1219200"/>
          <a:ext cx="6748161" cy="1159785"/>
        </p:xfrm>
        <a:graphic>
          <a:graphicData uri="http://schemas.openxmlformats.org/drawingml/2006/table">
            <a:tbl>
              <a:tblPr firstRow="1" firstCol="1" bandRow="1"/>
              <a:tblGrid>
                <a:gridCol w="1140007"/>
                <a:gridCol w="628500"/>
                <a:gridCol w="710067"/>
                <a:gridCol w="701302"/>
                <a:gridCol w="727602"/>
                <a:gridCol w="648705"/>
                <a:gridCol w="561042"/>
                <a:gridCol w="718835"/>
                <a:gridCol w="912101"/>
              </a:tblGrid>
              <a:tr h="271962">
                <a:tc gridSpan="9">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lt1"/>
                          </a:solidFill>
                          <a:effectLst/>
                          <a:latin typeface="+mn-lt"/>
                          <a:ea typeface="+mn-ea"/>
                          <a:cs typeface="+mn-cs"/>
                        </a:rPr>
                        <a:t>Reporting Period: </a:t>
                      </a:r>
                      <a:r>
                        <a:rPr lang="en-US" sz="1200" b="1" kern="1200" dirty="0" smtClean="0">
                          <a:solidFill>
                            <a:schemeClr val="bg1"/>
                          </a:solidFill>
                          <a:effectLst/>
                          <a:latin typeface="+mn-lt"/>
                          <a:ea typeface="+mn-ea"/>
                          <a:cs typeface="+mn-cs"/>
                        </a:rPr>
                        <a:t>2019 Q1</a:t>
                      </a: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accent1"/>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r>
              <a:tr h="349615">
                <a:tc rowSpan="2">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algn="ctr">
                        <a:spcBef>
                          <a:spcPts val="0"/>
                        </a:spcBef>
                        <a:spcAft>
                          <a:spcPts val="0"/>
                        </a:spcAft>
                      </a:pPr>
                      <a:r>
                        <a:rPr lang="en-US" sz="1200" dirty="0" smtClean="0">
                          <a:effectLst/>
                          <a:latin typeface="+mn-lt"/>
                        </a:rPr>
                        <a:t>Operating Day</a:t>
                      </a:r>
                    </a:p>
                    <a:p>
                      <a:pPr marL="0" marR="0" algn="ctr">
                        <a:spcBef>
                          <a:spcPts val="0"/>
                        </a:spcBef>
                        <a:spcAft>
                          <a:spcPts val="0"/>
                        </a:spcAft>
                      </a:pPr>
                      <a:endParaRPr lang="en-US" sz="1050"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solidFill>
                  </a:tcPr>
                </a:tc>
                <a:tc gridSpan="4">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dirty="0" smtClean="0">
                          <a:solidFill>
                            <a:schemeClr val="tx1"/>
                          </a:solidFill>
                          <a:effectLst/>
                          <a:latin typeface="+mn-lt"/>
                          <a:ea typeface="+mn-ea"/>
                          <a:cs typeface="+mn-cs"/>
                        </a:rPr>
                        <a:t># of Corrected Settlement Point Prices</a:t>
                      </a:r>
                      <a:endParaRPr lang="en-US" sz="1200" dirty="0">
                        <a:solidFill>
                          <a:schemeClr val="tx1"/>
                        </a:solidFill>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gridSpan="4">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dirty="0" smtClean="0">
                          <a:effectLst/>
                          <a:latin typeface="+mn-lt"/>
                          <a:ea typeface="+mn-ea"/>
                          <a:cs typeface="+mn-cs"/>
                        </a:rPr>
                        <a:t># of Intervals</a:t>
                      </a:r>
                      <a:r>
                        <a:rPr lang="en-US" sz="1200" baseline="0" dirty="0" smtClean="0">
                          <a:effectLst/>
                          <a:latin typeface="+mn-lt"/>
                          <a:ea typeface="+mn-ea"/>
                          <a:cs typeface="+mn-cs"/>
                        </a:rPr>
                        <a:t> Affected</a:t>
                      </a:r>
                      <a:endParaRPr lang="en-US" sz="1200"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r>
              <a:tr h="291346">
                <a:tc vMerge="1">
                  <a:txBody>
                    <a:bodyPr/>
                    <a:lstStyle/>
                    <a:p>
                      <a:endParaRPr lang="en-US"/>
                    </a:p>
                  </a:txBody>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DASPP </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RTSPP</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RTRMPR</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ORDC Adders</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DASPP </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RTSPP</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RTRMPR</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smtClean="0">
                          <a:effectLst/>
                          <a:latin typeface="+mn-lt"/>
                        </a:rPr>
                        <a:t>ORDC Adders</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r>
              <a:tr h="233408">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fontAlgn="b"/>
                      <a:r>
                        <a:rPr lang="en-US" sz="1000" b="1" i="0" u="none" strike="noStrike" dirty="0" smtClean="0">
                          <a:solidFill>
                            <a:schemeClr val="bg1"/>
                          </a:solidFill>
                          <a:effectLst/>
                          <a:latin typeface="+mn-lt"/>
                        </a:rPr>
                        <a:t>-</a:t>
                      </a:r>
                      <a:endParaRPr lang="en-US" sz="1000" b="1" i="0" u="none" strike="noStrike" dirty="0">
                        <a:solidFill>
                          <a:schemeClr val="bg1"/>
                        </a:solidFill>
                        <a:effectLst/>
                        <a:latin typeface="+mn-lt"/>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defTabSz="457200" rtl="0" eaLnBrk="1" latinLnBrk="0" hangingPunct="1">
                        <a:spcBef>
                          <a:spcPts val="0"/>
                        </a:spcBef>
                        <a:spcAft>
                          <a:spcPts val="0"/>
                        </a:spcAft>
                      </a:pPr>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r>
            </a:tbl>
          </a:graphicData>
        </a:graphic>
      </p:graphicFrame>
      <p:sp>
        <p:nvSpPr>
          <p:cNvPr id="9" name="TextBox 8"/>
          <p:cNvSpPr txBox="1"/>
          <p:nvPr/>
        </p:nvSpPr>
        <p:spPr>
          <a:xfrm>
            <a:off x="1236018" y="2378985"/>
            <a:ext cx="6748161" cy="1277273"/>
          </a:xfrm>
          <a:prstGeom prst="rect">
            <a:avLst/>
          </a:prstGeom>
          <a:noFill/>
          <a:ln>
            <a:solidFill>
              <a:schemeClr val="tx1"/>
            </a:solidFill>
          </a:ln>
        </p:spPr>
        <p:txBody>
          <a:bodyPr wrap="square" rtlCol="0">
            <a:spAutoFit/>
          </a:bodyPr>
          <a:lstStyle/>
          <a:p>
            <a:pPr defTabSz="457200"/>
            <a:r>
              <a:rPr lang="en-US" sz="1100" b="1" u="sng" dirty="0">
                <a:solidFill>
                  <a:prstClr val="black"/>
                </a:solidFill>
              </a:rPr>
              <a:t>Notes</a:t>
            </a:r>
            <a:r>
              <a:rPr lang="en-US" sz="1100" b="1" u="sng" dirty="0" smtClean="0">
                <a:solidFill>
                  <a:prstClr val="black"/>
                </a:solidFill>
              </a:rPr>
              <a:t>:</a:t>
            </a:r>
          </a:p>
          <a:p>
            <a:pPr defTabSz="457200"/>
            <a:endParaRPr lang="en-US" sz="1100" dirty="0" smtClean="0">
              <a:solidFill>
                <a:prstClr val="black"/>
              </a:solidFill>
            </a:endParaRPr>
          </a:p>
          <a:p>
            <a:pPr defTabSz="457200"/>
            <a:r>
              <a:rPr lang="en-US" sz="1100" dirty="0">
                <a:solidFill>
                  <a:prstClr val="black"/>
                </a:solidFill>
              </a:rPr>
              <a:t>There were no price changes in </a:t>
            </a:r>
            <a:r>
              <a:rPr lang="en-US" sz="1100" dirty="0" smtClean="0">
                <a:solidFill>
                  <a:prstClr val="black"/>
                </a:solidFill>
              </a:rPr>
              <a:t>Q1 2019.</a:t>
            </a:r>
            <a:endParaRPr lang="en-US" sz="1100" dirty="0">
              <a:solidFill>
                <a:prstClr val="black"/>
              </a:solidFill>
            </a:endParaRPr>
          </a:p>
          <a:p>
            <a:pPr defTabSz="457200"/>
            <a:endParaRPr lang="en-US" sz="1100" dirty="0">
              <a:solidFill>
                <a:prstClr val="black"/>
              </a:solidFill>
            </a:endParaRPr>
          </a:p>
          <a:p>
            <a:pPr defTabSz="457200"/>
            <a:r>
              <a:rPr lang="en-US" sz="1100" dirty="0" smtClean="0">
                <a:solidFill>
                  <a:prstClr val="black"/>
                </a:solidFill>
              </a:rPr>
              <a:t>The price changes reported on this slide display the price corrections that have been done after the Settlement Statement has posted for the Operating Day.</a:t>
            </a:r>
          </a:p>
          <a:p>
            <a:pPr defTabSz="457200"/>
            <a:endParaRPr lang="en-US" sz="1100" dirty="0">
              <a:solidFill>
                <a:prstClr val="black"/>
              </a:solidFill>
            </a:endParaRPr>
          </a:p>
        </p:txBody>
      </p:sp>
    </p:spTree>
    <p:extLst>
      <p:ext uri="{BB962C8B-B14F-4D97-AF65-F5344CB8AC3E}">
        <p14:creationId xmlns:p14="http://schemas.microsoft.com/office/powerpoint/2010/main" val="10240582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a:t>
            </a:r>
            <a:r>
              <a:rPr lang="en-US" sz="2000" dirty="0" smtClean="0"/>
              <a:t>)(</a:t>
            </a:r>
            <a:r>
              <a:rPr lang="en-US" sz="2000" dirty="0"/>
              <a:t>c)(ii) Track number and types of disputes submitted</a:t>
            </a:r>
            <a:br>
              <a:rPr lang="en-US" sz="2000" dirty="0"/>
            </a:br>
            <a:r>
              <a:rPr lang="en-US" sz="2000" dirty="0"/>
              <a:t>8.2(2)(c)(iii) Compliance with timeliness of response to disputes </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3" name="TextBox 2"/>
          <p:cNvSpPr txBox="1"/>
          <p:nvPr/>
        </p:nvSpPr>
        <p:spPr>
          <a:xfrm>
            <a:off x="621093" y="5486400"/>
            <a:ext cx="4876800" cy="707886"/>
          </a:xfrm>
          <a:prstGeom prst="rect">
            <a:avLst/>
          </a:prstGeom>
          <a:noFill/>
        </p:spPr>
        <p:txBody>
          <a:bodyPr wrap="square" rtlCol="0">
            <a:spAutoFit/>
          </a:bodyPr>
          <a:lstStyle/>
          <a:p>
            <a:r>
              <a:rPr lang="en-US" sz="800" dirty="0" smtClean="0"/>
              <a:t>Submitted but not resolved disputes may be:</a:t>
            </a:r>
          </a:p>
          <a:p>
            <a:pPr marL="171450" indent="-171450">
              <a:buFont typeface="Arial" panose="020B0604020202020204" pitchFamily="34" charset="0"/>
              <a:buChar char="•"/>
            </a:pPr>
            <a:r>
              <a:rPr lang="en-US" sz="800" dirty="0" smtClean="0"/>
              <a:t>Not started</a:t>
            </a:r>
          </a:p>
          <a:p>
            <a:pPr marL="171450" indent="-171450">
              <a:buFont typeface="Arial" panose="020B0604020202020204" pitchFamily="34" charset="0"/>
              <a:buChar char="•"/>
            </a:pPr>
            <a:r>
              <a:rPr lang="en-US" sz="800" dirty="0" smtClean="0"/>
              <a:t>Open</a:t>
            </a:r>
          </a:p>
          <a:p>
            <a:pPr marL="171450" indent="-171450">
              <a:buFont typeface="Arial" panose="020B0604020202020204" pitchFamily="34" charset="0"/>
              <a:buChar char="•"/>
            </a:pPr>
            <a:r>
              <a:rPr lang="en-US" sz="800" dirty="0" smtClean="0"/>
              <a:t>Rejected</a:t>
            </a:r>
          </a:p>
          <a:p>
            <a:pPr marL="171450" indent="-171450">
              <a:buFont typeface="Arial" panose="020B0604020202020204" pitchFamily="34" charset="0"/>
              <a:buChar char="•"/>
            </a:pPr>
            <a:r>
              <a:rPr lang="en-US" sz="800" dirty="0" smtClean="0"/>
              <a:t>Withdrawn</a:t>
            </a:r>
          </a:p>
        </p:txBody>
      </p:sp>
      <p:pic>
        <p:nvPicPr>
          <p:cNvPr id="7" name="Picture 6"/>
          <p:cNvPicPr>
            <a:picLocks noChangeAspect="1"/>
          </p:cNvPicPr>
          <p:nvPr/>
        </p:nvPicPr>
        <p:blipFill>
          <a:blip r:embed="rId3"/>
          <a:stretch>
            <a:fillRect/>
          </a:stretch>
        </p:blipFill>
        <p:spPr>
          <a:xfrm>
            <a:off x="621093" y="1676400"/>
            <a:ext cx="7561279" cy="2280645"/>
          </a:xfrm>
          <a:prstGeom prst="rect">
            <a:avLst/>
          </a:prstGeom>
        </p:spPr>
      </p:pic>
    </p:spTree>
    <p:extLst>
      <p:ext uri="{BB962C8B-B14F-4D97-AF65-F5344CB8AC3E}">
        <p14:creationId xmlns:p14="http://schemas.microsoft.com/office/powerpoint/2010/main" val="28049833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a:stretch>
            <a:fillRect/>
          </a:stretch>
        </p:blipFill>
        <p:spPr>
          <a:xfrm>
            <a:off x="6629401" y="4212568"/>
            <a:ext cx="1885424" cy="2170444"/>
          </a:xfrm>
          <a:prstGeom prst="rect">
            <a:avLst/>
          </a:prstGeom>
        </p:spPr>
      </p:pic>
      <p:pic>
        <p:nvPicPr>
          <p:cNvPr id="4" name="Picture 3"/>
          <p:cNvPicPr>
            <a:picLocks noChangeAspect="1"/>
          </p:cNvPicPr>
          <p:nvPr/>
        </p:nvPicPr>
        <p:blipFill>
          <a:blip r:embed="rId4"/>
          <a:stretch>
            <a:fillRect/>
          </a:stretch>
        </p:blipFill>
        <p:spPr>
          <a:xfrm>
            <a:off x="127206" y="974927"/>
            <a:ext cx="8764578" cy="2726094"/>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c)(iv) Other Settlement </a:t>
            </a:r>
            <a:r>
              <a:rPr lang="en-US" sz="2000" dirty="0" smtClean="0"/>
              <a:t>Metrics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a:p>
        </p:txBody>
      </p:sp>
      <p:sp>
        <p:nvSpPr>
          <p:cNvPr id="7" name="TextBox 6"/>
          <p:cNvSpPr txBox="1"/>
          <p:nvPr/>
        </p:nvSpPr>
        <p:spPr>
          <a:xfrm>
            <a:off x="533400" y="3914695"/>
            <a:ext cx="3276600" cy="215444"/>
          </a:xfrm>
          <a:prstGeom prst="rect">
            <a:avLst/>
          </a:prstGeom>
          <a:noFill/>
        </p:spPr>
        <p:txBody>
          <a:bodyPr wrap="square" rtlCol="0">
            <a:spAutoFit/>
          </a:bodyPr>
          <a:lstStyle/>
          <a:p>
            <a:r>
              <a:rPr lang="en-US" sz="800" b="1" dirty="0" smtClean="0"/>
              <a:t>NOTE: </a:t>
            </a:r>
            <a:r>
              <a:rPr lang="en-US" sz="800" dirty="0" smtClean="0"/>
              <a:t>ERS </a:t>
            </a:r>
            <a:r>
              <a:rPr lang="en-US" sz="800" dirty="0"/>
              <a:t>Final settlement </a:t>
            </a:r>
            <a:r>
              <a:rPr lang="en-US" sz="800" dirty="0" smtClean="0"/>
              <a:t>OD data </a:t>
            </a:r>
            <a:r>
              <a:rPr lang="en-US" sz="800" dirty="0"/>
              <a:t>is not </a:t>
            </a:r>
            <a:r>
              <a:rPr lang="en-US" sz="800" dirty="0" smtClean="0"/>
              <a:t>represented </a:t>
            </a:r>
            <a:r>
              <a:rPr lang="en-US" sz="800" dirty="0"/>
              <a:t>in graph</a:t>
            </a:r>
            <a:r>
              <a:rPr lang="en-US" sz="800" dirty="0" smtClean="0"/>
              <a:t>.</a:t>
            </a:r>
          </a:p>
        </p:txBody>
      </p:sp>
      <p:sp>
        <p:nvSpPr>
          <p:cNvPr id="8" name="TextBox 7"/>
          <p:cNvSpPr txBox="1"/>
          <p:nvPr/>
        </p:nvSpPr>
        <p:spPr>
          <a:xfrm>
            <a:off x="6122472" y="3969801"/>
            <a:ext cx="2992953" cy="276999"/>
          </a:xfrm>
          <a:prstGeom prst="rect">
            <a:avLst/>
          </a:prstGeom>
          <a:noFill/>
        </p:spPr>
        <p:txBody>
          <a:bodyPr wrap="square" rtlCol="0">
            <a:spAutoFit/>
          </a:bodyPr>
          <a:lstStyle/>
          <a:p>
            <a:pPr algn="ctr"/>
            <a:r>
              <a:rPr lang="en-US" sz="1200" b="1" dirty="0" smtClean="0"/>
              <a:t>Average percent change</a:t>
            </a:r>
            <a:endParaRPr lang="en-US" sz="1200" b="1" dirty="0"/>
          </a:p>
        </p:txBody>
      </p:sp>
    </p:spTree>
    <p:extLst>
      <p:ext uri="{BB962C8B-B14F-4D97-AF65-F5344CB8AC3E}">
        <p14:creationId xmlns:p14="http://schemas.microsoft.com/office/powerpoint/2010/main" val="24574683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3"/>
          <a:stretch>
            <a:fillRect/>
          </a:stretch>
        </p:blipFill>
        <p:spPr>
          <a:xfrm>
            <a:off x="4717865" y="583433"/>
            <a:ext cx="3675877" cy="2814384"/>
          </a:xfrm>
          <a:prstGeom prst="rect">
            <a:avLst/>
          </a:prstGeom>
        </p:spPr>
      </p:pic>
      <p:pic>
        <p:nvPicPr>
          <p:cNvPr id="10" name="Picture 9"/>
          <p:cNvPicPr>
            <a:picLocks noChangeAspect="1"/>
          </p:cNvPicPr>
          <p:nvPr/>
        </p:nvPicPr>
        <p:blipFill>
          <a:blip r:embed="rId4"/>
          <a:stretch>
            <a:fillRect/>
          </a:stretch>
        </p:blipFill>
        <p:spPr>
          <a:xfrm>
            <a:off x="4699602" y="3405371"/>
            <a:ext cx="3694141" cy="2850584"/>
          </a:xfrm>
          <a:prstGeom prst="rect">
            <a:avLst/>
          </a:prstGeom>
        </p:spPr>
      </p:pic>
      <p:pic>
        <p:nvPicPr>
          <p:cNvPr id="9" name="Picture 8"/>
          <p:cNvPicPr>
            <a:picLocks noChangeAspect="1"/>
          </p:cNvPicPr>
          <p:nvPr/>
        </p:nvPicPr>
        <p:blipFill>
          <a:blip r:embed="rId5"/>
          <a:stretch>
            <a:fillRect/>
          </a:stretch>
        </p:blipFill>
        <p:spPr>
          <a:xfrm>
            <a:off x="653826" y="3405371"/>
            <a:ext cx="3718453" cy="2850584"/>
          </a:xfrm>
          <a:prstGeom prst="rect">
            <a:avLst/>
          </a:prstGeom>
        </p:spPr>
      </p:pic>
      <p:pic>
        <p:nvPicPr>
          <p:cNvPr id="8" name="Picture 7"/>
          <p:cNvPicPr>
            <a:picLocks noChangeAspect="1"/>
          </p:cNvPicPr>
          <p:nvPr/>
        </p:nvPicPr>
        <p:blipFill>
          <a:blip r:embed="rId6"/>
          <a:stretch>
            <a:fillRect/>
          </a:stretch>
        </p:blipFill>
        <p:spPr>
          <a:xfrm>
            <a:off x="687292" y="706788"/>
            <a:ext cx="3684987" cy="2698583"/>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c)(iv) Other Settlement </a:t>
            </a:r>
            <a:r>
              <a:rPr lang="en-US" sz="2000" dirty="0" smtClean="0"/>
              <a:t>Metrics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Tree>
    <p:extLst>
      <p:ext uri="{BB962C8B-B14F-4D97-AF65-F5344CB8AC3E}">
        <p14:creationId xmlns:p14="http://schemas.microsoft.com/office/powerpoint/2010/main" val="40297511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a:stretch>
            <a:fillRect/>
          </a:stretch>
        </p:blipFill>
        <p:spPr>
          <a:xfrm>
            <a:off x="4713703" y="750986"/>
            <a:ext cx="3651811" cy="2795715"/>
          </a:xfrm>
          <a:prstGeom prst="rect">
            <a:avLst/>
          </a:prstGeom>
        </p:spPr>
      </p:pic>
      <p:pic>
        <p:nvPicPr>
          <p:cNvPr id="5" name="Picture 4"/>
          <p:cNvPicPr>
            <a:picLocks noChangeAspect="1"/>
          </p:cNvPicPr>
          <p:nvPr/>
        </p:nvPicPr>
        <p:blipFill>
          <a:blip r:embed="rId4"/>
          <a:stretch>
            <a:fillRect/>
          </a:stretch>
        </p:blipFill>
        <p:spPr>
          <a:xfrm>
            <a:off x="4790210" y="3546701"/>
            <a:ext cx="3575304" cy="2717008"/>
          </a:xfrm>
          <a:prstGeom prst="rect">
            <a:avLst/>
          </a:prstGeom>
        </p:spPr>
      </p:pic>
      <p:pic>
        <p:nvPicPr>
          <p:cNvPr id="4" name="Picture 3"/>
          <p:cNvPicPr>
            <a:picLocks noChangeAspect="1"/>
          </p:cNvPicPr>
          <p:nvPr/>
        </p:nvPicPr>
        <p:blipFill>
          <a:blip r:embed="rId5"/>
          <a:stretch>
            <a:fillRect/>
          </a:stretch>
        </p:blipFill>
        <p:spPr>
          <a:xfrm>
            <a:off x="578572" y="3546701"/>
            <a:ext cx="3661446" cy="2717008"/>
          </a:xfrm>
          <a:prstGeom prst="rect">
            <a:avLst/>
          </a:prstGeom>
        </p:spPr>
      </p:pic>
      <p:pic>
        <p:nvPicPr>
          <p:cNvPr id="3" name="Picture 2"/>
          <p:cNvPicPr>
            <a:picLocks noChangeAspect="1"/>
          </p:cNvPicPr>
          <p:nvPr/>
        </p:nvPicPr>
        <p:blipFill>
          <a:blip r:embed="rId6"/>
          <a:stretch>
            <a:fillRect/>
          </a:stretch>
        </p:blipFill>
        <p:spPr>
          <a:xfrm>
            <a:off x="611308" y="750986"/>
            <a:ext cx="3628710" cy="2795715"/>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c)(iv) Other Settlement </a:t>
            </a:r>
            <a:r>
              <a:rPr lang="en-US" sz="2000" dirty="0" smtClean="0"/>
              <a:t>Metrics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6</a:t>
            </a:fld>
            <a:endParaRPr lang="en-US"/>
          </a:p>
        </p:txBody>
      </p:sp>
    </p:spTree>
    <p:extLst>
      <p:ext uri="{BB962C8B-B14F-4D97-AF65-F5344CB8AC3E}">
        <p14:creationId xmlns:p14="http://schemas.microsoft.com/office/powerpoint/2010/main" val="17295901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c)(v) Availability of ESIID consumption data</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a:p>
        </p:txBody>
      </p:sp>
      <p:pic>
        <p:nvPicPr>
          <p:cNvPr id="4" name="Picture 3"/>
          <p:cNvPicPr>
            <a:picLocks noChangeAspect="1"/>
          </p:cNvPicPr>
          <p:nvPr/>
        </p:nvPicPr>
        <p:blipFill>
          <a:blip r:embed="rId3"/>
          <a:stretch>
            <a:fillRect/>
          </a:stretch>
        </p:blipFill>
        <p:spPr>
          <a:xfrm>
            <a:off x="914400" y="762000"/>
            <a:ext cx="7428708" cy="5392508"/>
          </a:xfrm>
          <a:prstGeom prst="rect">
            <a:avLst/>
          </a:prstGeom>
        </p:spPr>
      </p:pic>
    </p:spTree>
    <p:extLst>
      <p:ext uri="{BB962C8B-B14F-4D97-AF65-F5344CB8AC3E}">
        <p14:creationId xmlns:p14="http://schemas.microsoft.com/office/powerpoint/2010/main" val="4174169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c)(v) Availability of ESIID consumption data</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pic>
        <p:nvPicPr>
          <p:cNvPr id="3" name="Picture 2"/>
          <p:cNvPicPr>
            <a:picLocks noChangeAspect="1"/>
          </p:cNvPicPr>
          <p:nvPr/>
        </p:nvPicPr>
        <p:blipFill>
          <a:blip r:embed="rId3"/>
          <a:stretch>
            <a:fillRect/>
          </a:stretch>
        </p:blipFill>
        <p:spPr>
          <a:xfrm>
            <a:off x="914400" y="762000"/>
            <a:ext cx="7391400" cy="5379503"/>
          </a:xfrm>
          <a:prstGeom prst="rect">
            <a:avLst/>
          </a:prstGeom>
        </p:spPr>
      </p:pic>
    </p:spTree>
    <p:extLst>
      <p:ext uri="{BB962C8B-B14F-4D97-AF65-F5344CB8AC3E}">
        <p14:creationId xmlns:p14="http://schemas.microsoft.com/office/powerpoint/2010/main" val="27149564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3892500092"/>
              </p:ext>
            </p:extLst>
          </p:nvPr>
        </p:nvGraphicFramePr>
        <p:xfrm>
          <a:off x="457200" y="1078992"/>
          <a:ext cx="8385048" cy="4023360"/>
        </p:xfrm>
        <a:graphic>
          <a:graphicData uri="http://schemas.openxmlformats.org/drawingml/2006/table">
            <a:tbl>
              <a:tblPr/>
              <a:tblGrid>
                <a:gridCol w="1728216"/>
                <a:gridCol w="512064"/>
                <a:gridCol w="512064"/>
                <a:gridCol w="512064"/>
                <a:gridCol w="512064"/>
                <a:gridCol w="512064"/>
                <a:gridCol w="512064"/>
                <a:gridCol w="512064"/>
                <a:gridCol w="512064"/>
                <a:gridCol w="512064"/>
                <a:gridCol w="512064"/>
                <a:gridCol w="512064"/>
                <a:gridCol w="512064"/>
                <a:gridCol w="512064"/>
              </a:tblGrid>
              <a:tr h="201168">
                <a:tc>
                  <a:txBody>
                    <a:bodyPr/>
                    <a:lstStyle/>
                    <a:p>
                      <a:pPr marL="25400" marR="25400" algn="l">
                        <a:spcBef>
                          <a:spcPts val="200"/>
                        </a:spcBef>
                        <a:spcAft>
                          <a:spcPts val="200"/>
                        </a:spcAft>
                        <a:buNone/>
                      </a:pPr>
                      <a:r>
                        <a:rPr sz="800" b="1" dirty="0">
                          <a:solidFill>
                            <a:srgbClr val="000000">
                              <a:alpha val="100000"/>
                            </a:srgbClr>
                          </a:solidFill>
                          <a:latin typeface="times"/>
                          <a:cs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dirty="0">
                          <a:solidFill>
                            <a:srgbClr val="000000">
                              <a:alpha val="100000"/>
                            </a:srgbClr>
                          </a:solidFill>
                          <a:latin typeface="times"/>
                          <a:cs typeface="times"/>
                        </a:rPr>
                        <a:t>Mar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Apr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May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Jun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Jul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Aug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Sep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Oct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Nov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Dec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Jan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Feb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Mar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Ancillary Service Settlement</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29.5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47.5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19.4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101.4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23.2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16.4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35.1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35.9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25.9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21.5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18.7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34.7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Balancing Account Payout to Load</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-5.0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-25.0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Base Point Deviation Payments</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Black Start Service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Block Load Transfer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dirty="0">
                          <a:solidFill>
                            <a:srgbClr val="000000">
                              <a:alpha val="100000"/>
                            </a:srgbClr>
                          </a:solidFill>
                          <a:latin typeface="Times New Roman"/>
                          <a:cs typeface="Times New Roman"/>
                        </a:rPr>
                        <a:t>Emergency Energy Charges</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ERCOT Admin Fee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14.6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14.4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18.8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21.9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18.1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16.2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15.1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16.0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16.6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14.6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15.5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ERS Settlement¹</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High Dispatch Limit Override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Non-Zonal Auction Distribution</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-15.6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-16.5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-14.6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-13.6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-16.3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ORDC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Revenue Neutrality Total</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16.8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19.3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12.6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13.5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RMR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RUC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Voltage Services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Zonal Auction Distribution²</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-27.2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-27.2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-38.3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-49.6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-57.5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-33.4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-28.8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-26.7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-24.0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-37.3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-29.8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-32.6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Total Allocation to Load</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22.3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20.6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24.7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80.5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13.3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13.5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16.3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-5.3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15.7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Adjusted Metered Load (TWh)</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26.4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25.9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33.9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37.6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39.8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39.4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32.6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29.2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27.2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28.8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30.0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26.3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27.9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$/MWh³</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bl>
          </a:graphicData>
        </a:graphic>
      </p:graphicFrame>
      <p:sp>
        <p:nvSpPr>
          <p:cNvPr id="2" name="Title 1"/>
          <p:cNvSpPr>
            <a:spLocks noGrp="1"/>
          </p:cNvSpPr>
          <p:nvPr>
            <p:ph type="title"/>
          </p:nvPr>
        </p:nvSpPr>
        <p:spPr/>
        <p:txBody>
          <a:bodyPr/>
          <a:lstStyle/>
          <a:p>
            <a:r>
              <a:rPr sz="2000" dirty="0"/>
              <a:t>8.2(2)(g) Net Allocation to Load - Totals and $/MWh </a:t>
            </a:r>
          </a:p>
        </p:txBody>
      </p:sp>
      <p:sp>
        <p:nvSpPr>
          <p:cNvPr id="3" name="Title Texts3"/>
          <p:cNvSpPr>
            <a:spLocks noGrp="1"/>
          </p:cNvSpPr>
          <p:nvPr>
            <p:ph idx="4294967295"/>
          </p:nvPr>
        </p:nvSpPr>
        <p:spPr>
          <a:xfrm>
            <a:off x="457200" y="5192751"/>
            <a:ext cx="8229600" cy="740664"/>
          </a:xfrm>
        </p:spPr>
        <p:txBody>
          <a:bodyPr/>
          <a:lstStyle/>
          <a:p>
            <a:pPr marL="0" marR="0" indent="0" algn="l">
              <a:spcBef>
                <a:spcPts val="0"/>
              </a:spcBef>
              <a:spcAft>
                <a:spcPts val="0"/>
              </a:spcAft>
              <a:buNone/>
            </a:pPr>
            <a:r>
              <a:rPr sz="1400" dirty="0">
                <a:solidFill>
                  <a:srgbClr val="000000">
                    <a:alpha val="100000"/>
                  </a:srgbClr>
                </a:solidFill>
                <a:latin typeface="Times New Roman"/>
                <a:ea typeface="Times New Roman"/>
                <a:cs typeface="Times New Roman"/>
              </a:rPr>
              <a:t>Note: The Net Allocation to Load amounts provided in this presentation are for informational purposes only and cannot be relied upon for accurate measurements or forecasts of individual QSE charges and payments.
    </a:t>
            </a:r>
          </a:p>
        </p:txBody>
      </p:sp>
      <p:sp>
        <p:nvSpPr>
          <p:cNvPr id="4" name="Title Texts4"/>
          <p:cNvSpPr>
            <a:spLocks noGrp="1"/>
          </p:cNvSpPr>
          <p:nvPr>
            <p:ph idx="4"/>
          </p:nvPr>
        </p:nvSpPr>
        <p:spPr>
          <a:xfrm>
            <a:off x="4718304" y="5815584"/>
            <a:ext cx="4425696" cy="594360"/>
          </a:xfrm>
        </p:spPr>
        <p:txBody>
          <a:bodyPr/>
          <a:lstStyle/>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1</a:t>
            </a:r>
            <a:r>
              <a:rPr sz="800" dirty="0">
                <a:solidFill>
                  <a:srgbClr val="000000">
                    <a:alpha val="100000"/>
                  </a:srgbClr>
                </a:solidFill>
                <a:latin typeface="Times New Roman"/>
                <a:ea typeface="Times New Roman"/>
                <a:cs typeface="Times New Roman"/>
              </a:rPr>
              <a:t>The total ERS charges have been evenly allocated across the contract period.</a:t>
            </a:r>
          </a:p>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2</a:t>
            </a:r>
            <a:r>
              <a:rPr sz="800" dirty="0">
                <a:solidFill>
                  <a:srgbClr val="000000">
                    <a:alpha val="100000"/>
                  </a:srgbClr>
                </a:solidFill>
                <a:latin typeface="Times New Roman"/>
                <a:ea typeface="Times New Roman"/>
                <a:cs typeface="Times New Roman"/>
              </a:rPr>
              <a:t>Zonal Auction Distribution by 2003 Congestion Management Zone, shown below.</a:t>
            </a:r>
          </a:p>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3</a:t>
            </a:r>
            <a:r>
              <a:rPr sz="800" dirty="0">
                <a:solidFill>
                  <a:srgbClr val="000000">
                    <a:alpha val="100000"/>
                  </a:srgbClr>
                </a:solidFill>
                <a:latin typeface="Times New Roman"/>
                <a:ea typeface="Times New Roman"/>
                <a:cs typeface="Times New Roman"/>
              </a:rPr>
              <a:t>The $/MWh value as calculated per PR 8.2 (2) g</a:t>
            </a:r>
          </a:p>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4</a:t>
            </a:r>
            <a:r>
              <a:rPr sz="800" dirty="0">
                <a:solidFill>
                  <a:srgbClr val="000000">
                    <a:alpha val="100000"/>
                  </a:srgbClr>
                </a:solidFill>
                <a:latin typeface="Times New Roman"/>
                <a:ea typeface="Times New Roman"/>
                <a:cs typeface="Times New Roman"/>
              </a:rPr>
              <a:t>The $/MWh value by 2003 Congestion Management Zone, as calculated per PR 8.2(2) g</a:t>
            </a:r>
          </a:p>
        </p:txBody>
      </p:sp>
      <p:sp>
        <p:nvSpPr>
          <p:cNvPr id="5" name="Title Texts5"/>
          <p:cNvSpPr>
            <a:spLocks noGrp="1"/>
          </p:cNvSpPr>
          <p:nvPr>
            <p:ph idx="4294967295"/>
          </p:nvPr>
        </p:nvSpPr>
        <p:spPr>
          <a:xfrm>
            <a:off x="1691640" y="813816"/>
            <a:ext cx="5788152" cy="219456"/>
          </a:xfrm>
        </p:spPr>
        <p:txBody>
          <a:bodyPr/>
          <a:lstStyle/>
          <a:p>
            <a:pPr marL="0" marR="0" indent="0" algn="ctr">
              <a:spcBef>
                <a:spcPts val="0"/>
              </a:spcBef>
              <a:spcAft>
                <a:spcPts val="0"/>
              </a:spcAft>
              <a:buNone/>
            </a:pPr>
            <a:r>
              <a:rPr sz="800" b="1" dirty="0">
                <a:solidFill>
                  <a:srgbClr val="3DB0CD">
                    <a:alpha val="100000"/>
                  </a:srgbClr>
                </a:solidFill>
                <a:latin typeface="Times New Roman"/>
                <a:ea typeface="Times New Roman"/>
                <a:cs typeface="Times New Roman"/>
              </a:rPr>
              <a:t>NET ALLOCATION TO LOAD ($M)</a:t>
            </a:r>
          </a:p>
        </p:txBody>
      </p:sp>
    </p:spTree>
    <p:extLst>
      <p:ext uri="{BB962C8B-B14F-4D97-AF65-F5344CB8AC3E}">
        <p14:creationId xmlns:p14="http://schemas.microsoft.com/office/powerpoint/2010/main" val="519719258"/>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248F63C-08AC-4CDD-B36F-0851B11853CB}">
  <ds:schemaRefs>
    <ds:schemaRef ds:uri="http://schemas.openxmlformats.org/package/2006/metadata/core-properties"/>
    <ds:schemaRef ds:uri="http://purl.org/dc/terms/"/>
    <ds:schemaRef ds:uri="http://schemas.microsoft.com/office/2006/documentManagement/types"/>
    <ds:schemaRef ds:uri="c34af464-7aa1-4edd-9be4-83dffc1cb926"/>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20884B7F-5407-4A7E-885F-D19D0E5ED7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18304</TotalTime>
  <Words>2303</Words>
  <Application>Microsoft Office PowerPoint</Application>
  <PresentationFormat>On-screen Show (4:3)</PresentationFormat>
  <Paragraphs>1025</Paragraphs>
  <Slides>10</Slides>
  <Notes>7</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10</vt:i4>
      </vt:variant>
    </vt:vector>
  </HeadingPairs>
  <TitlesOfParts>
    <vt:vector size="17" baseType="lpstr">
      <vt:lpstr>Arial</vt:lpstr>
      <vt:lpstr>Calibri</vt:lpstr>
      <vt:lpstr>times</vt:lpstr>
      <vt:lpstr>Times New Roman</vt:lpstr>
      <vt:lpstr>1_Custom Design</vt:lpstr>
      <vt:lpstr>Office Theme</vt:lpstr>
      <vt:lpstr>Custom Design</vt:lpstr>
      <vt:lpstr>PowerPoint Presentation</vt:lpstr>
      <vt:lpstr>8.2(2)(c)(i) Track number of price changes</vt:lpstr>
      <vt:lpstr>8.2(2)(c)(ii) Track number and types of disputes submitted 8.2(2)(c)(iii) Compliance with timeliness of response to disputes </vt:lpstr>
      <vt:lpstr>8.2(2)(c)(iv) Other Settlement Metrics</vt:lpstr>
      <vt:lpstr>8.2(2)(c)(iv) Other Settlement Metrics</vt:lpstr>
      <vt:lpstr>8.2(2)(c)(iv) Other Settlement Metrics</vt:lpstr>
      <vt:lpstr>8.2(2)(c)(v) Availability of ESIID consumption data</vt:lpstr>
      <vt:lpstr>8.2(2)(c)(v) Availability of ESIID consumption data</vt:lpstr>
      <vt:lpstr>8.2(2)(g) Net Allocation to Load - Totals and $/MWh </vt:lpstr>
      <vt:lpstr>8.2(2)(g) Net Allocation to Load - Totals and $/MWh </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Covington, Austin</cp:lastModifiedBy>
  <cp:revision>212</cp:revision>
  <cp:lastPrinted>2017-07-14T19:25:35Z</cp:lastPrinted>
  <dcterms:created xsi:type="dcterms:W3CDTF">2016-01-21T15:20:31Z</dcterms:created>
  <dcterms:modified xsi:type="dcterms:W3CDTF">2019-04-23T18:11:26Z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