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7"/>
  </p:notesMasterIdLst>
  <p:handoutMasterIdLst>
    <p:handoutMasterId r:id="rId18"/>
  </p:handoutMasterIdLst>
  <p:sldIdLst>
    <p:sldId id="260" r:id="rId7"/>
    <p:sldId id="257" r:id="rId8"/>
    <p:sldId id="275" r:id="rId9"/>
    <p:sldId id="263" r:id="rId10"/>
    <p:sldId id="264" r:id="rId11"/>
    <p:sldId id="273" r:id="rId12"/>
    <p:sldId id="266" r:id="rId13"/>
    <p:sldId id="267" r:id="rId14"/>
    <p:sldId id="276" r:id="rId15"/>
    <p:sldId id="27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1" autoAdjust="0"/>
    <p:restoredTop sz="96187" autoAdjust="0"/>
  </p:normalViewPr>
  <p:slideViewPr>
    <p:cSldViewPr showGuides="1">
      <p:cViewPr varScale="1">
        <p:scale>
          <a:sx n="127" d="100"/>
          <a:sy n="127" d="100"/>
        </p:scale>
        <p:origin x="117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15524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860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42989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44082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4102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12367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2019 Q1 Update to MSWG</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5/28/19</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1" name="Table 10"/>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2" name="Table 11"/>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3" name="Table 12"/>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4" name="Table 13"/>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1902025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246555610"/>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2019 Q1</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277273"/>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price changes in </a:t>
            </a:r>
            <a:r>
              <a:rPr lang="en-US" sz="1100" dirty="0" smtClean="0">
                <a:solidFill>
                  <a:prstClr val="black"/>
                </a:solidFill>
              </a:rPr>
              <a:t>Q1 2019.</a:t>
            </a:r>
            <a:endParaRPr lang="en-US" sz="1100" dirty="0">
              <a:solidFill>
                <a:prstClr val="black"/>
              </a:solidFill>
            </a:endParaRP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pic>
        <p:nvPicPr>
          <p:cNvPr id="7" name="Picture 6"/>
          <p:cNvPicPr>
            <a:picLocks noChangeAspect="1"/>
          </p:cNvPicPr>
          <p:nvPr/>
        </p:nvPicPr>
        <p:blipFill>
          <a:blip r:embed="rId3"/>
          <a:stretch>
            <a:fillRect/>
          </a:stretch>
        </p:blipFill>
        <p:spPr>
          <a:xfrm>
            <a:off x="621093" y="1676400"/>
            <a:ext cx="7561279" cy="2280645"/>
          </a:xfrm>
          <a:prstGeom prst="rect">
            <a:avLst/>
          </a:prstGeom>
        </p:spPr>
      </p:pic>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6629401" y="4212568"/>
            <a:ext cx="1885424" cy="2170444"/>
          </a:xfrm>
          <a:prstGeom prst="rect">
            <a:avLst/>
          </a:prstGeom>
        </p:spPr>
      </p:pic>
      <p:pic>
        <p:nvPicPr>
          <p:cNvPr id="4" name="Picture 3"/>
          <p:cNvPicPr>
            <a:picLocks noChangeAspect="1"/>
          </p:cNvPicPr>
          <p:nvPr/>
        </p:nvPicPr>
        <p:blipFill>
          <a:blip r:embed="rId4"/>
          <a:stretch>
            <a:fillRect/>
          </a:stretch>
        </p:blipFill>
        <p:spPr>
          <a:xfrm>
            <a:off x="127206" y="974927"/>
            <a:ext cx="8764578" cy="2726094"/>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122472" y="3969801"/>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4717865" y="583433"/>
            <a:ext cx="3675877" cy="2814384"/>
          </a:xfrm>
          <a:prstGeom prst="rect">
            <a:avLst/>
          </a:prstGeom>
        </p:spPr>
      </p:pic>
      <p:pic>
        <p:nvPicPr>
          <p:cNvPr id="10" name="Picture 9"/>
          <p:cNvPicPr>
            <a:picLocks noChangeAspect="1"/>
          </p:cNvPicPr>
          <p:nvPr/>
        </p:nvPicPr>
        <p:blipFill>
          <a:blip r:embed="rId4"/>
          <a:stretch>
            <a:fillRect/>
          </a:stretch>
        </p:blipFill>
        <p:spPr>
          <a:xfrm>
            <a:off x="4699602" y="3405371"/>
            <a:ext cx="3694141" cy="2850584"/>
          </a:xfrm>
          <a:prstGeom prst="rect">
            <a:avLst/>
          </a:prstGeom>
        </p:spPr>
      </p:pic>
      <p:pic>
        <p:nvPicPr>
          <p:cNvPr id="9" name="Picture 8"/>
          <p:cNvPicPr>
            <a:picLocks noChangeAspect="1"/>
          </p:cNvPicPr>
          <p:nvPr/>
        </p:nvPicPr>
        <p:blipFill>
          <a:blip r:embed="rId5"/>
          <a:stretch>
            <a:fillRect/>
          </a:stretch>
        </p:blipFill>
        <p:spPr>
          <a:xfrm>
            <a:off x="653826" y="3405371"/>
            <a:ext cx="3718453" cy="2850584"/>
          </a:xfrm>
          <a:prstGeom prst="rect">
            <a:avLst/>
          </a:prstGeom>
        </p:spPr>
      </p:pic>
      <p:pic>
        <p:nvPicPr>
          <p:cNvPr id="8" name="Picture 7"/>
          <p:cNvPicPr>
            <a:picLocks noChangeAspect="1"/>
          </p:cNvPicPr>
          <p:nvPr/>
        </p:nvPicPr>
        <p:blipFill>
          <a:blip r:embed="rId6"/>
          <a:stretch>
            <a:fillRect/>
          </a:stretch>
        </p:blipFill>
        <p:spPr>
          <a:xfrm>
            <a:off x="687292" y="706788"/>
            <a:ext cx="3684987" cy="269858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4713703" y="750986"/>
            <a:ext cx="3651811" cy="2795715"/>
          </a:xfrm>
          <a:prstGeom prst="rect">
            <a:avLst/>
          </a:prstGeom>
        </p:spPr>
      </p:pic>
      <p:pic>
        <p:nvPicPr>
          <p:cNvPr id="5" name="Picture 4"/>
          <p:cNvPicPr>
            <a:picLocks noChangeAspect="1"/>
          </p:cNvPicPr>
          <p:nvPr/>
        </p:nvPicPr>
        <p:blipFill>
          <a:blip r:embed="rId4"/>
          <a:stretch>
            <a:fillRect/>
          </a:stretch>
        </p:blipFill>
        <p:spPr>
          <a:xfrm>
            <a:off x="4790210" y="3546701"/>
            <a:ext cx="3575304" cy="2717008"/>
          </a:xfrm>
          <a:prstGeom prst="rect">
            <a:avLst/>
          </a:prstGeom>
        </p:spPr>
      </p:pic>
      <p:pic>
        <p:nvPicPr>
          <p:cNvPr id="4" name="Picture 3"/>
          <p:cNvPicPr>
            <a:picLocks noChangeAspect="1"/>
          </p:cNvPicPr>
          <p:nvPr/>
        </p:nvPicPr>
        <p:blipFill>
          <a:blip r:embed="rId5"/>
          <a:stretch>
            <a:fillRect/>
          </a:stretch>
        </p:blipFill>
        <p:spPr>
          <a:xfrm>
            <a:off x="578572" y="3546701"/>
            <a:ext cx="3661446" cy="2717008"/>
          </a:xfrm>
          <a:prstGeom prst="rect">
            <a:avLst/>
          </a:prstGeom>
        </p:spPr>
      </p:pic>
      <p:pic>
        <p:nvPicPr>
          <p:cNvPr id="3" name="Picture 2"/>
          <p:cNvPicPr>
            <a:picLocks noChangeAspect="1"/>
          </p:cNvPicPr>
          <p:nvPr/>
        </p:nvPicPr>
        <p:blipFill>
          <a:blip r:embed="rId6"/>
          <a:stretch>
            <a:fillRect/>
          </a:stretch>
        </p:blipFill>
        <p:spPr>
          <a:xfrm>
            <a:off x="611308" y="750986"/>
            <a:ext cx="3628710" cy="279571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Picture 3"/>
          <p:cNvPicPr>
            <a:picLocks noChangeAspect="1"/>
          </p:cNvPicPr>
          <p:nvPr/>
        </p:nvPicPr>
        <p:blipFill>
          <a:blip r:embed="rId3"/>
          <a:stretch>
            <a:fillRect/>
          </a:stretch>
        </p:blipFill>
        <p:spPr>
          <a:xfrm>
            <a:off x="914400" y="762000"/>
            <a:ext cx="7428708" cy="5392508"/>
          </a:xfrm>
          <a:prstGeom prst="rect">
            <a:avLst/>
          </a:prstGeom>
        </p:spPr>
      </p:pic>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3" name="Picture 2"/>
          <p:cNvPicPr>
            <a:picLocks noChangeAspect="1"/>
          </p:cNvPicPr>
          <p:nvPr/>
        </p:nvPicPr>
        <p:blipFill>
          <a:blip r:embed="rId3"/>
          <a:stretch>
            <a:fillRect/>
          </a:stretch>
        </p:blipFill>
        <p:spPr>
          <a:xfrm>
            <a:off x="914400" y="762000"/>
            <a:ext cx="7391400" cy="5379503"/>
          </a:xfrm>
          <a:prstGeom prst="rect">
            <a:avLst/>
          </a:prstGeom>
        </p:spPr>
      </p:pic>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892500092"/>
              </p:ext>
            </p:extLst>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spTree>
    <p:extLst>
      <p:ext uri="{BB962C8B-B14F-4D97-AF65-F5344CB8AC3E}">
        <p14:creationId xmlns:p14="http://schemas.microsoft.com/office/powerpoint/2010/main" val="51971925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18304</TotalTime>
  <Words>2303</Words>
  <Application>Microsoft Office PowerPoint</Application>
  <PresentationFormat>On-screen Show (4:3)</PresentationFormat>
  <Paragraphs>1025</Paragraphs>
  <Slides>10</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Covington, Austin</cp:lastModifiedBy>
  <cp:revision>212</cp:revision>
  <cp:lastPrinted>2017-07-14T19:25:35Z</cp:lastPrinted>
  <dcterms:created xsi:type="dcterms:W3CDTF">2016-01-21T15:20:31Z</dcterms:created>
  <dcterms:modified xsi:type="dcterms:W3CDTF">2019-04-23T18:11:26Z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