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 id="2147483700" r:id="rId2"/>
    <p:sldMasterId id="2147483702" r:id="rId3"/>
  </p:sldMasterIdLst>
  <p:notesMasterIdLst>
    <p:notesMasterId r:id="rId7"/>
  </p:notesMasterIdLst>
  <p:handoutMasterIdLst>
    <p:handoutMasterId r:id="rId8"/>
  </p:handoutMasterIdLst>
  <p:sldIdLst>
    <p:sldId id="258" r:id="rId4"/>
    <p:sldId id="256" r:id="rId5"/>
    <p:sldId id="257"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BC32"/>
    <a:srgbClr val="CCEFF4"/>
    <a:srgbClr val="73C8FD"/>
    <a:srgbClr val="FF8200"/>
    <a:srgbClr val="00AEC7"/>
    <a:srgbClr val="FFE8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3568" autoAdjust="0"/>
  </p:normalViewPr>
  <p:slideViewPr>
    <p:cSldViewPr snapToGrid="0">
      <p:cViewPr varScale="1">
        <p:scale>
          <a:sx n="107" d="100"/>
          <a:sy n="107" d="100"/>
        </p:scale>
        <p:origin x="1518" y="10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FADBA4A-CF1B-46AC-9045-2B6612C0624C}" type="datetimeFigureOut">
              <a:rPr lang="en-US" smtClean="0"/>
              <a:t>4/3/2019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46EE2B4-D30B-4D65-BC1C-DE57E4765049}" type="slidenum">
              <a:rPr lang="en-US" smtClean="0"/>
              <a:t>‹#›</a:t>
            </a:fld>
            <a:endParaRPr lang="en-US" dirty="0"/>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73C6F44-CB68-48CB-8188-A47D4423899A}" type="datetimeFigureOut">
              <a:rPr lang="en-US" smtClean="0"/>
              <a:t>4/3/2019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772613F-3576-4EE9-945C-25503B987A39}" type="slidenum">
              <a:rPr lang="en-US" smtClean="0"/>
              <a:t>‹#›</a:t>
            </a:fld>
            <a:endParaRPr lang="en-US" dirty="0"/>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solidFill>
                  <a:prstClr val="black">
                    <a:tint val="75000"/>
                  </a:prstClr>
                </a:solidFill>
              </a:rPr>
              <a:t>DRAFT</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5648147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400" baseline="0">
                <a:solidFill>
                  <a:schemeClr val="tx2"/>
                </a:solidFill>
              </a:defRPr>
            </a:lvl1pPr>
            <a:lvl2pPr>
              <a:defRPr sz="1400" baseline="0">
                <a:solidFill>
                  <a:schemeClr val="tx2"/>
                </a:solidFill>
              </a:defRPr>
            </a:lvl2pPr>
            <a:lvl3pPr>
              <a:defRPr sz="1200" baseline="0">
                <a:solidFill>
                  <a:schemeClr val="tx2"/>
                </a:solidFill>
              </a:defRPr>
            </a:lvl3pPr>
            <a:lvl4pPr>
              <a:defRPr sz="1200" baseline="0">
                <a:solidFill>
                  <a:schemeClr val="tx2"/>
                </a:solidFill>
              </a:defRPr>
            </a:lvl4pPr>
            <a:lvl5pPr>
              <a:defRPr sz="11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DRAFT</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DRAFT</a:t>
            </a:r>
            <a:endParaRPr lang="en-US" dirty="0">
              <a:solidFill>
                <a:prstClr val="black">
                  <a:tint val="75000"/>
                </a:prstClr>
              </a:solidFill>
            </a:endParaRPr>
          </a:p>
        </p:txBody>
      </p:sp>
    </p:spTree>
    <p:extLst>
      <p:ext uri="{BB962C8B-B14F-4D97-AF65-F5344CB8AC3E}">
        <p14:creationId xmlns:p14="http://schemas.microsoft.com/office/powerpoint/2010/main" val="23748336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6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6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DRAFT</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16189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89775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040238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solidFill>
                  <a:prstClr val="black">
                    <a:tint val="75000"/>
                  </a:prstClr>
                </a:solidFill>
              </a:rPr>
              <a:t>DRAFT</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timing>
    <p:tnLst>
      <p:par>
        <p:cTn id="1" dur="indefinite" restart="never" nodeType="tmRoot"/>
      </p:par>
    </p:tnLst>
  </p:timing>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3"/>
          </p:nvPr>
        </p:nvSpPr>
        <p:spPr/>
        <p:txBody>
          <a:bodyPr/>
          <a:lstStyle/>
          <a:p>
            <a:r>
              <a:rPr lang="en-US" dirty="0" smtClean="0"/>
              <a:t>April 10, 2019</a:t>
            </a:r>
          </a:p>
          <a:p>
            <a:r>
              <a:rPr lang="en-US" dirty="0" smtClean="0"/>
              <a:t>PDCWG</a:t>
            </a:r>
            <a:endParaRPr lang="en-US" dirty="0"/>
          </a:p>
        </p:txBody>
      </p:sp>
      <p:sp>
        <p:nvSpPr>
          <p:cNvPr id="7" name="Text Placeholder 6"/>
          <p:cNvSpPr>
            <a:spLocks noGrp="1"/>
          </p:cNvSpPr>
          <p:nvPr>
            <p:ph type="body" sz="quarter" idx="10"/>
          </p:nvPr>
        </p:nvSpPr>
        <p:spPr/>
        <p:txBody>
          <a:bodyPr/>
          <a:lstStyle/>
          <a:p>
            <a:r>
              <a:rPr lang="en-US" dirty="0" smtClean="0"/>
              <a:t>ERCOT Staff</a:t>
            </a:r>
            <a:endParaRPr lang="en-US" dirty="0"/>
          </a:p>
        </p:txBody>
      </p:sp>
      <p:sp>
        <p:nvSpPr>
          <p:cNvPr id="8" name="Text Placeholder 7"/>
          <p:cNvSpPr>
            <a:spLocks noGrp="1"/>
          </p:cNvSpPr>
          <p:nvPr>
            <p:ph type="body" sz="quarter" idx="11"/>
          </p:nvPr>
        </p:nvSpPr>
        <p:spPr/>
        <p:txBody>
          <a:bodyPr/>
          <a:lstStyle/>
          <a:p>
            <a:r>
              <a:rPr lang="en-US" dirty="0" smtClean="0"/>
              <a:t>Update on the 20% Limits When Providing RRS</a:t>
            </a:r>
            <a:endParaRPr lang="en-US" dirty="0"/>
          </a:p>
        </p:txBody>
      </p:sp>
      <p:sp>
        <p:nvSpPr>
          <p:cNvPr id="4" name="Footer Placeholder 3"/>
          <p:cNvSpPr>
            <a:spLocks noGrp="1"/>
          </p:cNvSpPr>
          <p:nvPr>
            <p:ph type="ftr" sz="quarter" idx="4294967295"/>
          </p:nvPr>
        </p:nvSpPr>
        <p:spPr>
          <a:xfrm>
            <a:off x="5105400" y="6553200"/>
            <a:ext cx="4038600" cy="228600"/>
          </a:xfrm>
          <a:prstGeom prst="rect">
            <a:avLst/>
          </a:prstGeom>
        </p:spPr>
        <p:txBody>
          <a:bodyPr/>
          <a:lstStyle/>
          <a:p>
            <a:r>
              <a:rPr lang="en-US" smtClean="0">
                <a:solidFill>
                  <a:prstClr val="black">
                    <a:tint val="75000"/>
                  </a:prstClr>
                </a:solidFill>
              </a:rPr>
              <a:t>DRAFT</a:t>
            </a:r>
            <a:endParaRPr lang="en-US" dirty="0">
              <a:solidFill>
                <a:prstClr val="black">
                  <a:tint val="75000"/>
                </a:prstClr>
              </a:solidFill>
            </a:endParaRPr>
          </a:p>
        </p:txBody>
      </p:sp>
      <p:sp>
        <p:nvSpPr>
          <p:cNvPr id="5" name="Slide Number Placeholder 4"/>
          <p:cNvSpPr>
            <a:spLocks noGrp="1"/>
          </p:cNvSpPr>
          <p:nvPr>
            <p:ph type="sldNum" sz="quarter" idx="4294967295"/>
          </p:nvPr>
        </p:nvSpPr>
        <p:spPr>
          <a:xfrm>
            <a:off x="8686800" y="6553200"/>
            <a:ext cx="457200" cy="212725"/>
          </a:xfrm>
          <a:prstGeom prst="rect">
            <a:avLst/>
          </a:prstGeom>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663571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Protocol </a:t>
            </a:r>
            <a:r>
              <a:rPr lang="en-US" sz="2400" dirty="0" smtClean="0"/>
              <a:t>Section </a:t>
            </a:r>
            <a:r>
              <a:rPr lang="en-US" sz="2400" dirty="0" smtClean="0"/>
              <a:t>3.1.8 (3)</a:t>
            </a:r>
            <a:endParaRPr lang="en-US" sz="2400" dirty="0"/>
          </a:p>
        </p:txBody>
      </p:sp>
      <p:sp>
        <p:nvSpPr>
          <p:cNvPr id="3" name="Content Placeholder 2"/>
          <p:cNvSpPr>
            <a:spLocks noGrp="1"/>
          </p:cNvSpPr>
          <p:nvPr>
            <p:ph idx="1"/>
          </p:nvPr>
        </p:nvSpPr>
        <p:spPr/>
        <p:txBody>
          <a:bodyPr/>
          <a:lstStyle/>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pPr algn="just"/>
            <a:endParaRPr lang="en-US" dirty="0" smtClean="0"/>
          </a:p>
          <a:p>
            <a:pPr algn="just"/>
            <a:r>
              <a:rPr lang="en-US" dirty="0" smtClean="0"/>
              <a:t>Current </a:t>
            </a:r>
            <a:r>
              <a:rPr lang="en-US" dirty="0"/>
              <a:t>protocols state that the amount of RRS provided by thermal units and hydro units not operating in synchronous condenser fast response mode is limited to 20% of their respective HSL.</a:t>
            </a:r>
          </a:p>
          <a:p>
            <a:pPr algn="just"/>
            <a:endParaRPr lang="en-US" sz="1200" dirty="0" smtClean="0"/>
          </a:p>
          <a:p>
            <a:pPr algn="just"/>
            <a:r>
              <a:rPr lang="en-US" dirty="0" smtClean="0"/>
              <a:t>Starting June 2019, ERCOT </a:t>
            </a:r>
            <a:r>
              <a:rPr lang="en-US" dirty="0"/>
              <a:t>systems </a:t>
            </a:r>
            <a:r>
              <a:rPr lang="en-US" dirty="0" smtClean="0"/>
              <a:t>will </a:t>
            </a:r>
            <a:r>
              <a:rPr lang="en-US" dirty="0"/>
              <a:t>allow </a:t>
            </a:r>
            <a:r>
              <a:rPr lang="en-US" dirty="0" smtClean="0"/>
              <a:t>non thermal units that are qualified to provide RRS (and have demonstrated the capability), to carry </a:t>
            </a:r>
            <a:r>
              <a:rPr lang="en-US" dirty="0"/>
              <a:t>more than 20% of their respective </a:t>
            </a:r>
            <a:r>
              <a:rPr lang="en-US" dirty="0" smtClean="0"/>
              <a:t>HSL as RRS.</a:t>
            </a:r>
            <a:endParaRPr lang="en-US" dirty="0"/>
          </a:p>
          <a:p>
            <a:pPr algn="just"/>
            <a:endParaRPr lang="en-US" sz="1200" dirty="0" smtClean="0"/>
          </a:p>
          <a:p>
            <a:pPr algn="just"/>
            <a:r>
              <a:rPr lang="en-US" dirty="0"/>
              <a:t>ERCOT will continue to monitor RRS being carried in Real Time to ensure that the total quantity of RRS Gen is spread across multiple resources. </a:t>
            </a:r>
            <a:endParaRPr lang="en-US" dirty="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TextBox 6"/>
          <p:cNvSpPr txBox="1"/>
          <p:nvPr/>
        </p:nvSpPr>
        <p:spPr>
          <a:xfrm>
            <a:off x="304800" y="855406"/>
            <a:ext cx="8534400" cy="2893100"/>
          </a:xfrm>
          <a:prstGeom prst="rect">
            <a:avLst/>
          </a:prstGeom>
          <a:solidFill>
            <a:srgbClr val="CCEFF4"/>
          </a:solidFill>
        </p:spPr>
        <p:txBody>
          <a:bodyPr wrap="square" rtlCol="0">
            <a:spAutoFit/>
          </a:bodyPr>
          <a:lstStyle/>
          <a:p>
            <a:pPr algn="just"/>
            <a:r>
              <a:rPr lang="en-US" sz="1400" b="1" dirty="0" smtClean="0">
                <a:solidFill>
                  <a:schemeClr val="tx2"/>
                </a:solidFill>
              </a:rPr>
              <a:t>3.18   Resource </a:t>
            </a:r>
            <a:r>
              <a:rPr lang="en-US" sz="1400" b="1" dirty="0">
                <a:solidFill>
                  <a:schemeClr val="tx2"/>
                </a:solidFill>
              </a:rPr>
              <a:t>Limits in Providing Ancillary Service </a:t>
            </a:r>
            <a:endParaRPr lang="en-US" sz="1400" b="1" dirty="0" smtClean="0">
              <a:solidFill>
                <a:schemeClr val="tx2"/>
              </a:solidFill>
            </a:endParaRPr>
          </a:p>
          <a:p>
            <a:pPr algn="just"/>
            <a:r>
              <a:rPr lang="en-US" sz="1400" dirty="0">
                <a:solidFill>
                  <a:schemeClr val="tx2"/>
                </a:solidFill>
              </a:rPr>
              <a:t>(3)  </a:t>
            </a:r>
            <a:r>
              <a:rPr lang="en-US" sz="1400" dirty="0" smtClean="0">
                <a:solidFill>
                  <a:schemeClr val="tx2"/>
                </a:solidFill>
              </a:rPr>
              <a:t>For </a:t>
            </a:r>
            <a:r>
              <a:rPr lang="en-US" sz="1400" dirty="0">
                <a:solidFill>
                  <a:schemeClr val="tx2"/>
                </a:solidFill>
              </a:rPr>
              <a:t>RRS:</a:t>
            </a:r>
          </a:p>
          <a:p>
            <a:pPr marL="627063" indent="-627063" algn="just"/>
            <a:r>
              <a:rPr lang="en-US" sz="1400" dirty="0" smtClean="0">
                <a:solidFill>
                  <a:schemeClr val="tx2"/>
                </a:solidFill>
              </a:rPr>
              <a:t>       (</a:t>
            </a:r>
            <a:r>
              <a:rPr lang="en-US" sz="1400" dirty="0">
                <a:solidFill>
                  <a:schemeClr val="tx2"/>
                </a:solidFill>
              </a:rPr>
              <a:t>a</a:t>
            </a:r>
            <a:r>
              <a:rPr lang="en-US" sz="1400" dirty="0" smtClean="0">
                <a:solidFill>
                  <a:schemeClr val="tx2"/>
                </a:solidFill>
              </a:rPr>
              <a:t>) The </a:t>
            </a:r>
            <a:r>
              <a:rPr lang="en-US" sz="1400" u="sng" dirty="0">
                <a:solidFill>
                  <a:schemeClr val="tx2"/>
                </a:solidFill>
              </a:rPr>
              <a:t>full amount of RRS</a:t>
            </a:r>
            <a:r>
              <a:rPr lang="en-US" sz="1400" dirty="0">
                <a:solidFill>
                  <a:schemeClr val="tx2"/>
                </a:solidFill>
              </a:rPr>
              <a:t> provided from a </a:t>
            </a:r>
            <a:r>
              <a:rPr lang="en-US" sz="1400" u="sng" dirty="0">
                <a:solidFill>
                  <a:schemeClr val="tx2"/>
                </a:solidFill>
              </a:rPr>
              <a:t>Generation Resource</a:t>
            </a:r>
            <a:r>
              <a:rPr lang="en-US" sz="1400" dirty="0">
                <a:solidFill>
                  <a:schemeClr val="tx2"/>
                </a:solidFill>
              </a:rPr>
              <a:t> must </a:t>
            </a:r>
            <a:r>
              <a:rPr lang="en-US" sz="1400" u="sng" dirty="0">
                <a:solidFill>
                  <a:schemeClr val="tx2"/>
                </a:solidFill>
              </a:rPr>
              <a:t>be less than or equal to 20% of </a:t>
            </a:r>
            <a:r>
              <a:rPr lang="en-US" sz="1400" u="sng" dirty="0">
                <a:solidFill>
                  <a:srgbClr val="FF0000"/>
                </a:solidFill>
              </a:rPr>
              <a:t>thermal</a:t>
            </a:r>
            <a:r>
              <a:rPr lang="en-US" sz="1400" u="sng" dirty="0">
                <a:solidFill>
                  <a:schemeClr val="tx2"/>
                </a:solidFill>
              </a:rPr>
              <a:t> unit HSL</a:t>
            </a:r>
            <a:r>
              <a:rPr lang="en-US" sz="1400" dirty="0">
                <a:solidFill>
                  <a:schemeClr val="tx2"/>
                </a:solidFill>
              </a:rPr>
              <a:t> for an Ancillary Service Offer, and must be less than or equal to ten times the Emergency Ramp Rate, and must be frequency responsive</a:t>
            </a:r>
            <a:r>
              <a:rPr lang="en-US" sz="1400" dirty="0" smtClean="0">
                <a:solidFill>
                  <a:schemeClr val="tx2"/>
                </a:solidFill>
              </a:rPr>
              <a:t>;</a:t>
            </a:r>
          </a:p>
          <a:p>
            <a:pPr marL="627063" indent="-627063" algn="just"/>
            <a:endParaRPr lang="en-US" sz="800" dirty="0">
              <a:solidFill>
                <a:schemeClr val="tx2"/>
              </a:solidFill>
            </a:endParaRPr>
          </a:p>
          <a:p>
            <a:pPr marL="627063" indent="-285750" algn="just"/>
            <a:r>
              <a:rPr lang="en-US" sz="1200" dirty="0" smtClean="0">
                <a:solidFill>
                  <a:schemeClr val="tx2"/>
                </a:solidFill>
              </a:rPr>
              <a:t>(</a:t>
            </a:r>
            <a:r>
              <a:rPr lang="en-US" sz="1200" dirty="0">
                <a:solidFill>
                  <a:schemeClr val="tx2"/>
                </a:solidFill>
              </a:rPr>
              <a:t>b)</a:t>
            </a:r>
            <a:r>
              <a:rPr lang="en-US" sz="1200" dirty="0">
                <a:solidFill>
                  <a:schemeClr val="tx2"/>
                </a:solidFill>
              </a:rPr>
              <a:t> </a:t>
            </a:r>
            <a:r>
              <a:rPr lang="en-US" sz="1200" dirty="0" smtClean="0">
                <a:solidFill>
                  <a:schemeClr val="tx2"/>
                </a:solidFill>
              </a:rPr>
              <a:t> Hydro </a:t>
            </a:r>
            <a:r>
              <a:rPr lang="en-US" sz="1200" dirty="0">
                <a:solidFill>
                  <a:schemeClr val="tx2"/>
                </a:solidFill>
              </a:rPr>
              <a:t>Generation Resources operating in the synchronous condenser fast-response mode may provide RRS up to the hydro Generation Resource’s proven 20-second response capability (which may be 100% of the HSL).  The initiation setting of the automatic under-frequency relay setting shall not be lower than 59.80 Hz; </a:t>
            </a:r>
            <a:endParaRPr lang="en-US" sz="1200" dirty="0" smtClean="0">
              <a:solidFill>
                <a:schemeClr val="tx2"/>
              </a:solidFill>
            </a:endParaRPr>
          </a:p>
          <a:p>
            <a:pPr marL="627063" indent="-285750" algn="just"/>
            <a:endParaRPr lang="en-US" sz="800" dirty="0">
              <a:solidFill>
                <a:schemeClr val="tx2"/>
              </a:solidFill>
            </a:endParaRPr>
          </a:p>
          <a:p>
            <a:pPr marL="627063" indent="-285750" algn="just"/>
            <a:r>
              <a:rPr lang="en-US" sz="1400" dirty="0" smtClean="0">
                <a:solidFill>
                  <a:schemeClr val="tx2"/>
                </a:solidFill>
              </a:rPr>
              <a:t>(c) For </a:t>
            </a:r>
            <a:r>
              <a:rPr lang="en-US" sz="1400" dirty="0">
                <a:solidFill>
                  <a:schemeClr val="tx2"/>
                </a:solidFill>
              </a:rPr>
              <a:t>any </a:t>
            </a:r>
            <a:r>
              <a:rPr lang="en-US" sz="1400" u="sng" dirty="0" smtClean="0">
                <a:solidFill>
                  <a:schemeClr val="tx2"/>
                </a:solidFill>
              </a:rPr>
              <a:t>hydro Generation Resource </a:t>
            </a:r>
            <a:r>
              <a:rPr lang="en-US" sz="1400" dirty="0" smtClean="0">
                <a:solidFill>
                  <a:schemeClr val="tx2"/>
                </a:solidFill>
              </a:rPr>
              <a:t>with </a:t>
            </a:r>
            <a:r>
              <a:rPr lang="en-US" sz="1400" dirty="0">
                <a:solidFill>
                  <a:schemeClr val="tx2"/>
                </a:solidFill>
              </a:rPr>
              <a:t>a </a:t>
            </a:r>
            <a:r>
              <a:rPr lang="en-US" sz="1400" u="sng" dirty="0">
                <a:solidFill>
                  <a:schemeClr val="tx2"/>
                </a:solidFill>
              </a:rPr>
              <a:t>5% droop setting operating</a:t>
            </a:r>
            <a:r>
              <a:rPr lang="en-US" sz="1400" dirty="0">
                <a:solidFill>
                  <a:schemeClr val="tx2"/>
                </a:solidFill>
              </a:rPr>
              <a:t> as a generator, the amount </a:t>
            </a:r>
            <a:r>
              <a:rPr lang="en-US" sz="1400" dirty="0" smtClean="0">
                <a:solidFill>
                  <a:schemeClr val="tx2"/>
                </a:solidFill>
              </a:rPr>
              <a:t>  of </a:t>
            </a:r>
            <a:r>
              <a:rPr lang="en-US" sz="1400" dirty="0">
                <a:solidFill>
                  <a:schemeClr val="tx2"/>
                </a:solidFill>
              </a:rPr>
              <a:t>RRS provided </a:t>
            </a:r>
            <a:r>
              <a:rPr lang="en-US" sz="1400" u="sng" dirty="0">
                <a:solidFill>
                  <a:schemeClr val="tx2"/>
                </a:solidFill>
              </a:rPr>
              <a:t>may never be more than 20% of the HSL</a:t>
            </a:r>
            <a:r>
              <a:rPr lang="en-US" sz="1400" dirty="0">
                <a:solidFill>
                  <a:schemeClr val="tx2"/>
                </a:solidFill>
              </a:rPr>
              <a:t>; and </a:t>
            </a:r>
          </a:p>
          <a:p>
            <a:pPr marL="627063" indent="-285750" algn="just">
              <a:tabLst>
                <a:tab pos="287338" algn="l"/>
              </a:tabLst>
            </a:pPr>
            <a:endParaRPr lang="en-US" sz="800" dirty="0" smtClean="0">
              <a:solidFill>
                <a:schemeClr val="tx2"/>
              </a:solidFill>
            </a:endParaRPr>
          </a:p>
          <a:p>
            <a:pPr marL="627063" indent="-285750" algn="just">
              <a:tabLst>
                <a:tab pos="287338" algn="l"/>
              </a:tabLst>
            </a:pPr>
            <a:r>
              <a:rPr lang="en-US" sz="1200" dirty="0" smtClean="0">
                <a:solidFill>
                  <a:schemeClr val="tx2"/>
                </a:solidFill>
              </a:rPr>
              <a:t>(d)  The </a:t>
            </a:r>
            <a:r>
              <a:rPr lang="en-US" sz="1200" dirty="0">
                <a:solidFill>
                  <a:schemeClr val="tx2"/>
                </a:solidFill>
              </a:rPr>
              <a:t>amount of RRS provided from a Load Resource must be less than or equal to the HSL minus the sum of the LSL, </a:t>
            </a:r>
            <a:r>
              <a:rPr lang="en-US" sz="1200" dirty="0" err="1">
                <a:solidFill>
                  <a:schemeClr val="tx2"/>
                </a:solidFill>
              </a:rPr>
              <a:t>Reg</a:t>
            </a:r>
            <a:r>
              <a:rPr lang="en-US" sz="1200" dirty="0">
                <a:solidFill>
                  <a:schemeClr val="tx2"/>
                </a:solidFill>
              </a:rPr>
              <a:t>-Up Resource Responsibility, </a:t>
            </a:r>
            <a:r>
              <a:rPr lang="en-US" sz="1200" dirty="0" err="1">
                <a:solidFill>
                  <a:schemeClr val="tx2"/>
                </a:solidFill>
              </a:rPr>
              <a:t>Reg</a:t>
            </a:r>
            <a:r>
              <a:rPr lang="en-US" sz="1200" dirty="0">
                <a:solidFill>
                  <a:schemeClr val="tx2"/>
                </a:solidFill>
              </a:rPr>
              <a:t>-Down Resource Responsibility, and Non-Spin Resource Responsibility. </a:t>
            </a:r>
            <a:endParaRPr lang="en-US" sz="1600" dirty="0"/>
          </a:p>
        </p:txBody>
      </p:sp>
    </p:spTree>
    <p:extLst>
      <p:ext uri="{BB962C8B-B14F-4D97-AF65-F5344CB8AC3E}">
        <p14:creationId xmlns:p14="http://schemas.microsoft.com/office/powerpoint/2010/main" val="457584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Protocol </a:t>
            </a:r>
            <a:r>
              <a:rPr lang="en-US" sz="2400" dirty="0" smtClean="0"/>
              <a:t>Section </a:t>
            </a:r>
            <a:r>
              <a:rPr lang="en-US" sz="2400" dirty="0" smtClean="0"/>
              <a:t>3.1.8 (3</a:t>
            </a:r>
            <a:r>
              <a:rPr lang="en-US" sz="2400" smtClean="0"/>
              <a:t>) NPRR863</a:t>
            </a:r>
            <a:endParaRPr lang="en-US" sz="2400" dirty="0"/>
          </a:p>
        </p:txBody>
      </p:sp>
      <p:sp>
        <p:nvSpPr>
          <p:cNvPr id="3" name="Content Placeholder 2"/>
          <p:cNvSpPr>
            <a:spLocks noGrp="1"/>
          </p:cNvSpPr>
          <p:nvPr>
            <p:ph idx="1"/>
          </p:nvPr>
        </p:nvSpPr>
        <p:spPr/>
        <p:txBody>
          <a:bodyPr/>
          <a:lstStyle/>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a:p>
          <a:p>
            <a:endParaRPr lang="en-US" sz="1600" dirty="0" smtClean="0"/>
          </a:p>
          <a:p>
            <a:endParaRPr lang="en-US" sz="1600" dirty="0"/>
          </a:p>
          <a:p>
            <a:endParaRPr lang="en-US" sz="1600" dirty="0" smtClean="0"/>
          </a:p>
          <a:p>
            <a:endParaRPr lang="en-US" sz="1600" dirty="0"/>
          </a:p>
          <a:p>
            <a:pPr algn="just"/>
            <a:endParaRPr lang="en-US" dirty="0" smtClean="0"/>
          </a:p>
          <a:p>
            <a:pPr algn="just"/>
            <a:r>
              <a:rPr lang="en-US" dirty="0" smtClean="0"/>
              <a:t>Upon </a:t>
            </a:r>
            <a:r>
              <a:rPr lang="en-US" dirty="0"/>
              <a:t>implementation of NPRR863, the amount of RRS provided by any Generation Resource (excluding Hydro units operating in synchronous condenser fast response mode and resources providing FFR) will be dependent on its verified droop performance</a:t>
            </a:r>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TextBox 4"/>
          <p:cNvSpPr txBox="1"/>
          <p:nvPr/>
        </p:nvSpPr>
        <p:spPr>
          <a:xfrm>
            <a:off x="304800" y="832271"/>
            <a:ext cx="8534400" cy="3754874"/>
          </a:xfrm>
          <a:prstGeom prst="rect">
            <a:avLst/>
          </a:prstGeom>
          <a:solidFill>
            <a:srgbClr val="CCEFF4"/>
          </a:solidFill>
        </p:spPr>
        <p:txBody>
          <a:bodyPr wrap="square" rtlCol="0">
            <a:spAutoFit/>
          </a:bodyPr>
          <a:lstStyle/>
          <a:p>
            <a:pPr algn="just"/>
            <a:r>
              <a:rPr lang="en-US" sz="1400" b="1" dirty="0" smtClean="0">
                <a:solidFill>
                  <a:schemeClr val="tx2"/>
                </a:solidFill>
              </a:rPr>
              <a:t>3.18   Resource </a:t>
            </a:r>
            <a:r>
              <a:rPr lang="en-US" sz="1400" b="1" dirty="0">
                <a:solidFill>
                  <a:schemeClr val="tx2"/>
                </a:solidFill>
              </a:rPr>
              <a:t>Limits in Providing Ancillary Service </a:t>
            </a:r>
            <a:endParaRPr lang="en-US" sz="1400" b="1" dirty="0" smtClean="0">
              <a:solidFill>
                <a:schemeClr val="tx2"/>
              </a:solidFill>
            </a:endParaRPr>
          </a:p>
          <a:p>
            <a:pPr algn="just"/>
            <a:r>
              <a:rPr lang="en-US" sz="1400" dirty="0">
                <a:solidFill>
                  <a:schemeClr val="tx2"/>
                </a:solidFill>
              </a:rPr>
              <a:t>(3)  </a:t>
            </a:r>
            <a:r>
              <a:rPr lang="en-US" sz="1400" dirty="0" smtClean="0">
                <a:solidFill>
                  <a:schemeClr val="tx2"/>
                </a:solidFill>
              </a:rPr>
              <a:t>For </a:t>
            </a:r>
            <a:r>
              <a:rPr lang="en-US" sz="1400" dirty="0">
                <a:solidFill>
                  <a:schemeClr val="tx2"/>
                </a:solidFill>
              </a:rPr>
              <a:t>RRS:</a:t>
            </a:r>
          </a:p>
          <a:p>
            <a:pPr marL="627063" indent="-627063" algn="just"/>
            <a:r>
              <a:rPr lang="en-US" sz="1400" dirty="0" smtClean="0">
                <a:solidFill>
                  <a:schemeClr val="tx2"/>
                </a:solidFill>
              </a:rPr>
              <a:t>       (</a:t>
            </a:r>
            <a:r>
              <a:rPr lang="en-US" sz="1400" dirty="0">
                <a:solidFill>
                  <a:schemeClr val="tx2"/>
                </a:solidFill>
              </a:rPr>
              <a:t>a) </a:t>
            </a:r>
            <a:r>
              <a:rPr lang="en-US" sz="1400" dirty="0" smtClean="0">
                <a:solidFill>
                  <a:schemeClr val="tx2"/>
                </a:solidFill>
              </a:rPr>
              <a:t>The </a:t>
            </a:r>
            <a:r>
              <a:rPr lang="en-US" sz="1400" dirty="0">
                <a:solidFill>
                  <a:schemeClr val="tx2"/>
                </a:solidFill>
              </a:rPr>
              <a:t>full amount of RRS awarded to or self-arranged from an On-Line Generation Resource is dependent upon the verified droop characteristics of the Resource.  ERCOT </a:t>
            </a:r>
            <a:r>
              <a:rPr lang="en-US" sz="1400" u="sng" dirty="0">
                <a:solidFill>
                  <a:schemeClr val="tx2"/>
                </a:solidFill>
              </a:rPr>
              <a:t>shall calculate</a:t>
            </a:r>
            <a:r>
              <a:rPr lang="en-US" sz="1400" dirty="0">
                <a:solidFill>
                  <a:schemeClr val="tx2"/>
                </a:solidFill>
              </a:rPr>
              <a:t> and update, using the methodology described in the Nodal Operating Guide, </a:t>
            </a:r>
            <a:r>
              <a:rPr lang="en-US" sz="1400" u="sng" dirty="0" smtClean="0">
                <a:solidFill>
                  <a:schemeClr val="tx2"/>
                </a:solidFill>
              </a:rPr>
              <a:t>a </a:t>
            </a:r>
            <a:r>
              <a:rPr lang="en-US" sz="1400" b="1" u="sng" dirty="0" smtClean="0">
                <a:solidFill>
                  <a:schemeClr val="tx2"/>
                </a:solidFill>
              </a:rPr>
              <a:t>maximum MW </a:t>
            </a:r>
            <a:r>
              <a:rPr lang="en-US" sz="1400" u="sng" dirty="0" smtClean="0">
                <a:solidFill>
                  <a:schemeClr val="tx2"/>
                </a:solidFill>
              </a:rPr>
              <a:t>amount of RRS for each Generation Resource subject to </a:t>
            </a:r>
            <a:r>
              <a:rPr lang="en-US" sz="1400" b="1" u="sng" dirty="0" smtClean="0">
                <a:solidFill>
                  <a:schemeClr val="tx2"/>
                </a:solidFill>
              </a:rPr>
              <a:t>verified droop performance</a:t>
            </a:r>
            <a:r>
              <a:rPr lang="en-US" sz="1400" dirty="0" smtClean="0">
                <a:solidFill>
                  <a:schemeClr val="tx2"/>
                </a:solidFill>
              </a:rPr>
              <a:t>.  </a:t>
            </a:r>
            <a:r>
              <a:rPr lang="en-US" sz="1400" dirty="0">
                <a:solidFill>
                  <a:schemeClr val="tx2"/>
                </a:solidFill>
              </a:rPr>
              <a:t>The </a:t>
            </a:r>
            <a:r>
              <a:rPr lang="en-US" sz="1400" u="sng" dirty="0">
                <a:solidFill>
                  <a:schemeClr val="tx2"/>
                </a:solidFill>
              </a:rPr>
              <a:t>default value </a:t>
            </a:r>
            <a:r>
              <a:rPr lang="en-US" sz="1400" dirty="0">
                <a:solidFill>
                  <a:schemeClr val="tx2"/>
                </a:solidFill>
              </a:rPr>
              <a:t>for </a:t>
            </a:r>
            <a:r>
              <a:rPr lang="en-US" sz="1400" u="sng" dirty="0" smtClean="0">
                <a:solidFill>
                  <a:schemeClr val="tx2"/>
                </a:solidFill>
              </a:rPr>
              <a:t>any newly qualified Generation Resource shall be 20% of its HSL</a:t>
            </a:r>
            <a:r>
              <a:rPr lang="en-US" sz="1400" dirty="0" smtClean="0">
                <a:solidFill>
                  <a:schemeClr val="tx2"/>
                </a:solidFill>
              </a:rPr>
              <a:t>.  </a:t>
            </a:r>
            <a:r>
              <a:rPr lang="en-US" sz="1400" dirty="0">
                <a:solidFill>
                  <a:schemeClr val="tx2"/>
                </a:solidFill>
              </a:rPr>
              <a:t>A Private Use Network with a registered Resource may use the gross HSL for qualification and establishing a limit on the amount of RRS capacity that the Resource within the Private Use Network can provide; </a:t>
            </a:r>
          </a:p>
          <a:p>
            <a:pPr marL="627063" indent="-627063" algn="just"/>
            <a:endParaRPr lang="en-US" sz="800" dirty="0">
              <a:solidFill>
                <a:schemeClr val="tx2"/>
              </a:solidFill>
            </a:endParaRPr>
          </a:p>
          <a:p>
            <a:pPr marL="627063" indent="-285750" algn="just"/>
            <a:r>
              <a:rPr lang="en-US" sz="1200" dirty="0" smtClean="0">
                <a:solidFill>
                  <a:schemeClr val="tx2"/>
                </a:solidFill>
              </a:rPr>
              <a:t>(</a:t>
            </a:r>
            <a:r>
              <a:rPr lang="en-US" sz="1200" dirty="0">
                <a:solidFill>
                  <a:schemeClr val="tx2"/>
                </a:solidFill>
              </a:rPr>
              <a:t>b)</a:t>
            </a:r>
            <a:r>
              <a:rPr lang="en-US" sz="1200" dirty="0">
                <a:solidFill>
                  <a:schemeClr val="tx2"/>
                </a:solidFill>
              </a:rPr>
              <a:t> </a:t>
            </a:r>
            <a:r>
              <a:rPr lang="en-US" sz="1200" dirty="0" smtClean="0">
                <a:solidFill>
                  <a:schemeClr val="tx2"/>
                </a:solidFill>
              </a:rPr>
              <a:t>Hydro </a:t>
            </a:r>
            <a:r>
              <a:rPr lang="en-US" sz="1200" dirty="0">
                <a:solidFill>
                  <a:schemeClr val="tx2"/>
                </a:solidFill>
              </a:rPr>
              <a:t>Generation Resources operating in the synchronous condenser fast-response </a:t>
            </a:r>
            <a:r>
              <a:rPr lang="en-US" sz="1200" dirty="0" smtClean="0">
                <a:solidFill>
                  <a:schemeClr val="tx2"/>
                </a:solidFill>
              </a:rPr>
              <a:t>mode may provide RRS up to the hydro Generation Resource’s proven 20-second response capability (which may be 100% of the HSL).  The initiation setting of the automatic under-frequency relay setting shall not be lower than 59.80 Hz…… </a:t>
            </a:r>
          </a:p>
          <a:p>
            <a:pPr marL="627063" indent="-285750" algn="just"/>
            <a:endParaRPr lang="en-US" sz="800" dirty="0">
              <a:solidFill>
                <a:schemeClr val="tx2"/>
              </a:solidFill>
            </a:endParaRPr>
          </a:p>
          <a:p>
            <a:pPr marL="627063" indent="-285750" algn="just"/>
            <a:r>
              <a:rPr lang="en-US" sz="1200" dirty="0" smtClean="0">
                <a:solidFill>
                  <a:schemeClr val="tx2"/>
                </a:solidFill>
              </a:rPr>
              <a:t>(c</a:t>
            </a:r>
            <a:r>
              <a:rPr lang="en-US" sz="1200" dirty="0">
                <a:solidFill>
                  <a:schemeClr val="tx2"/>
                </a:solidFill>
              </a:rPr>
              <a:t>) The initiation setting of the automatic under-frequency relay setting for Load Resources providing RRS shall not be lower than 59.70 Hz; </a:t>
            </a:r>
            <a:r>
              <a:rPr lang="en-US" sz="1200" dirty="0" smtClean="0">
                <a:solidFill>
                  <a:schemeClr val="tx2"/>
                </a:solidFill>
              </a:rPr>
              <a:t>and</a:t>
            </a:r>
            <a:r>
              <a:rPr lang="en-US" sz="1400" dirty="0" smtClean="0">
                <a:solidFill>
                  <a:schemeClr val="tx2"/>
                </a:solidFill>
              </a:rPr>
              <a:t> </a:t>
            </a:r>
            <a:endParaRPr lang="en-US" sz="1400" dirty="0">
              <a:solidFill>
                <a:schemeClr val="tx2"/>
              </a:solidFill>
            </a:endParaRPr>
          </a:p>
          <a:p>
            <a:pPr marL="627063" indent="-285750" algn="just">
              <a:tabLst>
                <a:tab pos="287338" algn="l"/>
              </a:tabLst>
            </a:pPr>
            <a:endParaRPr lang="en-US" sz="800" dirty="0" smtClean="0">
              <a:solidFill>
                <a:schemeClr val="tx2"/>
              </a:solidFill>
            </a:endParaRPr>
          </a:p>
          <a:p>
            <a:pPr marL="627063" indent="-285750" algn="just">
              <a:tabLst>
                <a:tab pos="287338" algn="l"/>
              </a:tabLst>
            </a:pPr>
            <a:r>
              <a:rPr lang="en-US" sz="1200" dirty="0" smtClean="0">
                <a:solidFill>
                  <a:schemeClr val="tx2"/>
                </a:solidFill>
              </a:rPr>
              <a:t>(d</a:t>
            </a:r>
            <a:r>
              <a:rPr lang="en-US" sz="1200" dirty="0">
                <a:solidFill>
                  <a:schemeClr val="tx2"/>
                </a:solidFill>
              </a:rPr>
              <a:t>) The amount of RRS provided from a Resource capable of providing FFR must be less than or equal to its 15-minute rated </a:t>
            </a:r>
            <a:r>
              <a:rPr lang="en-US" sz="1200" dirty="0" smtClean="0">
                <a:solidFill>
                  <a:schemeClr val="tx2"/>
                </a:solidFill>
              </a:rPr>
              <a:t>capacity…. </a:t>
            </a:r>
            <a:endParaRPr lang="en-US" sz="1600" dirty="0"/>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905149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Words>
  <Application>Microsoft Office PowerPoint</Application>
  <PresentationFormat>On-screen Show (4:3)</PresentationFormat>
  <Paragraphs>67</Paragraphs>
  <Slides>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Courier New</vt:lpstr>
      <vt:lpstr>Wingdings</vt:lpstr>
      <vt:lpstr>1_Office Theme</vt:lpstr>
      <vt:lpstr>2_Custom Design</vt:lpstr>
      <vt:lpstr>3_Custom Design</vt:lpstr>
      <vt:lpstr>PowerPoint Presentation</vt:lpstr>
      <vt:lpstr>Protocol Section 3.1.8 (3)</vt:lpstr>
      <vt:lpstr>Protocol Section 3.1.8 (3) NPRR863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2019-03-15T18:22:43Z</dcterms:created>
  <dcterms:modified xsi:type="dcterms:W3CDTF">2019-04-03T21:57:32Z</dcterms:modified>
</cp:coreProperties>
</file>