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48" r:id="rId2"/>
    <p:sldMasterId id="2147483651" r:id="rId3"/>
  </p:sldMasterIdLst>
  <p:notesMasterIdLst>
    <p:notesMasterId r:id="rId13"/>
  </p:notesMasterIdLst>
  <p:handoutMasterIdLst>
    <p:handoutMasterId r:id="rId14"/>
  </p:handoutMasterIdLst>
  <p:sldIdLst>
    <p:sldId id="368" r:id="rId4"/>
    <p:sldId id="543" r:id="rId5"/>
    <p:sldId id="547" r:id="rId6"/>
    <p:sldId id="548" r:id="rId7"/>
    <p:sldId id="550" r:id="rId8"/>
    <p:sldId id="552" r:id="rId9"/>
    <p:sldId id="553" r:id="rId10"/>
    <p:sldId id="554" r:id="rId11"/>
    <p:sldId id="38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FF8200"/>
    <a:srgbClr val="003865"/>
    <a:srgbClr val="5F8642"/>
    <a:srgbClr val="B8DCF4"/>
    <a:srgbClr val="74B273"/>
    <a:srgbClr val="0076C6"/>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1" autoAdjust="0"/>
    <p:restoredTop sz="95355" autoAdjust="0"/>
  </p:normalViewPr>
  <p:slideViewPr>
    <p:cSldViewPr showGuides="1">
      <p:cViewPr varScale="1">
        <p:scale>
          <a:sx n="106" d="100"/>
          <a:sy n="106" d="100"/>
        </p:scale>
        <p:origin x="126" y="16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812"/>
    </p:cViewPr>
  </p:sorterViewPr>
  <p:notesViewPr>
    <p:cSldViewPr showGuides="1">
      <p:cViewPr varScale="1">
        <p:scale>
          <a:sx n="41" d="100"/>
          <a:sy n="41" d="100"/>
        </p:scale>
        <p:origin x="1968" y="-8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EBD4036-C496-426B-80D9-0599FA8E6410}" type="datetimeFigureOut">
              <a:rPr lang="en-US" smtClean="0"/>
              <a:t>4/22/2019</a:t>
            </a:fld>
            <a:endParaRPr lang="en-US" dirty="0"/>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92205FE-88E4-4228-A0AC-E29F5D2D5575}" type="datetimeFigureOut">
              <a:rPr lang="en-US" smtClean="0"/>
              <a:t>4/22/2019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astaylor.ercot.com/owa/redir.aspx?C=oPhl4_Wz9UCI7oVqJkGdaM-P4-MvhtMIRAMJFZ7-K5eOg6lo6esBMUiebAbXd4c8z8FTPzV8g8A.&amp;URL=http://www.vox.com/2015/6/19/8808545/wind-solar-grid-integration"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castaylor.ercot.com/owa/redir.aspx?C=oPhl4_Wz9UCI7oVqJkGdaM-P4-MvhtMIRAMJFZ7-K5eOg6lo6esBMUiebAbXd4c8z8FTPzV8g8A.&amp;URL=http://energy.gov/eere/sunshot/systems-integration" TargetMode="External"/><Relationship Id="rId5" Type="http://schemas.openxmlformats.org/officeDocument/2006/relationships/hyperlink" Target="https://castaylor.ercot.com/owa/redir.aspx?C=oPhl4_Wz9UCI7oVqJkGdaM-P4-MvhtMIRAMJFZ7-K5eOg6lo6esBMUiebAbXd4c8z8FTPzV8g8A.&amp;URL=https://ec.europa.eu/energy/intelligent/projects/en/projects/pv-grid" TargetMode="External"/><Relationship Id="rId4" Type="http://schemas.openxmlformats.org/officeDocument/2006/relationships/hyperlink" Target="https://castaylor.ercot.com/owa/redir.aspx?C=oPhl4_Wz9UCI7oVqJkGdaM-P4-MvhtMIRAMJFZ7-K5eOg6lo6esBMUiebAbXd4c8z8FTPzV8g8A.&amp;URL=http://greeningthegrid.org/quick-read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97754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97236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hlinkClick r:id="rId3"/>
            </a:endParaRPr>
          </a:p>
          <a:p>
            <a:r>
              <a:rPr lang="en-US" sz="1200" kern="1200" dirty="0" smtClean="0">
                <a:solidFill>
                  <a:schemeClr val="tx1"/>
                </a:solidFill>
                <a:effectLst/>
                <a:latin typeface="+mn-lt"/>
                <a:ea typeface="+mn-ea"/>
                <a:cs typeface="+mn-cs"/>
                <a:hlinkClick r:id="rId3"/>
              </a:rPr>
              <a:t>https://castaylor.ercot.com/owa/redir.aspx?C=oPhl4_Wz9UCI7oVqJkGdaM-P4-MvhtMIRAMJFZ7-K5eOg6lo6esBMUiebAbXd4c8z8FTPzV8g8A.&amp;URL=https%3a%2f%2ftheconversation.com%2fwhen-will-rooftop-solar-be-cheaper-than-the-grid-heres-a-map-54789%3futm_source%3dtwitter%26utm_medium%3dreferral%26utm_campaign%3dUTAustinNews</a:t>
            </a:r>
          </a:p>
          <a:p>
            <a:endParaRPr lang="en-US" sz="1200" kern="1200" dirty="0" smtClean="0">
              <a:solidFill>
                <a:schemeClr val="tx1"/>
              </a:solidFill>
              <a:effectLst/>
              <a:latin typeface="+mn-lt"/>
              <a:ea typeface="+mn-ea"/>
              <a:cs typeface="+mn-cs"/>
              <a:hlinkClick r:id="rId3"/>
            </a:endParaRPr>
          </a:p>
          <a:p>
            <a:r>
              <a:rPr lang="en-US" sz="1200" kern="1200" dirty="0" smtClean="0">
                <a:solidFill>
                  <a:schemeClr val="tx1"/>
                </a:solidFill>
                <a:effectLst/>
                <a:latin typeface="+mn-lt"/>
                <a:ea typeface="+mn-ea"/>
                <a:cs typeface="+mn-cs"/>
                <a:hlinkClick r:id="rId3"/>
              </a:rPr>
              <a:t>http://www.vox.com/2015/6/19/8808545/wind-solar-grid-integration</a:t>
            </a:r>
            <a:endParaRPr lang="en-US" dirty="0" smtClean="0"/>
          </a:p>
          <a:p>
            <a:r>
              <a:rPr lang="en-US" dirty="0" smtClean="0"/>
              <a:t> </a:t>
            </a:r>
          </a:p>
          <a:p>
            <a:r>
              <a:rPr lang="en-US" sz="1200" kern="1200" dirty="0" smtClean="0">
                <a:solidFill>
                  <a:schemeClr val="tx1"/>
                </a:solidFill>
                <a:effectLst/>
                <a:latin typeface="+mn-lt"/>
                <a:ea typeface="+mn-ea"/>
                <a:cs typeface="+mn-cs"/>
                <a:hlinkClick r:id="rId4"/>
              </a:rPr>
              <a:t>http://greeningthegrid.org/quick-reads</a:t>
            </a:r>
            <a:endParaRPr lang="en-US" dirty="0" smtClean="0"/>
          </a:p>
          <a:p>
            <a:r>
              <a:rPr lang="en-US" sz="1200" kern="1200" dirty="0" smtClean="0">
                <a:solidFill>
                  <a:schemeClr val="tx1"/>
                </a:solidFill>
                <a:effectLst/>
                <a:latin typeface="+mn-lt"/>
                <a:ea typeface="+mn-ea"/>
                <a:cs typeface="+mn-cs"/>
              </a:rPr>
              <a:t> </a:t>
            </a:r>
            <a:endParaRPr lang="en-US" dirty="0" smtClean="0"/>
          </a:p>
          <a:p>
            <a:r>
              <a:rPr lang="en-US" sz="1200" kern="1200" dirty="0" smtClean="0">
                <a:solidFill>
                  <a:schemeClr val="tx1"/>
                </a:solidFill>
                <a:effectLst/>
                <a:latin typeface="+mn-lt"/>
                <a:ea typeface="+mn-ea"/>
                <a:cs typeface="+mn-cs"/>
                <a:hlinkClick r:id="rId5"/>
              </a:rPr>
              <a:t>https://ec.europa.eu/energy/intelligent/projects/en/projects/pv-grid</a:t>
            </a:r>
            <a:endParaRPr lang="en-US" dirty="0" smtClean="0"/>
          </a:p>
          <a:p>
            <a:r>
              <a:rPr lang="en-US" sz="1200" kern="1200" dirty="0" smtClean="0">
                <a:solidFill>
                  <a:schemeClr val="tx1"/>
                </a:solidFill>
                <a:effectLst/>
                <a:latin typeface="+mn-lt"/>
                <a:ea typeface="+mn-ea"/>
                <a:cs typeface="+mn-cs"/>
              </a:rPr>
              <a:t> </a:t>
            </a:r>
            <a:endParaRPr lang="en-US" dirty="0" smtClean="0"/>
          </a:p>
          <a:p>
            <a:r>
              <a:rPr lang="en-US" sz="1200" kern="1200" dirty="0" smtClean="0">
                <a:solidFill>
                  <a:schemeClr val="tx1"/>
                </a:solidFill>
                <a:effectLst/>
                <a:latin typeface="+mn-lt"/>
                <a:ea typeface="+mn-ea"/>
                <a:cs typeface="+mn-cs"/>
                <a:hlinkClick r:id="rId6"/>
              </a:rPr>
              <a:t>http://energy.gov/eere/sunshot/systems-integration</a:t>
            </a:r>
            <a:endParaRPr lang="en-US" dirty="0" smtClean="0"/>
          </a:p>
          <a:p>
            <a:r>
              <a:rPr lang="en-US" sz="1200" kern="1200" dirty="0" smtClean="0">
                <a:solidFill>
                  <a:schemeClr val="tx1"/>
                </a:solidFill>
                <a:effectLst/>
                <a:latin typeface="+mn-lt"/>
                <a:ea typeface="+mn-ea"/>
                <a:cs typeface="+mn-cs"/>
              </a:rPr>
              <a:t>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92930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mj-lt"/>
                <a:cs typeface="Book Antiqua"/>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mj-lt"/>
                <a:cs typeface="Book Antiqu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latin typeface="+mj-lt"/>
                <a:cs typeface="Book Antiqua"/>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lvl1pPr>
              <a:defRPr sz="2200">
                <a:latin typeface="+mj-lt"/>
                <a:cs typeface="Book Antiqua"/>
              </a:defRPr>
            </a:lvl1pPr>
            <a:lvl2pPr>
              <a:defRPr sz="2000">
                <a:latin typeface="+mj-lt"/>
                <a:cs typeface="Book Antiqua"/>
              </a:defRPr>
            </a:lvl2pPr>
            <a:lvl3pPr>
              <a:defRPr sz="1900">
                <a:latin typeface="+mj-lt"/>
                <a:cs typeface="Book Antiqua"/>
              </a:defRPr>
            </a:lvl3pPr>
            <a:lvl4pPr>
              <a:defRPr sz="1800">
                <a:latin typeface="+mj-lt"/>
                <a:cs typeface="Book Antiqua"/>
              </a:defRPr>
            </a:lvl4pPr>
            <a:lvl5pPr>
              <a:defRPr sz="1800">
                <a:latin typeface="+mj-lt"/>
                <a:cs typeface="Book Antiqu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a:latin typeface="+mj-lt"/>
                <a:cs typeface="Book Antiqua"/>
              </a:defRPr>
            </a:lvl1pPr>
            <a:lvl2pPr>
              <a:defRPr>
                <a:latin typeface="+mj-lt"/>
                <a:cs typeface="Book Antiqua"/>
              </a:defRPr>
            </a:lvl2pPr>
            <a:lvl3pPr>
              <a:defRPr>
                <a:latin typeface="+mj-lt"/>
                <a:cs typeface="Book Antiqua"/>
              </a:defRPr>
            </a:lvl3pPr>
            <a:lvl4pPr>
              <a:defRPr>
                <a:latin typeface="+mj-lt"/>
                <a:cs typeface="Book Antiqua"/>
              </a:defRPr>
            </a:lvl4pPr>
            <a:lvl5pPr>
              <a:defRPr>
                <a:latin typeface="+mj-lt"/>
                <a:cs typeface="Book Antiqu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62400" y="1828562"/>
            <a:ext cx="4800600" cy="2215991"/>
          </a:xfrm>
          <a:prstGeom prst="rect">
            <a:avLst/>
          </a:prstGeom>
          <a:noFill/>
        </p:spPr>
        <p:txBody>
          <a:bodyPr wrap="square" rtlCol="0">
            <a:spAutoFit/>
          </a:bodyPr>
          <a:lstStyle/>
          <a:p>
            <a:r>
              <a:rPr lang="en-US" sz="2000" b="1" dirty="0" smtClean="0">
                <a:solidFill>
                  <a:schemeClr val="tx2"/>
                </a:solidFill>
                <a:latin typeface="Arial" panose="020B0604020202020204" pitchFamily="34" charset="0"/>
                <a:cs typeface="Arial" panose="020B0604020202020204" pitchFamily="34" charset="0"/>
              </a:rPr>
              <a:t>Fuel </a:t>
            </a:r>
            <a:r>
              <a:rPr lang="en-US" sz="2000" b="1" dirty="0">
                <a:solidFill>
                  <a:schemeClr val="tx2"/>
                </a:solidFill>
                <a:latin typeface="Arial" panose="020B0604020202020204" pitchFamily="34" charset="0"/>
                <a:cs typeface="Arial" panose="020B0604020202020204" pitchFamily="34" charset="0"/>
              </a:rPr>
              <a:t>Index </a:t>
            </a:r>
            <a:r>
              <a:rPr lang="en-US" sz="2000" b="1" dirty="0" smtClean="0">
                <a:solidFill>
                  <a:schemeClr val="tx2"/>
                </a:solidFill>
                <a:latin typeface="Arial" panose="020B0604020202020204" pitchFamily="34" charset="0"/>
                <a:cs typeface="Arial" panose="020B0604020202020204" pitchFamily="34" charset="0"/>
              </a:rPr>
              <a:t>Price Data Comparisons</a:t>
            </a:r>
          </a:p>
          <a:p>
            <a:endParaRPr lang="en-US" sz="2800" b="1" i="1" dirty="0">
              <a:solidFill>
                <a:schemeClr val="tx2"/>
              </a:solidFill>
              <a:latin typeface="Book Antiqua"/>
              <a:cs typeface="Book Antiqua"/>
            </a:endParaRPr>
          </a:p>
          <a:p>
            <a:r>
              <a:rPr lang="en-US" b="1" dirty="0" smtClean="0">
                <a:solidFill>
                  <a:schemeClr val="tx2"/>
                </a:solidFill>
                <a:latin typeface="Arial" panose="020B0604020202020204" pitchFamily="34" charset="0"/>
                <a:cs typeface="Arial" panose="020B0604020202020204" pitchFamily="34" charset="0"/>
              </a:rPr>
              <a:t>Ino González</a:t>
            </a:r>
          </a:p>
          <a:p>
            <a:r>
              <a:rPr lang="en-US" sz="1600" dirty="0" smtClean="0">
                <a:solidFill>
                  <a:schemeClr val="tx2"/>
                </a:solidFill>
                <a:latin typeface="Arial" panose="020B0604020202020204" pitchFamily="34" charset="0"/>
                <a:cs typeface="Arial" panose="020B0604020202020204" pitchFamily="34" charset="0"/>
              </a:rPr>
              <a:t>Principal, Market Accounting and Settlements </a:t>
            </a:r>
          </a:p>
          <a:p>
            <a:endParaRPr lang="en-US" sz="2400" b="1" dirty="0" smtClean="0">
              <a:solidFill>
                <a:schemeClr val="tx2"/>
              </a:solidFill>
              <a:latin typeface="Arial" panose="020B0604020202020204" pitchFamily="34" charset="0"/>
              <a:cs typeface="Arial" panose="020B0604020202020204" pitchFamily="34" charset="0"/>
            </a:endParaRPr>
          </a:p>
          <a:p>
            <a:r>
              <a:rPr lang="en-US" sz="1600" b="1" dirty="0" smtClean="0">
                <a:solidFill>
                  <a:schemeClr val="tx2"/>
                </a:solidFill>
                <a:latin typeface="Arial" panose="020B0604020202020204" pitchFamily="34" charset="0"/>
                <a:cs typeface="Arial" panose="020B0604020202020204" pitchFamily="34" charset="0"/>
              </a:rPr>
              <a:t>WMWG</a:t>
            </a:r>
          </a:p>
          <a:p>
            <a:r>
              <a:rPr lang="en-US" sz="1600" dirty="0" smtClean="0">
                <a:solidFill>
                  <a:schemeClr val="tx2"/>
                </a:solidFill>
                <a:latin typeface="Arial" panose="020B0604020202020204" pitchFamily="34" charset="0"/>
                <a:cs typeface="Arial" panose="020B0604020202020204" pitchFamily="34" charset="0"/>
              </a:rPr>
              <a:t>April 22, 2019</a:t>
            </a:r>
          </a:p>
        </p:txBody>
      </p:sp>
    </p:spTree>
    <p:extLst>
      <p:ext uri="{BB962C8B-B14F-4D97-AF65-F5344CB8AC3E}">
        <p14:creationId xmlns:p14="http://schemas.microsoft.com/office/powerpoint/2010/main" val="3396775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834" y="304801"/>
            <a:ext cx="8701790" cy="457200"/>
          </a:xfrm>
        </p:spPr>
        <p:txBody>
          <a:bodyPr/>
          <a:lstStyle/>
          <a:p>
            <a:r>
              <a:rPr lang="en-US" dirty="0" smtClean="0">
                <a:solidFill>
                  <a:schemeClr val="tx1"/>
                </a:solidFill>
              </a:rPr>
              <a:t>HSC vs Katy Price Differences</a:t>
            </a:r>
            <a:endParaRPr lang="en-US" dirty="0">
              <a:solidFill>
                <a:schemeClr val="tx1"/>
              </a:solidFill>
            </a:endParaRPr>
          </a:p>
        </p:txBody>
      </p:sp>
      <p:sp>
        <p:nvSpPr>
          <p:cNvPr id="3" name="Slide Number Placeholder 2"/>
          <p:cNvSpPr>
            <a:spLocks noGrp="1"/>
          </p:cNvSpPr>
          <p:nvPr>
            <p:ph type="sldNum" sz="quarter" idx="4"/>
          </p:nvPr>
        </p:nvSpPr>
        <p:spPr/>
        <p:txBody>
          <a:bodyPr/>
          <a:lstStyle/>
          <a:p>
            <a:fld id="{1D93BD3E-1E9A-4970-A6F7-E7AC52762E0C}" type="slidenum">
              <a:rPr lang="en-US" smtClean="0"/>
              <a:pPr/>
              <a:t>2</a:t>
            </a:fld>
            <a:endParaRPr lang="en-US" dirty="0"/>
          </a:p>
        </p:txBody>
      </p:sp>
      <p:pic>
        <p:nvPicPr>
          <p:cNvPr id="8" name="Picture 7"/>
          <p:cNvPicPr>
            <a:picLocks noChangeAspect="1"/>
          </p:cNvPicPr>
          <p:nvPr/>
        </p:nvPicPr>
        <p:blipFill>
          <a:blip r:embed="rId3"/>
          <a:stretch>
            <a:fillRect/>
          </a:stretch>
        </p:blipFill>
        <p:spPr>
          <a:xfrm>
            <a:off x="304800" y="1143000"/>
            <a:ext cx="7632813" cy="4114800"/>
          </a:xfrm>
          <a:prstGeom prst="rect">
            <a:avLst/>
          </a:prstGeom>
        </p:spPr>
      </p:pic>
    </p:spTree>
    <p:extLst>
      <p:ext uri="{BB962C8B-B14F-4D97-AF65-F5344CB8AC3E}">
        <p14:creationId xmlns:p14="http://schemas.microsoft.com/office/powerpoint/2010/main" val="3956986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solidFill>
                  <a:schemeClr val="tx1"/>
                </a:solidFill>
              </a:rPr>
              <a:t>HSC vs Katy Price Difference Frequency Distribution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pic>
        <p:nvPicPr>
          <p:cNvPr id="6" name="Picture 5"/>
          <p:cNvPicPr>
            <a:picLocks noChangeAspect="1"/>
          </p:cNvPicPr>
          <p:nvPr/>
        </p:nvPicPr>
        <p:blipFill>
          <a:blip r:embed="rId2"/>
          <a:stretch>
            <a:fillRect/>
          </a:stretch>
        </p:blipFill>
        <p:spPr>
          <a:xfrm>
            <a:off x="381000" y="5562600"/>
            <a:ext cx="4066384" cy="384081"/>
          </a:xfrm>
          <a:prstGeom prst="rect">
            <a:avLst/>
          </a:prstGeom>
        </p:spPr>
      </p:pic>
      <p:pic>
        <p:nvPicPr>
          <p:cNvPr id="3" name="Picture 2"/>
          <p:cNvPicPr>
            <a:picLocks noChangeAspect="1"/>
          </p:cNvPicPr>
          <p:nvPr/>
        </p:nvPicPr>
        <p:blipFill>
          <a:blip r:embed="rId3"/>
          <a:stretch>
            <a:fillRect/>
          </a:stretch>
        </p:blipFill>
        <p:spPr>
          <a:xfrm>
            <a:off x="1005689" y="1219200"/>
            <a:ext cx="6547514" cy="4057048"/>
          </a:xfrm>
          <a:prstGeom prst="rect">
            <a:avLst/>
          </a:prstGeom>
        </p:spPr>
      </p:pic>
    </p:spTree>
    <p:extLst>
      <p:ext uri="{BB962C8B-B14F-4D97-AF65-F5344CB8AC3E}">
        <p14:creationId xmlns:p14="http://schemas.microsoft.com/office/powerpoint/2010/main" val="739147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9" name="Title 1"/>
          <p:cNvSpPr>
            <a:spLocks noGrp="1"/>
          </p:cNvSpPr>
          <p:nvPr>
            <p:ph type="title"/>
          </p:nvPr>
        </p:nvSpPr>
        <p:spPr>
          <a:xfrm>
            <a:off x="410834" y="304801"/>
            <a:ext cx="8701790" cy="457200"/>
          </a:xfrm>
        </p:spPr>
        <p:txBody>
          <a:bodyPr/>
          <a:lstStyle/>
          <a:p>
            <a:r>
              <a:rPr lang="en-US" dirty="0" smtClean="0">
                <a:solidFill>
                  <a:schemeClr val="tx1"/>
                </a:solidFill>
              </a:rPr>
              <a:t>HSC vs Katy Volume Comparison</a:t>
            </a:r>
            <a:endParaRPr lang="en-US" dirty="0">
              <a:solidFill>
                <a:schemeClr val="tx1"/>
              </a:solidFill>
            </a:endParaRPr>
          </a:p>
        </p:txBody>
      </p:sp>
      <p:pic>
        <p:nvPicPr>
          <p:cNvPr id="2" name="Picture 1"/>
          <p:cNvPicPr>
            <a:picLocks noChangeAspect="1"/>
          </p:cNvPicPr>
          <p:nvPr/>
        </p:nvPicPr>
        <p:blipFill>
          <a:blip r:embed="rId2"/>
          <a:stretch>
            <a:fillRect/>
          </a:stretch>
        </p:blipFill>
        <p:spPr>
          <a:xfrm>
            <a:off x="591142" y="1284872"/>
            <a:ext cx="7315200" cy="4200740"/>
          </a:xfrm>
          <a:prstGeom prst="rect">
            <a:avLst/>
          </a:prstGeom>
        </p:spPr>
      </p:pic>
    </p:spTree>
    <p:extLst>
      <p:ext uri="{BB962C8B-B14F-4D97-AF65-F5344CB8AC3E}">
        <p14:creationId xmlns:p14="http://schemas.microsoft.com/office/powerpoint/2010/main" val="2907285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solidFill>
                  <a:schemeClr val="tx1"/>
                </a:solidFill>
              </a:rPr>
              <a:t>HSC Total Days Without Published Price </a:t>
            </a:r>
            <a:endParaRPr lang="en-US"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6" name="Picture 5"/>
          <p:cNvPicPr>
            <a:picLocks noChangeAspect="1"/>
          </p:cNvPicPr>
          <p:nvPr/>
        </p:nvPicPr>
        <p:blipFill>
          <a:blip r:embed="rId2"/>
          <a:stretch>
            <a:fillRect/>
          </a:stretch>
        </p:blipFill>
        <p:spPr>
          <a:xfrm>
            <a:off x="1327506" y="5246255"/>
            <a:ext cx="1491894" cy="390621"/>
          </a:xfrm>
          <a:prstGeom prst="rect">
            <a:avLst/>
          </a:prstGeom>
        </p:spPr>
      </p:pic>
      <p:pic>
        <p:nvPicPr>
          <p:cNvPr id="7" name="Picture 6"/>
          <p:cNvPicPr>
            <a:picLocks noChangeAspect="1"/>
          </p:cNvPicPr>
          <p:nvPr/>
        </p:nvPicPr>
        <p:blipFill>
          <a:blip r:embed="rId3"/>
          <a:stretch>
            <a:fillRect/>
          </a:stretch>
        </p:blipFill>
        <p:spPr>
          <a:xfrm>
            <a:off x="1447800" y="1447800"/>
            <a:ext cx="5257799" cy="3361354"/>
          </a:xfrm>
          <a:prstGeom prst="rect">
            <a:avLst/>
          </a:prstGeom>
        </p:spPr>
      </p:pic>
    </p:spTree>
    <p:extLst>
      <p:ext uri="{BB962C8B-B14F-4D97-AF65-F5344CB8AC3E}">
        <p14:creationId xmlns:p14="http://schemas.microsoft.com/office/powerpoint/2010/main" val="35271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solidFill>
                  <a:schemeClr val="tx1"/>
                </a:solidFill>
              </a:rPr>
              <a:t>Alternative Options for Natural Gas Index Prices</a:t>
            </a:r>
            <a:endParaRPr lang="en-US" dirty="0"/>
          </a:p>
        </p:txBody>
      </p:sp>
      <p:sp>
        <p:nvSpPr>
          <p:cNvPr id="3" name="Content Placeholder 2"/>
          <p:cNvSpPr>
            <a:spLocks noGrp="1"/>
          </p:cNvSpPr>
          <p:nvPr>
            <p:ph idx="1"/>
          </p:nvPr>
        </p:nvSpPr>
        <p:spPr>
          <a:xfrm>
            <a:off x="304800" y="1219200"/>
            <a:ext cx="8534400" cy="4319832"/>
          </a:xfrm>
        </p:spPr>
        <p:txBody>
          <a:bodyPr/>
          <a:lstStyle/>
          <a:p>
            <a:pPr marL="0" indent="0">
              <a:buNone/>
            </a:pPr>
            <a:r>
              <a:rPr lang="en-US" dirty="0" smtClean="0"/>
              <a:t>Another Price Index reflecting Central Texas Natural Gas prices</a:t>
            </a:r>
          </a:p>
          <a:p>
            <a:pPr marL="0" indent="0">
              <a:buNone/>
            </a:pPr>
            <a:endParaRPr lang="en-US" dirty="0"/>
          </a:p>
          <a:p>
            <a:pPr marL="0" indent="0">
              <a:buNone/>
            </a:pPr>
            <a:r>
              <a:rPr lang="en-US" sz="1200" b="1" dirty="0"/>
              <a:t>NGPL, </a:t>
            </a:r>
            <a:r>
              <a:rPr lang="en-US" sz="1200" b="1" dirty="0" err="1"/>
              <a:t>TexOk</a:t>
            </a:r>
            <a:r>
              <a:rPr lang="en-US" sz="1200" b="1" dirty="0"/>
              <a:t> zone (daily and bid week)</a:t>
            </a:r>
            <a:endParaRPr lang="en-US" sz="1200" dirty="0"/>
          </a:p>
          <a:p>
            <a:pPr marL="0" indent="0">
              <a:buNone/>
            </a:pPr>
            <a:r>
              <a:rPr lang="en-US" sz="1200" dirty="0"/>
              <a:t>Includes deliveries into Natural Gas Pipe Line from the Texas-Louisiana border in Jefferson County, Texas, to Montgomery County, Texas. The zone also includes the line segment to Cass County, Texas, and to Carter County, Oklahoma. NGPL’s Gulf Coast pooling point is included.</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5" name="Picture 4"/>
          <p:cNvPicPr>
            <a:picLocks noChangeAspect="1"/>
          </p:cNvPicPr>
          <p:nvPr/>
        </p:nvPicPr>
        <p:blipFill>
          <a:blip r:embed="rId2"/>
          <a:stretch>
            <a:fillRect/>
          </a:stretch>
        </p:blipFill>
        <p:spPr>
          <a:xfrm>
            <a:off x="339436" y="5573727"/>
            <a:ext cx="1493649" cy="390178"/>
          </a:xfrm>
          <a:prstGeom prst="rect">
            <a:avLst/>
          </a:prstGeom>
        </p:spPr>
      </p:pic>
    </p:spTree>
    <p:extLst>
      <p:ext uri="{BB962C8B-B14F-4D97-AF65-F5344CB8AC3E}">
        <p14:creationId xmlns:p14="http://schemas.microsoft.com/office/powerpoint/2010/main" val="616828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834" y="304801"/>
            <a:ext cx="8701790" cy="457200"/>
          </a:xfrm>
        </p:spPr>
        <p:txBody>
          <a:bodyPr/>
          <a:lstStyle/>
          <a:p>
            <a:r>
              <a:rPr lang="en-US" dirty="0" smtClean="0">
                <a:solidFill>
                  <a:schemeClr val="tx1"/>
                </a:solidFill>
              </a:rPr>
              <a:t>HSC vs Katy vs NGPL </a:t>
            </a:r>
            <a:r>
              <a:rPr lang="en-US" dirty="0" err="1" smtClean="0">
                <a:solidFill>
                  <a:schemeClr val="tx1"/>
                </a:solidFill>
              </a:rPr>
              <a:t>TexOk</a:t>
            </a:r>
            <a:r>
              <a:rPr lang="en-US" dirty="0" smtClean="0">
                <a:solidFill>
                  <a:schemeClr val="tx1"/>
                </a:solidFill>
              </a:rPr>
              <a:t> Price Distribution</a:t>
            </a:r>
            <a:endParaRPr lang="en-US" dirty="0">
              <a:solidFill>
                <a:schemeClr val="tx1"/>
              </a:solidFill>
            </a:endParaRPr>
          </a:p>
        </p:txBody>
      </p:sp>
      <p:sp>
        <p:nvSpPr>
          <p:cNvPr id="3" name="Slide Number Placeholder 2"/>
          <p:cNvSpPr>
            <a:spLocks noGrp="1"/>
          </p:cNvSpPr>
          <p:nvPr>
            <p:ph type="sldNum" sz="quarter" idx="4"/>
          </p:nvPr>
        </p:nvSpPr>
        <p:spPr/>
        <p:txBody>
          <a:bodyPr/>
          <a:lstStyle/>
          <a:p>
            <a:fld id="{1D93BD3E-1E9A-4970-A6F7-E7AC52762E0C}" type="slidenum">
              <a:rPr lang="en-US" smtClean="0"/>
              <a:pPr/>
              <a:t>7</a:t>
            </a:fld>
            <a:endParaRPr lang="en-US" dirty="0"/>
          </a:p>
        </p:txBody>
      </p:sp>
      <p:pic>
        <p:nvPicPr>
          <p:cNvPr id="5" name="Picture 4"/>
          <p:cNvPicPr>
            <a:picLocks noChangeAspect="1"/>
          </p:cNvPicPr>
          <p:nvPr/>
        </p:nvPicPr>
        <p:blipFill>
          <a:blip r:embed="rId3"/>
          <a:stretch>
            <a:fillRect/>
          </a:stretch>
        </p:blipFill>
        <p:spPr>
          <a:xfrm>
            <a:off x="376198" y="990600"/>
            <a:ext cx="8001000" cy="4684762"/>
          </a:xfrm>
          <a:prstGeom prst="rect">
            <a:avLst/>
          </a:prstGeom>
        </p:spPr>
      </p:pic>
      <p:pic>
        <p:nvPicPr>
          <p:cNvPr id="6" name="Picture 5"/>
          <p:cNvPicPr>
            <a:picLocks noChangeAspect="1"/>
          </p:cNvPicPr>
          <p:nvPr/>
        </p:nvPicPr>
        <p:blipFill>
          <a:blip r:embed="rId4"/>
          <a:stretch>
            <a:fillRect/>
          </a:stretch>
        </p:blipFill>
        <p:spPr>
          <a:xfrm>
            <a:off x="376198" y="5791200"/>
            <a:ext cx="2414225" cy="493819"/>
          </a:xfrm>
          <a:prstGeom prst="rect">
            <a:avLst/>
          </a:prstGeom>
        </p:spPr>
      </p:pic>
    </p:spTree>
    <p:extLst>
      <p:ext uri="{BB962C8B-B14F-4D97-AF65-F5344CB8AC3E}">
        <p14:creationId xmlns:p14="http://schemas.microsoft.com/office/powerpoint/2010/main" val="4252330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itle 1"/>
          <p:cNvSpPr>
            <a:spLocks noGrp="1"/>
          </p:cNvSpPr>
          <p:nvPr>
            <p:ph type="title"/>
          </p:nvPr>
        </p:nvSpPr>
        <p:spPr>
          <a:xfrm>
            <a:off x="410834" y="304801"/>
            <a:ext cx="8701790" cy="457200"/>
          </a:xfrm>
        </p:spPr>
        <p:txBody>
          <a:bodyPr/>
          <a:lstStyle/>
          <a:p>
            <a:r>
              <a:rPr lang="en-US" dirty="0" smtClean="0">
                <a:solidFill>
                  <a:schemeClr val="tx1"/>
                </a:solidFill>
              </a:rPr>
              <a:t>HSC vs Katy vs </a:t>
            </a:r>
            <a:r>
              <a:rPr lang="en-US" dirty="0" err="1" smtClean="0">
                <a:solidFill>
                  <a:schemeClr val="tx1"/>
                </a:solidFill>
              </a:rPr>
              <a:t>TexOk</a:t>
            </a:r>
            <a:r>
              <a:rPr lang="en-US" dirty="0" smtClean="0">
                <a:solidFill>
                  <a:schemeClr val="tx1"/>
                </a:solidFill>
              </a:rPr>
              <a:t> Volume Comparison</a:t>
            </a:r>
            <a:endParaRPr lang="en-US" dirty="0">
              <a:solidFill>
                <a:schemeClr val="tx1"/>
              </a:solidFill>
            </a:endParaRPr>
          </a:p>
        </p:txBody>
      </p:sp>
      <p:pic>
        <p:nvPicPr>
          <p:cNvPr id="3" name="Picture 2"/>
          <p:cNvPicPr>
            <a:picLocks noChangeAspect="1"/>
          </p:cNvPicPr>
          <p:nvPr/>
        </p:nvPicPr>
        <p:blipFill>
          <a:blip r:embed="rId2"/>
          <a:stretch>
            <a:fillRect/>
          </a:stretch>
        </p:blipFill>
        <p:spPr>
          <a:xfrm>
            <a:off x="609600" y="990600"/>
            <a:ext cx="7223760" cy="4865393"/>
          </a:xfrm>
          <a:prstGeom prst="rect">
            <a:avLst/>
          </a:prstGeom>
        </p:spPr>
      </p:pic>
    </p:spTree>
    <p:extLst>
      <p:ext uri="{BB962C8B-B14F-4D97-AF65-F5344CB8AC3E}">
        <p14:creationId xmlns:p14="http://schemas.microsoft.com/office/powerpoint/2010/main" val="636094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458200" cy="594518"/>
          </a:xfrm>
        </p:spPr>
        <p:txBody>
          <a:bodyPr/>
          <a:lstStyle/>
          <a:p>
            <a:pPr algn="ctr"/>
            <a:r>
              <a:rPr lang="en-US" sz="4800" dirty="0" smtClean="0">
                <a:solidFill>
                  <a:schemeClr val="tx1"/>
                </a:solidFill>
              </a:rPr>
              <a:t>Questions?</a:t>
            </a:r>
            <a:endParaRPr lang="en-US" sz="48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3" name="Rectangle 2"/>
          <p:cNvSpPr/>
          <p:nvPr/>
        </p:nvSpPr>
        <p:spPr>
          <a:xfrm>
            <a:off x="76200" y="0"/>
            <a:ext cx="2667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83991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16647</TotalTime>
  <Words>154</Words>
  <Application>Microsoft Office PowerPoint</Application>
  <PresentationFormat>On-screen Show (4:3)</PresentationFormat>
  <Paragraphs>41</Paragraphs>
  <Slides>9</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Book Antiqua</vt:lpstr>
      <vt:lpstr>Calibri</vt:lpstr>
      <vt:lpstr>1_Custom Design</vt:lpstr>
      <vt:lpstr>Office Theme</vt:lpstr>
      <vt:lpstr>Custom Design</vt:lpstr>
      <vt:lpstr>PowerPoint Presentation</vt:lpstr>
      <vt:lpstr>HSC vs Katy Price Differences</vt:lpstr>
      <vt:lpstr>HSC vs Katy Price Difference Frequency Distribution</vt:lpstr>
      <vt:lpstr>HSC vs Katy Volume Comparison</vt:lpstr>
      <vt:lpstr>HSC Total Days Without Published Price </vt:lpstr>
      <vt:lpstr>Alternative Options for Natural Gas Index Prices</vt:lpstr>
      <vt:lpstr>HSC vs Katy vs NGPL TexOk Price Distribution</vt:lpstr>
      <vt:lpstr>HSC vs Katy vs TexOk Volume Comparison</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Ino</cp:lastModifiedBy>
  <cp:revision>413</cp:revision>
  <cp:lastPrinted>2016-05-23T17:34:43Z</cp:lastPrinted>
  <dcterms:created xsi:type="dcterms:W3CDTF">2016-01-21T15:20:31Z</dcterms:created>
  <dcterms:modified xsi:type="dcterms:W3CDTF">2019-04-22T12:41:14Z</dcterms:modified>
</cp:coreProperties>
</file>