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 id="2147483700" r:id="rId2"/>
    <p:sldMasterId id="2147483702" r:id="rId3"/>
  </p:sldMasterIdLst>
  <p:notesMasterIdLst>
    <p:notesMasterId r:id="rId9"/>
  </p:notesMasterIdLst>
  <p:handoutMasterIdLst>
    <p:handoutMasterId r:id="rId10"/>
  </p:handoutMasterIdLst>
  <p:sldIdLst>
    <p:sldId id="258" r:id="rId4"/>
    <p:sldId id="256" r:id="rId5"/>
    <p:sldId id="257" r:id="rId6"/>
    <p:sldId id="259" r:id="rId7"/>
    <p:sldId id="260"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BC32"/>
    <a:srgbClr val="CCEFF4"/>
    <a:srgbClr val="73C8FD"/>
    <a:srgbClr val="FF8200"/>
    <a:srgbClr val="00AEC7"/>
    <a:srgbClr val="FFE8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3568" autoAdjust="0"/>
  </p:normalViewPr>
  <p:slideViewPr>
    <p:cSldViewPr snapToGrid="0">
      <p:cViewPr varScale="1">
        <p:scale>
          <a:sx n="107" d="100"/>
          <a:sy n="107" d="100"/>
        </p:scale>
        <p:origin x="1518" y="102"/>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FADBA4A-CF1B-46AC-9045-2B6612C0624C}" type="datetimeFigureOut">
              <a:rPr lang="en-US" smtClean="0"/>
              <a:t>4/19/2019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446EE2B4-D30B-4D65-BC1C-DE57E4765049}" type="slidenum">
              <a:rPr lang="en-US" smtClean="0"/>
              <a:t>‹#›</a:t>
            </a:fld>
            <a:endParaRPr lang="en-US" dirty="0"/>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73C6F44-CB68-48CB-8188-A47D4423899A}" type="datetimeFigureOut">
              <a:rPr lang="en-US" smtClean="0"/>
              <a:t>4/19/2019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772613F-3576-4EE9-945C-25503B987A39}" type="slidenum">
              <a:rPr lang="en-US" smtClean="0"/>
              <a:t>‹#›</a:t>
            </a:fld>
            <a:endParaRPr lang="en-US" dirty="0"/>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25648147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400" baseline="0">
                <a:solidFill>
                  <a:schemeClr val="tx2"/>
                </a:solidFill>
              </a:defRPr>
            </a:lvl1pPr>
            <a:lvl2pPr>
              <a:defRPr sz="1400" baseline="0">
                <a:solidFill>
                  <a:schemeClr val="tx2"/>
                </a:solidFill>
              </a:defRPr>
            </a:lvl2pPr>
            <a:lvl3pPr>
              <a:defRPr sz="1200" baseline="0">
                <a:solidFill>
                  <a:schemeClr val="tx2"/>
                </a:solidFill>
              </a:defRPr>
            </a:lvl3pPr>
            <a:lvl4pPr>
              <a:defRPr sz="1200" baseline="0">
                <a:solidFill>
                  <a:schemeClr val="tx2"/>
                </a:solidFill>
              </a:defRPr>
            </a:lvl4pPr>
            <a:lvl5pPr>
              <a:defRPr sz="11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spTree>
    <p:extLst>
      <p:ext uri="{BB962C8B-B14F-4D97-AF65-F5344CB8AC3E}">
        <p14:creationId xmlns:p14="http://schemas.microsoft.com/office/powerpoint/2010/main" val="23748336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6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6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161896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t>Click to edit Master title style</a:t>
            </a:r>
            <a:endParaRPr lang="en-US" dirty="0"/>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1989775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040238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solidFill>
                  <a:prstClr val="black">
                    <a:tint val="75000"/>
                  </a:prstClr>
                </a:solidFill>
              </a:rPr>
              <a:t>DRAFT</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Lst>
  <p:timing>
    <p:tnLst>
      <p:par>
        <p:cTn id="1" dur="indefinite" restart="never" nodeType="tmRoot"/>
      </p:par>
    </p:tnLst>
  </p:timing>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3"/>
          </p:nvPr>
        </p:nvSpPr>
        <p:spPr/>
        <p:txBody>
          <a:bodyPr/>
          <a:lstStyle/>
          <a:p>
            <a:r>
              <a:rPr lang="en-US" dirty="0"/>
              <a:t>Energy Storage Workshop </a:t>
            </a:r>
          </a:p>
          <a:p>
            <a:r>
              <a:rPr lang="en-US" dirty="0"/>
              <a:t>April 23, 2019</a:t>
            </a:r>
          </a:p>
        </p:txBody>
      </p:sp>
      <p:sp>
        <p:nvSpPr>
          <p:cNvPr id="7" name="Text Placeholder 6"/>
          <p:cNvSpPr>
            <a:spLocks noGrp="1"/>
          </p:cNvSpPr>
          <p:nvPr>
            <p:ph type="body" sz="quarter" idx="10"/>
          </p:nvPr>
        </p:nvSpPr>
        <p:spPr>
          <a:xfrm>
            <a:off x="3547872" y="3773424"/>
            <a:ext cx="4465283" cy="923544"/>
          </a:xfrm>
        </p:spPr>
        <p:txBody>
          <a:bodyPr/>
          <a:lstStyle/>
          <a:p>
            <a:r>
              <a:rPr lang="en-US" dirty="0" smtClean="0"/>
              <a:t>ERCOT Staff</a:t>
            </a:r>
            <a:endParaRPr lang="en-US" dirty="0"/>
          </a:p>
        </p:txBody>
      </p:sp>
      <p:sp>
        <p:nvSpPr>
          <p:cNvPr id="8" name="Text Placeholder 7"/>
          <p:cNvSpPr>
            <a:spLocks noGrp="1"/>
          </p:cNvSpPr>
          <p:nvPr>
            <p:ph type="body" sz="quarter" idx="11"/>
          </p:nvPr>
        </p:nvSpPr>
        <p:spPr>
          <a:xfrm>
            <a:off x="3485119" y="1328928"/>
            <a:ext cx="5658881" cy="2304288"/>
          </a:xfrm>
        </p:spPr>
        <p:txBody>
          <a:bodyPr/>
          <a:lstStyle/>
          <a:p>
            <a:r>
              <a:rPr lang="en-US" sz="2800" dirty="0"/>
              <a:t>Energy Storage </a:t>
            </a:r>
            <a:r>
              <a:rPr lang="en-US" sz="2800" dirty="0" smtClean="0"/>
              <a:t>Resources</a:t>
            </a:r>
          </a:p>
          <a:p>
            <a:r>
              <a:rPr lang="en-US" sz="3200" dirty="0" smtClean="0"/>
              <a:t>RRS Limit,</a:t>
            </a:r>
          </a:p>
          <a:p>
            <a:r>
              <a:rPr lang="en-US" sz="3200" dirty="0" smtClean="0"/>
              <a:t>PRC Estimation &amp; Operations Studies</a:t>
            </a:r>
            <a:endParaRPr lang="en-US" sz="3200" dirty="0"/>
          </a:p>
        </p:txBody>
      </p:sp>
    </p:spTree>
    <p:extLst>
      <p:ext uri="{BB962C8B-B14F-4D97-AF65-F5344CB8AC3E}">
        <p14:creationId xmlns:p14="http://schemas.microsoft.com/office/powerpoint/2010/main" val="2663571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RRS Limit - Current Protocol Section 3.1.8 (3)</a:t>
            </a:r>
            <a:endParaRPr lang="en-US" sz="2400" dirty="0"/>
          </a:p>
        </p:txBody>
      </p:sp>
      <p:sp>
        <p:nvSpPr>
          <p:cNvPr id="3" name="Content Placeholder 2"/>
          <p:cNvSpPr>
            <a:spLocks noGrp="1"/>
          </p:cNvSpPr>
          <p:nvPr>
            <p:ph idx="1"/>
          </p:nvPr>
        </p:nvSpPr>
        <p:spPr/>
        <p:txBody>
          <a:bodyPr/>
          <a:lstStyle/>
          <a:p>
            <a:endParaRPr lang="en-US" sz="1600" dirty="0" smtClean="0"/>
          </a:p>
          <a:p>
            <a:endParaRPr lang="en-US" sz="1600" dirty="0"/>
          </a:p>
          <a:p>
            <a:endParaRPr lang="en-US" sz="1600" dirty="0" smtClean="0"/>
          </a:p>
          <a:p>
            <a:endParaRPr lang="en-US" sz="1600" dirty="0"/>
          </a:p>
          <a:p>
            <a:endParaRPr lang="en-US" sz="1600" dirty="0" smtClean="0"/>
          </a:p>
          <a:p>
            <a:pPr algn="just"/>
            <a:r>
              <a:rPr lang="en-US" dirty="0" smtClean="0"/>
              <a:t>Current </a:t>
            </a:r>
            <a:r>
              <a:rPr lang="en-US" dirty="0"/>
              <a:t>protocols state that the amount of </a:t>
            </a:r>
            <a:r>
              <a:rPr lang="en-US" dirty="0" smtClean="0"/>
              <a:t>Responsive Reserve Service (RRS) </a:t>
            </a:r>
            <a:r>
              <a:rPr lang="en-US" dirty="0"/>
              <a:t>provided by thermal units and hydro units not operating in synchronous condenser fast response mode is limited to 20% of their respective High Sustained Limit (HSL).</a:t>
            </a:r>
          </a:p>
          <a:p>
            <a:pPr algn="just"/>
            <a:endParaRPr lang="en-US" sz="1200" dirty="0" smtClean="0"/>
          </a:p>
          <a:p>
            <a:pPr algn="just"/>
            <a:r>
              <a:rPr lang="en-US" dirty="0" smtClean="0"/>
              <a:t>Starting June 2019, ERCOT </a:t>
            </a:r>
            <a:r>
              <a:rPr lang="en-US" dirty="0"/>
              <a:t>systems </a:t>
            </a:r>
            <a:r>
              <a:rPr lang="en-US" dirty="0" smtClean="0"/>
              <a:t>will </a:t>
            </a:r>
            <a:r>
              <a:rPr lang="en-US" dirty="0"/>
              <a:t>allow </a:t>
            </a:r>
            <a:r>
              <a:rPr lang="en-US" dirty="0" smtClean="0"/>
              <a:t>non-thermal units that are qualified to provide RRS (and have demonstrated the capability), to carry </a:t>
            </a:r>
            <a:r>
              <a:rPr lang="en-US" dirty="0"/>
              <a:t>more than 20% of their respective </a:t>
            </a:r>
            <a:r>
              <a:rPr lang="en-US" dirty="0" smtClean="0"/>
              <a:t>HSL as RRS.</a:t>
            </a:r>
            <a:endParaRPr lang="en-US" dirty="0"/>
          </a:p>
          <a:p>
            <a:pPr algn="just"/>
            <a:endParaRPr lang="en-US" sz="1200" dirty="0" smtClean="0"/>
          </a:p>
          <a:p>
            <a:pPr algn="just"/>
            <a:r>
              <a:rPr lang="en-US" dirty="0" smtClean="0"/>
              <a:t>Note that, ERCOT </a:t>
            </a:r>
            <a:r>
              <a:rPr lang="en-US" dirty="0"/>
              <a:t>will continue to monitor RRS being carried in Real Time to ensure that the total quantity of </a:t>
            </a:r>
            <a:r>
              <a:rPr lang="en-US" dirty="0" smtClean="0"/>
              <a:t>RRS from Generation Resources </a:t>
            </a:r>
            <a:r>
              <a:rPr lang="en-US" dirty="0"/>
              <a:t>is spread across multiple </a:t>
            </a:r>
            <a:r>
              <a:rPr lang="en-US" dirty="0" smtClean="0"/>
              <a:t>resources. </a:t>
            </a:r>
            <a:endParaRPr lang="en-US" dirty="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TextBox 6"/>
          <p:cNvSpPr txBox="1"/>
          <p:nvPr/>
        </p:nvSpPr>
        <p:spPr>
          <a:xfrm>
            <a:off x="304800" y="855406"/>
            <a:ext cx="8534400" cy="1169551"/>
          </a:xfrm>
          <a:prstGeom prst="rect">
            <a:avLst/>
          </a:prstGeom>
          <a:solidFill>
            <a:srgbClr val="CCEFF4"/>
          </a:solidFill>
        </p:spPr>
        <p:txBody>
          <a:bodyPr wrap="square" rtlCol="0">
            <a:spAutoFit/>
          </a:bodyPr>
          <a:lstStyle/>
          <a:p>
            <a:pPr algn="just"/>
            <a:r>
              <a:rPr lang="en-US" sz="1400" b="1" dirty="0" smtClean="0">
                <a:solidFill>
                  <a:schemeClr val="tx2"/>
                </a:solidFill>
              </a:rPr>
              <a:t>3.18   Resource </a:t>
            </a:r>
            <a:r>
              <a:rPr lang="en-US" sz="1400" b="1" dirty="0">
                <a:solidFill>
                  <a:schemeClr val="tx2"/>
                </a:solidFill>
              </a:rPr>
              <a:t>Limits in Providing Ancillary Service </a:t>
            </a:r>
            <a:endParaRPr lang="en-US" sz="1400" b="1" dirty="0" smtClean="0">
              <a:solidFill>
                <a:schemeClr val="tx2"/>
              </a:solidFill>
            </a:endParaRPr>
          </a:p>
          <a:p>
            <a:pPr algn="just"/>
            <a:r>
              <a:rPr lang="en-US" sz="1400" dirty="0">
                <a:solidFill>
                  <a:schemeClr val="tx2"/>
                </a:solidFill>
              </a:rPr>
              <a:t>(3)  </a:t>
            </a:r>
            <a:r>
              <a:rPr lang="en-US" sz="1400" dirty="0" smtClean="0">
                <a:solidFill>
                  <a:schemeClr val="tx2"/>
                </a:solidFill>
              </a:rPr>
              <a:t>For </a:t>
            </a:r>
            <a:r>
              <a:rPr lang="en-US" sz="1400" dirty="0">
                <a:solidFill>
                  <a:schemeClr val="tx2"/>
                </a:solidFill>
              </a:rPr>
              <a:t>RRS:</a:t>
            </a:r>
          </a:p>
          <a:p>
            <a:pPr marL="627063" indent="-627063" algn="just"/>
            <a:r>
              <a:rPr lang="en-US" sz="1400" dirty="0" smtClean="0">
                <a:solidFill>
                  <a:schemeClr val="tx2"/>
                </a:solidFill>
              </a:rPr>
              <a:t>       (</a:t>
            </a:r>
            <a:r>
              <a:rPr lang="en-US" sz="1400" dirty="0">
                <a:solidFill>
                  <a:schemeClr val="tx2"/>
                </a:solidFill>
              </a:rPr>
              <a:t>a</a:t>
            </a:r>
            <a:r>
              <a:rPr lang="en-US" sz="1400" dirty="0" smtClean="0">
                <a:solidFill>
                  <a:schemeClr val="tx2"/>
                </a:solidFill>
              </a:rPr>
              <a:t>) The </a:t>
            </a:r>
            <a:r>
              <a:rPr lang="en-US" sz="1400" u="sng" dirty="0">
                <a:solidFill>
                  <a:schemeClr val="tx2"/>
                </a:solidFill>
              </a:rPr>
              <a:t>full amount of RRS</a:t>
            </a:r>
            <a:r>
              <a:rPr lang="en-US" sz="1400" dirty="0">
                <a:solidFill>
                  <a:schemeClr val="tx2"/>
                </a:solidFill>
              </a:rPr>
              <a:t> provided from a </a:t>
            </a:r>
            <a:r>
              <a:rPr lang="en-US" sz="1400" u="sng" dirty="0">
                <a:solidFill>
                  <a:schemeClr val="tx2"/>
                </a:solidFill>
              </a:rPr>
              <a:t>Generation Resource</a:t>
            </a:r>
            <a:r>
              <a:rPr lang="en-US" sz="1400" dirty="0">
                <a:solidFill>
                  <a:schemeClr val="tx2"/>
                </a:solidFill>
              </a:rPr>
              <a:t> must </a:t>
            </a:r>
            <a:r>
              <a:rPr lang="en-US" sz="1400" u="sng" dirty="0">
                <a:solidFill>
                  <a:schemeClr val="tx2"/>
                </a:solidFill>
              </a:rPr>
              <a:t>be less than or equal to 20% of </a:t>
            </a:r>
            <a:r>
              <a:rPr lang="en-US" sz="1400" u="sng" dirty="0">
                <a:solidFill>
                  <a:srgbClr val="FF0000"/>
                </a:solidFill>
              </a:rPr>
              <a:t>thermal</a:t>
            </a:r>
            <a:r>
              <a:rPr lang="en-US" sz="1400" u="sng" dirty="0">
                <a:solidFill>
                  <a:schemeClr val="tx2"/>
                </a:solidFill>
              </a:rPr>
              <a:t> unit HSL</a:t>
            </a:r>
            <a:r>
              <a:rPr lang="en-US" sz="1400" dirty="0">
                <a:solidFill>
                  <a:schemeClr val="tx2"/>
                </a:solidFill>
              </a:rPr>
              <a:t> for an Ancillary Service Offer, and must be less than or equal to ten times the Emergency Ramp Rate, and must be frequency responsive</a:t>
            </a:r>
            <a:r>
              <a:rPr lang="en-US" sz="1400" dirty="0" smtClean="0">
                <a:solidFill>
                  <a:schemeClr val="tx2"/>
                </a:solidFill>
              </a:rPr>
              <a:t>;</a:t>
            </a:r>
            <a:endParaRPr lang="en-US" sz="1600" dirty="0"/>
          </a:p>
        </p:txBody>
      </p:sp>
    </p:spTree>
    <p:extLst>
      <p:ext uri="{BB962C8B-B14F-4D97-AF65-F5344CB8AC3E}">
        <p14:creationId xmlns:p14="http://schemas.microsoft.com/office/powerpoint/2010/main" val="457584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RRS Limit - NPRR </a:t>
            </a:r>
            <a:r>
              <a:rPr lang="en-US" sz="2400" dirty="0" smtClean="0"/>
              <a:t>863 Protocol Section 3.1.8 (3)</a:t>
            </a:r>
            <a:endParaRPr lang="en-US" sz="2400" dirty="0"/>
          </a:p>
        </p:txBody>
      </p:sp>
      <p:sp>
        <p:nvSpPr>
          <p:cNvPr id="3" name="Content Placeholder 2"/>
          <p:cNvSpPr>
            <a:spLocks noGrp="1"/>
          </p:cNvSpPr>
          <p:nvPr>
            <p:ph idx="1"/>
          </p:nvPr>
        </p:nvSpPr>
        <p:spPr/>
        <p:txBody>
          <a:bodyPr/>
          <a:lstStyle/>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pPr algn="just"/>
            <a:r>
              <a:rPr lang="en-US" dirty="0" smtClean="0"/>
              <a:t>Upon </a:t>
            </a:r>
            <a:r>
              <a:rPr lang="en-US" dirty="0"/>
              <a:t>implementation of NPRR863, the amount of RRS provided by any Generation Resource (excluding Hydro units operating in synchronous condenser fast response mode and resources providing FFR) will be dependent on its verified droop performance</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5" name="TextBox 4"/>
          <p:cNvSpPr txBox="1"/>
          <p:nvPr/>
        </p:nvSpPr>
        <p:spPr>
          <a:xfrm>
            <a:off x="304800" y="832271"/>
            <a:ext cx="8534400" cy="2031325"/>
          </a:xfrm>
          <a:prstGeom prst="rect">
            <a:avLst/>
          </a:prstGeom>
          <a:solidFill>
            <a:srgbClr val="CCEFF4"/>
          </a:solidFill>
        </p:spPr>
        <p:txBody>
          <a:bodyPr wrap="square" rtlCol="0">
            <a:spAutoFit/>
          </a:bodyPr>
          <a:lstStyle/>
          <a:p>
            <a:pPr algn="just"/>
            <a:r>
              <a:rPr lang="en-US" sz="1400" b="1" dirty="0" smtClean="0">
                <a:solidFill>
                  <a:schemeClr val="tx2"/>
                </a:solidFill>
              </a:rPr>
              <a:t>3.18   Resource </a:t>
            </a:r>
            <a:r>
              <a:rPr lang="en-US" sz="1400" b="1" dirty="0">
                <a:solidFill>
                  <a:schemeClr val="tx2"/>
                </a:solidFill>
              </a:rPr>
              <a:t>Limits in Providing Ancillary Service </a:t>
            </a:r>
            <a:endParaRPr lang="en-US" sz="1400" b="1" dirty="0" smtClean="0">
              <a:solidFill>
                <a:schemeClr val="tx2"/>
              </a:solidFill>
            </a:endParaRPr>
          </a:p>
          <a:p>
            <a:pPr algn="just"/>
            <a:r>
              <a:rPr lang="en-US" sz="1400" dirty="0">
                <a:solidFill>
                  <a:schemeClr val="tx2"/>
                </a:solidFill>
              </a:rPr>
              <a:t>(3)  </a:t>
            </a:r>
            <a:r>
              <a:rPr lang="en-US" sz="1400" dirty="0" smtClean="0">
                <a:solidFill>
                  <a:schemeClr val="tx2"/>
                </a:solidFill>
              </a:rPr>
              <a:t>For </a:t>
            </a:r>
            <a:r>
              <a:rPr lang="en-US" sz="1400" dirty="0">
                <a:solidFill>
                  <a:schemeClr val="tx2"/>
                </a:solidFill>
              </a:rPr>
              <a:t>RRS:</a:t>
            </a:r>
          </a:p>
          <a:p>
            <a:pPr marL="627063" indent="-627063" algn="just"/>
            <a:r>
              <a:rPr lang="en-US" sz="1400" dirty="0" smtClean="0">
                <a:solidFill>
                  <a:schemeClr val="tx2"/>
                </a:solidFill>
              </a:rPr>
              <a:t>       (</a:t>
            </a:r>
            <a:r>
              <a:rPr lang="en-US" sz="1400" dirty="0">
                <a:solidFill>
                  <a:schemeClr val="tx2"/>
                </a:solidFill>
              </a:rPr>
              <a:t>a) </a:t>
            </a:r>
            <a:r>
              <a:rPr lang="en-US" sz="1400" dirty="0" smtClean="0">
                <a:solidFill>
                  <a:schemeClr val="tx2"/>
                </a:solidFill>
              </a:rPr>
              <a:t>The </a:t>
            </a:r>
            <a:r>
              <a:rPr lang="en-US" sz="1400" u="sng" dirty="0">
                <a:solidFill>
                  <a:schemeClr val="tx2"/>
                </a:solidFill>
              </a:rPr>
              <a:t>full amount of RRS awarded to or self-arranged from an On-Line Generation Resource</a:t>
            </a:r>
            <a:r>
              <a:rPr lang="en-US" sz="1400" dirty="0">
                <a:solidFill>
                  <a:schemeClr val="tx2"/>
                </a:solidFill>
              </a:rPr>
              <a:t> is </a:t>
            </a:r>
            <a:r>
              <a:rPr lang="en-US" sz="1400" u="sng" dirty="0">
                <a:solidFill>
                  <a:schemeClr val="tx2"/>
                </a:solidFill>
              </a:rPr>
              <a:t>dependent upon the verified droop characteristics of the Resource</a:t>
            </a:r>
            <a:r>
              <a:rPr lang="en-US" sz="1400" dirty="0">
                <a:solidFill>
                  <a:schemeClr val="tx2"/>
                </a:solidFill>
              </a:rPr>
              <a:t>.  ERCOT shall calculate and update, using the methodology described in the Nodal Operating Guide, </a:t>
            </a:r>
            <a:r>
              <a:rPr lang="en-US" sz="1400" dirty="0" smtClean="0">
                <a:solidFill>
                  <a:schemeClr val="tx2"/>
                </a:solidFill>
              </a:rPr>
              <a:t>a maximum MW amount of RRS for each Generation Resource subject to verified droop performance.  </a:t>
            </a:r>
            <a:r>
              <a:rPr lang="en-US" sz="1400" dirty="0">
                <a:solidFill>
                  <a:schemeClr val="tx2"/>
                </a:solidFill>
              </a:rPr>
              <a:t>The default value for </a:t>
            </a:r>
            <a:r>
              <a:rPr lang="en-US" sz="1400" dirty="0" smtClean="0">
                <a:solidFill>
                  <a:schemeClr val="tx2"/>
                </a:solidFill>
              </a:rPr>
              <a:t>any newly qualified Generation Resource shall be 20% of its HSL.  </a:t>
            </a:r>
            <a:r>
              <a:rPr lang="en-US" sz="1400" dirty="0">
                <a:solidFill>
                  <a:schemeClr val="tx2"/>
                </a:solidFill>
              </a:rPr>
              <a:t>A Private Use Network with a registered Resource may use the gross HSL for qualification and establishing a limit on the amount of RRS capacity that the Resource within the Private Use Network can provide; </a:t>
            </a: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905149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PRC Contribution Estimation</a:t>
            </a:r>
            <a:endParaRPr lang="en-US" dirty="0"/>
          </a:p>
        </p:txBody>
      </p:sp>
      <p:sp>
        <p:nvSpPr>
          <p:cNvPr id="3" name="Content Placeholder 2"/>
          <p:cNvSpPr>
            <a:spLocks noGrp="1"/>
          </p:cNvSpPr>
          <p:nvPr>
            <p:ph idx="1"/>
          </p:nvPr>
        </p:nvSpPr>
        <p:spPr/>
        <p:txBody>
          <a:bodyPr/>
          <a:lstStyle/>
          <a:p>
            <a:pPr algn="just"/>
            <a:r>
              <a:rPr lang="en-US" sz="1600" dirty="0"/>
              <a:t>Currently </a:t>
            </a:r>
            <a:r>
              <a:rPr lang="en-US" sz="1600" dirty="0" smtClean="0"/>
              <a:t>Physical Responsive Capability (PRC) </a:t>
            </a:r>
            <a:r>
              <a:rPr lang="en-US" sz="1600" dirty="0"/>
              <a:t>for a Generation Resource is calculated in real-time based on </a:t>
            </a:r>
            <a:r>
              <a:rPr lang="en-US" sz="1600" dirty="0" smtClean="0"/>
              <a:t>the resource’s telemetered HSL, its current </a:t>
            </a:r>
            <a:r>
              <a:rPr lang="en-US" sz="1600" dirty="0"/>
              <a:t>output, and a 20% limit. </a:t>
            </a:r>
          </a:p>
          <a:p>
            <a:pPr lvl="1" algn="just"/>
            <a:r>
              <a:rPr lang="en-US" sz="1600" dirty="0" smtClean="0"/>
              <a:t>Real time PRC also </a:t>
            </a:r>
            <a:r>
              <a:rPr lang="en-US" sz="1600" dirty="0" smtClean="0"/>
              <a:t>includes contribution from</a:t>
            </a:r>
            <a:r>
              <a:rPr lang="en-US" sz="1600" dirty="0" smtClean="0"/>
              <a:t> Wind </a:t>
            </a:r>
            <a:r>
              <a:rPr lang="en-US" sz="1600" dirty="0"/>
              <a:t>and Solar </a:t>
            </a:r>
            <a:r>
              <a:rPr lang="en-US" sz="1600" dirty="0" smtClean="0"/>
              <a:t>resources</a:t>
            </a:r>
            <a:endParaRPr lang="en-US" sz="1600" dirty="0"/>
          </a:p>
          <a:p>
            <a:pPr lvl="1" algn="just"/>
            <a:r>
              <a:rPr lang="en-US" sz="1600" dirty="0"/>
              <a:t>20% limit does not apply to hydro operating in synchronous condenser fast response mode</a:t>
            </a:r>
          </a:p>
          <a:p>
            <a:pPr lvl="1" algn="just"/>
            <a:r>
              <a:rPr lang="en-US" sz="1600" dirty="0" smtClean="0"/>
              <a:t>Energy Storage Resource’s PRC contribution will </a:t>
            </a:r>
            <a:r>
              <a:rPr lang="en-US" sz="1600" dirty="0"/>
              <a:t>also be limited to 20% </a:t>
            </a:r>
            <a:r>
              <a:rPr lang="en-US" sz="1600" dirty="0" smtClean="0"/>
              <a:t>limit per current Nodal Protocols even when they </a:t>
            </a:r>
            <a:r>
              <a:rPr lang="en-US" sz="1600" dirty="0"/>
              <a:t>can provide more than 20</a:t>
            </a:r>
            <a:r>
              <a:rPr lang="en-US" sz="1600" dirty="0" smtClean="0"/>
              <a:t>% of their capacity as RRS.</a:t>
            </a:r>
          </a:p>
          <a:p>
            <a:pPr algn="just"/>
            <a:endParaRPr lang="en-US" sz="1600" dirty="0"/>
          </a:p>
          <a:p>
            <a:pPr algn="just"/>
            <a:r>
              <a:rPr lang="en-US" sz="1600" dirty="0" smtClean="0"/>
              <a:t>Under NPRR 863 when providing resources capable of Fast Frequency Response (FFR) </a:t>
            </a:r>
            <a:r>
              <a:rPr lang="en-US" sz="1600" dirty="0"/>
              <a:t>can provide </a:t>
            </a:r>
            <a:r>
              <a:rPr lang="en-US" sz="1600" dirty="0" smtClean="0"/>
              <a:t>RRS. ERCOT’s </a:t>
            </a:r>
            <a:r>
              <a:rPr lang="en-US" sz="1600" dirty="0"/>
              <a:t>expectation is that </a:t>
            </a:r>
            <a:r>
              <a:rPr lang="en-US" sz="1600" dirty="0" smtClean="0"/>
              <a:t>like Load Resources providing RRS, FFR </a:t>
            </a:r>
            <a:r>
              <a:rPr lang="en-US" sz="1600" dirty="0"/>
              <a:t>will contribute fully to </a:t>
            </a:r>
            <a:r>
              <a:rPr lang="en-US" sz="1600" dirty="0" smtClean="0"/>
              <a:t>PRC.</a:t>
            </a:r>
            <a:endParaRPr lang="en-US" sz="1600" dirty="0"/>
          </a:p>
          <a:p>
            <a:pPr marL="342900" lvl="1" indent="0" algn="just">
              <a:buNone/>
            </a:pPr>
            <a:r>
              <a:rPr lang="en-US" sz="1600" dirty="0" smtClean="0"/>
              <a:t> </a:t>
            </a:r>
            <a:endParaRPr lang="en-US" sz="1600" dirty="0"/>
          </a:p>
          <a:p>
            <a:pPr algn="just"/>
            <a:r>
              <a:rPr lang="en-US" sz="1600" dirty="0" smtClean="0"/>
              <a:t>Thus, the assumptions currently being used to compute </a:t>
            </a:r>
            <a:r>
              <a:rPr lang="en-US" sz="1600" dirty="0"/>
              <a:t>PRC, and ability to deliver on </a:t>
            </a:r>
            <a:r>
              <a:rPr lang="en-US" sz="1600" dirty="0" smtClean="0"/>
              <a:t>Ancillary Service (AS) </a:t>
            </a:r>
            <a:r>
              <a:rPr lang="en-US" sz="1600" dirty="0"/>
              <a:t>responsibilities for limited duration devices such as Energy Storage Resources will need </a:t>
            </a:r>
            <a:r>
              <a:rPr lang="en-US" sz="1600" dirty="0" smtClean="0"/>
              <a:t>to reviewed. Operational parameters such as State </a:t>
            </a:r>
            <a:r>
              <a:rPr lang="en-US" sz="1600" dirty="0"/>
              <a:t>of Charge and duration of </a:t>
            </a:r>
            <a:r>
              <a:rPr lang="en-US" sz="1600" dirty="0" smtClean="0"/>
              <a:t>response may need to be factored into these. </a:t>
            </a:r>
            <a:endParaRPr lang="en-US" sz="1600" dirty="0"/>
          </a:p>
          <a:p>
            <a:endParaRPr lang="en-US" dirty="0"/>
          </a:p>
        </p:txBody>
      </p:sp>
      <p:sp>
        <p:nvSpPr>
          <p:cNvPr id="5" name="Slide Number Placeholder 4"/>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50223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Studies</a:t>
            </a:r>
            <a:endParaRPr lang="en-US" dirty="0"/>
          </a:p>
        </p:txBody>
      </p:sp>
      <p:sp>
        <p:nvSpPr>
          <p:cNvPr id="3" name="Content Placeholder 2"/>
          <p:cNvSpPr>
            <a:spLocks noGrp="1"/>
          </p:cNvSpPr>
          <p:nvPr>
            <p:ph idx="1"/>
          </p:nvPr>
        </p:nvSpPr>
        <p:spPr/>
        <p:txBody>
          <a:bodyPr/>
          <a:lstStyle/>
          <a:p>
            <a:r>
              <a:rPr lang="en-US" dirty="0" smtClean="0"/>
              <a:t>The scope of changes in business process, applications in </a:t>
            </a:r>
            <a:r>
              <a:rPr lang="en-US" dirty="0"/>
              <a:t>Energy Management System (EMS) </a:t>
            </a:r>
            <a:r>
              <a:rPr lang="en-US" dirty="0" smtClean="0"/>
              <a:t>will need to be reviewed to appropriately model and analyze a Energy Storage Resource’ characteristics both in near term and look ahead studies. For </a:t>
            </a:r>
            <a:r>
              <a:rPr lang="en-US" dirty="0" err="1" smtClean="0"/>
              <a:t>e.x</a:t>
            </a:r>
            <a:r>
              <a:rPr lang="en-US" dirty="0"/>
              <a:t>.</a:t>
            </a:r>
            <a:endParaRPr lang="en-US" dirty="0" smtClean="0"/>
          </a:p>
          <a:p>
            <a:pPr lvl="1"/>
            <a:r>
              <a:rPr lang="en-US" dirty="0" smtClean="0"/>
              <a:t>How should State of Charge and duration be Energy </a:t>
            </a:r>
            <a:r>
              <a:rPr lang="en-US" dirty="0"/>
              <a:t>Storage Resource</a:t>
            </a:r>
            <a:r>
              <a:rPr lang="en-US" dirty="0" smtClean="0"/>
              <a:t> be accounted for in studies like power flow, contingency analysis, outage evaluations, etc.? </a:t>
            </a:r>
          </a:p>
          <a:p>
            <a:pPr lvl="2"/>
            <a:r>
              <a:rPr lang="en-US" dirty="0" smtClean="0"/>
              <a:t>Currently some forward looking studies and reports (CDR, SARA, etc.) do not account for any MWs from Energy Storage Resource. This may not be the most appropriate assumption going forward.</a:t>
            </a:r>
          </a:p>
          <a:p>
            <a:pPr lvl="1"/>
            <a:endParaRPr lang="en-US" dirty="0"/>
          </a:p>
          <a:p>
            <a:pPr lvl="1"/>
            <a:r>
              <a:rPr lang="en-US" dirty="0"/>
              <a:t>Would new contingencies be needed to assess impacts on the grid when an Energy Storage Resource has run out of State of </a:t>
            </a:r>
            <a:r>
              <a:rPr lang="en-US" dirty="0" smtClean="0"/>
              <a:t>Charge?</a:t>
            </a:r>
            <a:endParaRPr lang="en-US" dirty="0"/>
          </a:p>
          <a:p>
            <a:pPr lvl="1"/>
            <a:endParaRPr lang="en-US" dirty="0" smtClean="0"/>
          </a:p>
          <a:p>
            <a:pPr lvl="1"/>
            <a:r>
              <a:rPr lang="en-US" dirty="0" smtClean="0"/>
              <a:t>Would a new outage type be needed to track energy </a:t>
            </a:r>
            <a:r>
              <a:rPr lang="en-US" dirty="0" err="1" smtClean="0"/>
              <a:t>derates</a:t>
            </a:r>
            <a:r>
              <a:rPr lang="en-US" dirty="0" smtClean="0"/>
              <a:t> on </a:t>
            </a:r>
            <a:r>
              <a:rPr lang="en-US" dirty="0"/>
              <a:t>Energy Storage </a:t>
            </a:r>
            <a:r>
              <a:rPr lang="en-US" dirty="0" smtClean="0"/>
              <a:t>Resources?</a:t>
            </a:r>
          </a:p>
          <a:p>
            <a:pPr lvl="1"/>
            <a:endParaRPr lang="en-US" dirty="0"/>
          </a:p>
          <a:p>
            <a:r>
              <a:rPr lang="en-US" dirty="0" smtClean="0"/>
              <a:t>Would rules related to Compliance will need to be revisited/developed?</a:t>
            </a:r>
          </a:p>
          <a:p>
            <a:endParaRPr lang="en-US" dirty="0"/>
          </a:p>
          <a:p>
            <a:r>
              <a:rPr lang="en-US" dirty="0" smtClean="0"/>
              <a:t>ERCOT CIM model for Energy Storage will need to be reviewed and updated once the requirements from all </a:t>
            </a:r>
            <a:r>
              <a:rPr lang="en-US" smtClean="0"/>
              <a:t>ERCOT systems/areas </a:t>
            </a:r>
            <a:r>
              <a:rPr lang="en-US" dirty="0" smtClean="0"/>
              <a:t>(like EMS, MMS</a:t>
            </a:r>
            <a:r>
              <a:rPr lang="en-US" smtClean="0"/>
              <a:t>, planning) </a:t>
            </a:r>
            <a:r>
              <a:rPr lang="en-US" dirty="0" smtClean="0"/>
              <a:t>are hashed out. </a:t>
            </a:r>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DRAFT</a:t>
            </a:r>
            <a:endParaRPr lang="en-US" dirty="0">
              <a:solidFill>
                <a:prstClr val="black">
                  <a:tint val="75000"/>
                </a:prstClr>
              </a:solidFill>
            </a:endParaRPr>
          </a:p>
        </p:txBody>
      </p:sp>
      <p:sp>
        <p:nvSpPr>
          <p:cNvPr id="5" name="Slide Number Placeholder 4"/>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4170202827"/>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590</Words>
  <Application>Microsoft Office PowerPoint</Application>
  <PresentationFormat>On-screen Show (4:3)</PresentationFormat>
  <Paragraphs>67</Paragraphs>
  <Slides>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Courier New</vt:lpstr>
      <vt:lpstr>Wingdings</vt:lpstr>
      <vt:lpstr>1_Office Theme</vt:lpstr>
      <vt:lpstr>2_Custom Design</vt:lpstr>
      <vt:lpstr>3_Custom Design</vt:lpstr>
      <vt:lpstr>PowerPoint Presentation</vt:lpstr>
      <vt:lpstr>RRS Limit - Current Protocol Section 3.1.8 (3)</vt:lpstr>
      <vt:lpstr>RRS Limit - NPRR 863 Protocol Section 3.1.8 (3)</vt:lpstr>
      <vt:lpstr>PRC Contribution Estimation</vt:lpstr>
      <vt:lpstr>Operations Studies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2019-03-15T18:22:43Z</dcterms:created>
  <dcterms:modified xsi:type="dcterms:W3CDTF">2019-04-19T18:29:45Z</dcterms:modified>
</cp:coreProperties>
</file>