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notesSlides/notesSlide2.xml" ContentType="application/vnd.openxmlformats-officedocument.presentationml.notesSlide+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ppt/tags/tag19.xml" ContentType="application/vnd.openxmlformats-officedocument.presentationml.tags+xml"/>
  <Override PartName="/ppt/tags/tag20.xml" ContentType="application/vnd.openxmlformats-officedocument.presentationml.tag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tags/tag21.xml" ContentType="application/vnd.openxmlformats-officedocument.presentationml.tags+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tags/tag22.xml" ContentType="application/vnd.openxmlformats-officedocument.presentationml.tags+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7.xml" ContentType="application/vnd.openxmlformats-officedocument.themeOverride+xml"/>
  <Override PartName="/ppt/tags/tag23.xml" ContentType="application/vnd.openxmlformats-officedocument.presentationml.tags+xml"/>
  <Override PartName="/ppt/tags/tag24.xml" ContentType="application/vnd.openxmlformats-officedocument.presentationml.tags+xml"/>
  <Override PartName="/ppt/notesSlides/notesSlide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8.xml" ContentType="application/vnd.openxmlformats-officedocument.themeOverride+xml"/>
  <Override PartName="/ppt/tags/tag35.xml" ContentType="application/vnd.openxmlformats-officedocument.presentationml.tags+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9.xml" ContentType="application/vnd.openxmlformats-officedocument.themeOverride+xml"/>
  <Override PartName="/ppt/tags/tag36.xml" ContentType="application/vnd.openxmlformats-officedocument.presentationml.tags+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0.xml" ContentType="application/vnd.openxmlformats-officedocument.themeOverride+xml"/>
  <Override PartName="/ppt/tags/tag37.xml" ContentType="application/vnd.openxmlformats-officedocument.presentationml.tags+xml"/>
  <Override PartName="/ppt/tags/tag38.xml" ContentType="application/vnd.openxmlformats-officedocument.presentationml.tags+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1.xml" ContentType="application/vnd.openxmlformats-officedocument.themeOverride+xml"/>
  <Override PartName="/ppt/tags/tag39.xml" ContentType="application/vnd.openxmlformats-officedocument.presentationml.tags+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2.xml" ContentType="application/vnd.openxmlformats-officedocument.themeOverride+xml"/>
  <Override PartName="/ppt/tags/tag40.xml" ContentType="application/vnd.openxmlformats-officedocument.presentationml.tags+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3.xml" ContentType="application/vnd.openxmlformats-officedocument.themeOverride+xml"/>
  <Override PartName="/ppt/tags/tag41.xml" ContentType="application/vnd.openxmlformats-officedocument.presentationml.tags+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tags/tag42.xml" ContentType="application/vnd.openxmlformats-officedocument.presentationml.tags+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tags/tag43.xml" ContentType="application/vnd.openxmlformats-officedocument.presentationml.tags+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tags/tag44.xml" ContentType="application/vnd.openxmlformats-officedocument.presentationml.tags+xml"/>
  <Override PartName="/ppt/tags/tag45.xml" ContentType="application/vnd.openxmlformats-officedocument.presentationml.tags+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4.xml" ContentType="application/vnd.openxmlformats-officedocument.themeOverrid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5.xml" ContentType="application/vnd.openxmlformats-officedocument.themeOverrid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6.xml" ContentType="application/vnd.openxmlformats-officedocument.themeOverrid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7.xml" ContentType="application/vnd.openxmlformats-officedocument.themeOverrid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18.xml" ContentType="application/vnd.openxmlformats-officedocument.themeOverr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5" r:id="rId2"/>
  </p:sldMasterIdLst>
  <p:notesMasterIdLst>
    <p:notesMasterId r:id="rId46"/>
  </p:notesMasterIdLst>
  <p:sldIdLst>
    <p:sldId id="298" r:id="rId3"/>
    <p:sldId id="299" r:id="rId4"/>
    <p:sldId id="300" r:id="rId5"/>
    <p:sldId id="301" r:id="rId6"/>
    <p:sldId id="297" r:id="rId7"/>
    <p:sldId id="266" r:id="rId8"/>
    <p:sldId id="267" r:id="rId9"/>
    <p:sldId id="263" r:id="rId10"/>
    <p:sldId id="276" r:id="rId11"/>
    <p:sldId id="262" r:id="rId12"/>
    <p:sldId id="282" r:id="rId13"/>
    <p:sldId id="294" r:id="rId14"/>
    <p:sldId id="291" r:id="rId15"/>
    <p:sldId id="292" r:id="rId16"/>
    <p:sldId id="281" r:id="rId17"/>
    <p:sldId id="296" r:id="rId18"/>
    <p:sldId id="295" r:id="rId19"/>
    <p:sldId id="284" r:id="rId20"/>
    <p:sldId id="285" r:id="rId21"/>
    <p:sldId id="278" r:id="rId22"/>
    <p:sldId id="279" r:id="rId23"/>
    <p:sldId id="260" r:id="rId24"/>
    <p:sldId id="280" r:id="rId25"/>
    <p:sldId id="302" r:id="rId26"/>
    <p:sldId id="309" r:id="rId27"/>
    <p:sldId id="310" r:id="rId28"/>
    <p:sldId id="311" r:id="rId29"/>
    <p:sldId id="312" r:id="rId30"/>
    <p:sldId id="313" r:id="rId31"/>
    <p:sldId id="314" r:id="rId32"/>
    <p:sldId id="315" r:id="rId33"/>
    <p:sldId id="316" r:id="rId34"/>
    <p:sldId id="317" r:id="rId35"/>
    <p:sldId id="318" r:id="rId36"/>
    <p:sldId id="319" r:id="rId37"/>
    <p:sldId id="320" r:id="rId38"/>
    <p:sldId id="321" r:id="rId39"/>
    <p:sldId id="304" r:id="rId40"/>
    <p:sldId id="258" r:id="rId41"/>
    <p:sldId id="305" r:id="rId42"/>
    <p:sldId id="306" r:id="rId43"/>
    <p:sldId id="307" r:id="rId44"/>
    <p:sldId id="308" r:id="rId45"/>
  </p:sldIdLst>
  <p:sldSz cx="9144000" cy="6858000" type="screen4x3"/>
  <p:notesSz cx="6858000" cy="91440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2D65E12-6FCD-4104-847C-B157F5D8D71E}">
          <p14:sldIdLst>
            <p14:sldId id="298"/>
            <p14:sldId id="299"/>
            <p14:sldId id="300"/>
            <p14:sldId id="301"/>
            <p14:sldId id="297"/>
            <p14:sldId id="266"/>
            <p14:sldId id="267"/>
            <p14:sldId id="263"/>
            <p14:sldId id="276"/>
            <p14:sldId id="262"/>
            <p14:sldId id="282"/>
            <p14:sldId id="294"/>
            <p14:sldId id="291"/>
            <p14:sldId id="292"/>
            <p14:sldId id="281"/>
            <p14:sldId id="296"/>
            <p14:sldId id="295"/>
            <p14:sldId id="284"/>
            <p14:sldId id="285"/>
            <p14:sldId id="278"/>
            <p14:sldId id="279"/>
            <p14:sldId id="260"/>
            <p14:sldId id="280"/>
            <p14:sldId id="302"/>
            <p14:sldId id="309"/>
            <p14:sldId id="310"/>
            <p14:sldId id="311"/>
            <p14:sldId id="312"/>
            <p14:sldId id="313"/>
            <p14:sldId id="314"/>
            <p14:sldId id="315"/>
            <p14:sldId id="316"/>
            <p14:sldId id="317"/>
            <p14:sldId id="318"/>
            <p14:sldId id="319"/>
            <p14:sldId id="320"/>
            <p14:sldId id="321"/>
            <p14:sldId id="304"/>
            <p14:sldId id="258"/>
            <p14:sldId id="305"/>
            <p14:sldId id="306"/>
            <p14:sldId id="307"/>
            <p14:sldId id="30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ttlewell, Bill" initials="KB" lastIdx="1" clrIdx="0">
    <p:extLst>
      <p:ext uri="{19B8F6BF-5375-455C-9EA6-DF929625EA0E}">
        <p15:presenceInfo xmlns:p15="http://schemas.microsoft.com/office/powerpoint/2012/main" userId="Kettlewell, Bi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685BC7"/>
    <a:srgbClr val="004F8E"/>
    <a:srgbClr val="24689E"/>
    <a:srgbClr val="33A4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5" autoAdjust="0"/>
    <p:restoredTop sz="95171" autoAdjust="0"/>
  </p:normalViewPr>
  <p:slideViewPr>
    <p:cSldViewPr snapToGrid="0">
      <p:cViewPr varScale="1">
        <p:scale>
          <a:sx n="100" d="100"/>
          <a:sy n="100" d="100"/>
        </p:scale>
        <p:origin x="96" y="840"/>
      </p:cViewPr>
      <p:guideLst/>
    </p:cSldViewPr>
  </p:slideViewPr>
  <p:notesTextViewPr>
    <p:cViewPr>
      <p:scale>
        <a:sx n="3" d="2"/>
        <a:sy n="3" d="2"/>
      </p:scale>
      <p:origin x="0" y="0"/>
    </p:cViewPr>
  </p:notesTextViewPr>
  <p:sorterViewPr>
    <p:cViewPr varScale="1">
      <p:scale>
        <a:sx n="1" d="1"/>
        <a:sy n="1" d="1"/>
      </p:scale>
      <p:origin x="0" y="-13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pw0028\Market%20Operations%20Support\Market%20Analysis\Analysis\2013\RT%20Co-op%20Interim%20Solution%20Back%20Casts\ORDC%20Curves%20with%20X%20%202000%20-%20from%20DAN.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oleObject" Target="http://ep.ercot.com/stpl/Major%20Managed%20Initiatives/Real-Time%20Co-optimization/Workshop%20and%20Task%20Force%20Material/4-22-19%20TF%20Meeting%20-%20RTC%20Orientation%20and%20Education%20Focus/Book1.xlsx"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oleObject" Target="http://ep.ercot.com/stpl/Major%20Managed%20Initiatives/Real-Time%20Co-optimization/Workshop%20and%20Task%20Force%20Material/4-22-19%20TF%20Meeting%20-%20RTC%20Orientation%20and%20Education%20Focus/Book1.xlsx" TargetMode="External"/><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oleObject" Target="http://ep.ercot.com/stpl/Major%20Managed%20Initiatives/Real-Time%20Co-optimization/Workshop%20and%20Task%20Force%20Material/4-22-19%20TF%20Meeting%20-%20RTC%20Orientation%20and%20Education%20Focus/Book1.xlsx" TargetMode="External"/><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oleObject" Target="http://ep.ercot.com/stpl/Major%20Managed%20Initiatives/Real-Time%20Co-optimization/Workshop%20and%20Task%20Force%20Material/4-22-19%20TF%20Meeting%20-%20RTC%20Orientation%20and%20Education%20Focus/Book1.xlsx" TargetMode="External"/><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http://ep.ercot.com/stpl/Major%20Managed%20Initiatives/Real-Time%20Co-optimization/Workshop%20and%20Task%20Force%20Material/4-22-19%20TF%20Meeting%20-%20RTC%20Orientation%20and%20Education%20Focus/ORDC%20to%20AS%20Demand%20Curves.xlsx"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http://ep.ercot.com/stpl/Major%20Managed%20Initiatives/Real-Time%20Co-optimization/Workshop%20and%20Task%20Force%20Material/4-22-19%20TF%20Meeting%20-%20RTC%20Orientation%20and%20Education%20Focus/ORDC%20to%20AS%20Demand%20Curves.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http://ep.ercot.com/stpl/Major%20Managed%20Initiatives/Real-Time%20Co-optimization/Workshop%20and%20Task%20Force%20Material/4-22-19%20TF%20Meeting%20-%20RTC%20Orientation%20and%20Education%20Focus/ORDC%20to%20AS%20Demand%20Curves.xlsx" TargetMode="Externa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http://ep.ercot.com/stpl/Major%20Managed%20Initiatives/Real-Time%20Co-optimization/Workshop%20and%20Task%20Force%20Material/4-22-19%20TF%20Meeting%20-%20RTC%20Orientation%20and%20Education%20Focus/ORDC%20to%20AS%20Demand%20Curves.xlsx" TargetMode="Externa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oleObject" Target="http://ep.ercot.com/stpl/Major%20Managed%20Initiatives/Real-Time%20Co-optimization/Workshop%20and%20Task%20Force%20Material/4-22-19%20TF%20Meeting%20-%20RTC%20Orientation%20and%20Education%20Focus/ORDC%20to%20AS%20Demand%20Curves.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40740682198023"/>
          <c:y val="3.0589604220445724E-2"/>
          <c:w val="0.79418707535657207"/>
          <c:h val="0.76664314237785669"/>
        </c:manualLayout>
      </c:layout>
      <c:scatterChart>
        <c:scatterStyle val="lineMarker"/>
        <c:varyColors val="0"/>
        <c:ser>
          <c:idx val="0"/>
          <c:order val="0"/>
          <c:spPr>
            <a:ln w="57150"/>
          </c:spPr>
          <c:marker>
            <c:symbol val="none"/>
          </c:marker>
          <c:xVal>
            <c:numRef>
              <c:f>Pi_S!$A$6:$A$68</c:f>
              <c:numCache>
                <c:formatCode>General</c:formatCode>
                <c:ptCount val="63"/>
                <c:pt idx="0">
                  <c:v>0</c:v>
                </c:pt>
                <c:pt idx="1">
                  <c:v>2000</c:v>
                </c:pt>
                <c:pt idx="2">
                  <c:v>2000.01</c:v>
                </c:pt>
                <c:pt idx="3">
                  <c:v>2100</c:v>
                </c:pt>
                <c:pt idx="4">
                  <c:v>2200</c:v>
                </c:pt>
                <c:pt idx="5">
                  <c:v>2300</c:v>
                </c:pt>
                <c:pt idx="6">
                  <c:v>2400</c:v>
                </c:pt>
                <c:pt idx="7">
                  <c:v>2500</c:v>
                </c:pt>
                <c:pt idx="8">
                  <c:v>2600</c:v>
                </c:pt>
                <c:pt idx="9">
                  <c:v>2700</c:v>
                </c:pt>
                <c:pt idx="10">
                  <c:v>2800</c:v>
                </c:pt>
                <c:pt idx="11">
                  <c:v>2900</c:v>
                </c:pt>
                <c:pt idx="12">
                  <c:v>3000</c:v>
                </c:pt>
                <c:pt idx="13">
                  <c:v>3100</c:v>
                </c:pt>
                <c:pt idx="14">
                  <c:v>3200</c:v>
                </c:pt>
                <c:pt idx="15">
                  <c:v>3300</c:v>
                </c:pt>
                <c:pt idx="16">
                  <c:v>3400</c:v>
                </c:pt>
                <c:pt idx="17">
                  <c:v>3500</c:v>
                </c:pt>
                <c:pt idx="18">
                  <c:v>3600</c:v>
                </c:pt>
                <c:pt idx="19">
                  <c:v>3700</c:v>
                </c:pt>
                <c:pt idx="20">
                  <c:v>3800</c:v>
                </c:pt>
                <c:pt idx="21">
                  <c:v>3900</c:v>
                </c:pt>
                <c:pt idx="22">
                  <c:v>4000</c:v>
                </c:pt>
                <c:pt idx="23">
                  <c:v>4100</c:v>
                </c:pt>
                <c:pt idx="24">
                  <c:v>4200</c:v>
                </c:pt>
                <c:pt idx="25">
                  <c:v>4300</c:v>
                </c:pt>
                <c:pt idx="26">
                  <c:v>4400</c:v>
                </c:pt>
                <c:pt idx="27">
                  <c:v>4500</c:v>
                </c:pt>
                <c:pt idx="28">
                  <c:v>4600</c:v>
                </c:pt>
                <c:pt idx="29">
                  <c:v>4700</c:v>
                </c:pt>
                <c:pt idx="30">
                  <c:v>4800</c:v>
                </c:pt>
                <c:pt idx="31">
                  <c:v>4900</c:v>
                </c:pt>
                <c:pt idx="32">
                  <c:v>5000</c:v>
                </c:pt>
                <c:pt idx="33">
                  <c:v>5100</c:v>
                </c:pt>
                <c:pt idx="34">
                  <c:v>5200</c:v>
                </c:pt>
                <c:pt idx="35">
                  <c:v>5300</c:v>
                </c:pt>
                <c:pt idx="36">
                  <c:v>5400</c:v>
                </c:pt>
                <c:pt idx="37">
                  <c:v>5500</c:v>
                </c:pt>
                <c:pt idx="38">
                  <c:v>5600</c:v>
                </c:pt>
                <c:pt idx="39">
                  <c:v>5700</c:v>
                </c:pt>
                <c:pt idx="40">
                  <c:v>5800</c:v>
                </c:pt>
                <c:pt idx="41">
                  <c:v>5900</c:v>
                </c:pt>
                <c:pt idx="42">
                  <c:v>6000</c:v>
                </c:pt>
                <c:pt idx="43">
                  <c:v>6100</c:v>
                </c:pt>
                <c:pt idx="44">
                  <c:v>6200</c:v>
                </c:pt>
                <c:pt idx="45">
                  <c:v>6300</c:v>
                </c:pt>
                <c:pt idx="46">
                  <c:v>6400</c:v>
                </c:pt>
                <c:pt idx="47">
                  <c:v>6500</c:v>
                </c:pt>
                <c:pt idx="48">
                  <c:v>6600</c:v>
                </c:pt>
                <c:pt idx="49">
                  <c:v>6700</c:v>
                </c:pt>
                <c:pt idx="50">
                  <c:v>6800</c:v>
                </c:pt>
                <c:pt idx="51">
                  <c:v>6900</c:v>
                </c:pt>
                <c:pt idx="52">
                  <c:v>7000</c:v>
                </c:pt>
                <c:pt idx="53">
                  <c:v>7100</c:v>
                </c:pt>
                <c:pt idx="54">
                  <c:v>7200</c:v>
                </c:pt>
                <c:pt idx="55">
                  <c:v>7300</c:v>
                </c:pt>
                <c:pt idx="56">
                  <c:v>7400</c:v>
                </c:pt>
                <c:pt idx="57">
                  <c:v>7500</c:v>
                </c:pt>
                <c:pt idx="58">
                  <c:v>7600</c:v>
                </c:pt>
                <c:pt idx="59">
                  <c:v>7700</c:v>
                </c:pt>
                <c:pt idx="60">
                  <c:v>7800</c:v>
                </c:pt>
                <c:pt idx="61">
                  <c:v>7900</c:v>
                </c:pt>
                <c:pt idx="62">
                  <c:v>8000</c:v>
                </c:pt>
              </c:numCache>
            </c:numRef>
          </c:xVal>
          <c:yVal>
            <c:numRef>
              <c:f>Pi_S!$P$6:$P$68</c:f>
              <c:numCache>
                <c:formatCode>General</c:formatCode>
                <c:ptCount val="63"/>
                <c:pt idx="0">
                  <c:v>1</c:v>
                </c:pt>
                <c:pt idx="1">
                  <c:v>1</c:v>
                </c:pt>
                <c:pt idx="2">
                  <c:v>0.55673785914184903</c:v>
                </c:pt>
                <c:pt idx="3">
                  <c:v>0.52333189048569984</c:v>
                </c:pt>
                <c:pt idx="4">
                  <c:v>0.48975768566065192</c:v>
                </c:pt>
                <c:pt idx="5">
                  <c:v>0.45625594083072296</c:v>
                </c:pt>
                <c:pt idx="6">
                  <c:v>0.42306249307713839</c:v>
                </c:pt>
                <c:pt idx="7">
                  <c:v>0.39040667642320037</c:v>
                </c:pt>
                <c:pt idx="8">
                  <c:v>0.35850658110628231</c:v>
                </c:pt>
                <c:pt idx="9">
                  <c:v>0.32756470382696912</c:v>
                </c:pt>
                <c:pt idx="10">
                  <c:v>0.29776413288152892</c:v>
                </c:pt>
                <c:pt idx="11">
                  <c:v>0.26926538646368525</c:v>
                </c:pt>
                <c:pt idx="12">
                  <c:v>0.24220399174305007</c:v>
                </c:pt>
                <c:pt idx="13">
                  <c:v>0.2166888584373674</c:v>
                </c:pt>
                <c:pt idx="14">
                  <c:v>0.19280146547832711</c:v>
                </c:pt>
                <c:pt idx="15">
                  <c:v>0.17059584500681868</c:v>
                </c:pt>
                <c:pt idx="16">
                  <c:v>0.1500993161646782</c:v>
                </c:pt>
                <c:pt idx="17">
                  <c:v>0.13131389356003287</c:v>
                </c:pt>
                <c:pt idx="18">
                  <c:v>0.11421827310531285</c:v>
                </c:pt>
                <c:pt idx="19">
                  <c:v>9.8770281981897634E-2</c:v>
                </c:pt>
                <c:pt idx="20">
                  <c:v>8.490967015560924E-2</c:v>
                </c:pt>
                <c:pt idx="21">
                  <c:v>7.2561118104517042E-2</c:v>
                </c:pt>
                <c:pt idx="22">
                  <c:v>6.1637338784692797E-2</c:v>
                </c:pt>
                <c:pt idx="23">
                  <c:v>5.2042160583230301E-2</c:v>
                </c:pt>
                <c:pt idx="24">
                  <c:v>4.3673491078749072E-2</c:v>
                </c:pt>
                <c:pt idx="25">
                  <c:v>3.6426077682765956E-2</c:v>
                </c:pt>
                <c:pt idx="26">
                  <c:v>3.0193999446651687E-2</c:v>
                </c:pt>
                <c:pt idx="27">
                  <c:v>2.4872843292613855E-2</c:v>
                </c:pt>
                <c:pt idx="28">
                  <c:v>2.0361536570878136E-2</c:v>
                </c:pt>
                <c:pt idx="29">
                  <c:v>1.6563825228298024E-2</c:v>
                </c:pt>
                <c:pt idx="30">
                  <c:v>1.3389402266196226E-2</c:v>
                </c:pt>
                <c:pt idx="31">
                  <c:v>1.0754704057792219E-2</c:v>
                </c:pt>
                <c:pt idx="32">
                  <c:v>8.583402199836998E-3</c:v>
                </c:pt>
                <c:pt idx="33">
                  <c:v>6.8066258071417529E-3</c:v>
                </c:pt>
                <c:pt idx="34">
                  <c:v>5.362953619846067E-3</c:v>
                </c:pt>
                <c:pt idx="35">
                  <c:v>4.1982172224547254E-3</c:v>
                </c:pt>
                <c:pt idx="36">
                  <c:v>3.2651564158674429E-3</c:v>
                </c:pt>
                <c:pt idx="37">
                  <c:v>2.5229657476057987E-3</c:v>
                </c:pt>
                <c:pt idx="38">
                  <c:v>1.9367678263988442E-3</c:v>
                </c:pt>
                <c:pt idx="39">
                  <c:v>1.4770447543260845E-3</c:v>
                </c:pt>
                <c:pt idx="40">
                  <c:v>1.1190541999993586E-3</c:v>
                </c:pt>
                <c:pt idx="41">
                  <c:v>8.4225165643225797E-4</c:v>
                </c:pt>
                <c:pt idx="42">
                  <c:v>6.2973556191481261E-4</c:v>
                </c:pt>
                <c:pt idx="43">
                  <c:v>4.6772742930800693E-4</c:v>
                </c:pt>
                <c:pt idx="44">
                  <c:v>3.4509508057090077E-4</c:v>
                </c:pt>
                <c:pt idx="45">
                  <c:v>2.5292361010509357E-4</c:v>
                </c:pt>
                <c:pt idx="46">
                  <c:v>1.841358409185867E-4</c:v>
                </c:pt>
                <c:pt idx="47">
                  <c:v>1.3316178704692039E-4</c:v>
                </c:pt>
                <c:pt idx="48">
                  <c:v>9.5654957008584063E-5</c:v>
                </c:pt>
                <c:pt idx="49">
                  <c:v>6.8252166815829796E-5</c:v>
                </c:pt>
                <c:pt idx="50">
                  <c:v>4.8372804527296864E-5</c:v>
                </c:pt>
                <c:pt idx="51">
                  <c:v>3.4053123342814295E-5</c:v>
                </c:pt>
                <c:pt idx="52">
                  <c:v>2.3811059320477668E-5</c:v>
                </c:pt>
                <c:pt idx="53">
                  <c:v>1.653720062266828E-5</c:v>
                </c:pt>
                <c:pt idx="54">
                  <c:v>1.1407813581665316E-5</c:v>
                </c:pt>
                <c:pt idx="55">
                  <c:v>7.8162023912087264E-6</c:v>
                </c:pt>
                <c:pt idx="56">
                  <c:v>5.3190997326701961E-6</c:v>
                </c:pt>
                <c:pt idx="57">
                  <c:v>3.5952209962442083E-6</c:v>
                </c:pt>
                <c:pt idx="58">
                  <c:v>2.4135399685487613E-6</c:v>
                </c:pt>
                <c:pt idx="59">
                  <c:v>1.6092418611002302E-6</c:v>
                </c:pt>
                <c:pt idx="60">
                  <c:v>1.0656698782307572E-6</c:v>
                </c:pt>
                <c:pt idx="61">
                  <c:v>7.0089886961000047E-7</c:v>
                </c:pt>
                <c:pt idx="62">
                  <c:v>4.5784261781811608E-7</c:v>
                </c:pt>
              </c:numCache>
            </c:numRef>
          </c:yVal>
          <c:smooth val="0"/>
        </c:ser>
        <c:dLbls>
          <c:showLegendKey val="0"/>
          <c:showVal val="0"/>
          <c:showCatName val="0"/>
          <c:showSerName val="0"/>
          <c:showPercent val="0"/>
          <c:showBubbleSize val="0"/>
        </c:dLbls>
        <c:axId val="407140168"/>
        <c:axId val="407139776"/>
      </c:scatterChart>
      <c:valAx>
        <c:axId val="407140168"/>
        <c:scaling>
          <c:orientation val="minMax"/>
          <c:max val="8000"/>
          <c:min val="0"/>
        </c:scaling>
        <c:delete val="0"/>
        <c:axPos val="b"/>
        <c:title>
          <c:tx>
            <c:rich>
              <a:bodyPr/>
              <a:lstStyle/>
              <a:p>
                <a:pPr>
                  <a:defRPr b="0">
                    <a:solidFill>
                      <a:srgbClr val="5B6770"/>
                    </a:solidFill>
                  </a:defRPr>
                </a:pPr>
                <a:r>
                  <a:rPr lang="en-US" b="0" dirty="0" smtClean="0">
                    <a:solidFill>
                      <a:srgbClr val="5B6770"/>
                    </a:solidFill>
                  </a:rPr>
                  <a:t>Available</a:t>
                </a:r>
                <a:r>
                  <a:rPr lang="en-US" b="0" baseline="0" dirty="0" smtClean="0">
                    <a:solidFill>
                      <a:srgbClr val="5B6770"/>
                    </a:solidFill>
                  </a:rPr>
                  <a:t> </a:t>
                </a:r>
                <a:r>
                  <a:rPr lang="en-US" b="0" dirty="0" smtClean="0">
                    <a:solidFill>
                      <a:srgbClr val="5B6770"/>
                    </a:solidFill>
                  </a:rPr>
                  <a:t>Reserves (MWs)</a:t>
                </a:r>
                <a:endParaRPr lang="en-US" b="0" dirty="0">
                  <a:solidFill>
                    <a:srgbClr val="5B6770"/>
                  </a:solidFill>
                </a:endParaRPr>
              </a:p>
            </c:rich>
          </c:tx>
          <c:layout>
            <c:manualLayout>
              <c:xMode val="edge"/>
              <c:yMode val="edge"/>
              <c:x val="0.36931654823142246"/>
              <c:y val="0.91850788301811981"/>
            </c:manualLayout>
          </c:layout>
          <c:overlay val="0"/>
        </c:title>
        <c:numFmt formatCode="General" sourceLinked="1"/>
        <c:majorTickMark val="out"/>
        <c:minorTickMark val="none"/>
        <c:tickLblPos val="nextTo"/>
        <c:txPr>
          <a:bodyPr/>
          <a:lstStyle/>
          <a:p>
            <a:pPr>
              <a:defRPr b="1">
                <a:solidFill>
                  <a:srgbClr val="444D54"/>
                </a:solidFill>
              </a:defRPr>
            </a:pPr>
            <a:endParaRPr lang="en-US"/>
          </a:p>
        </c:txPr>
        <c:crossAx val="407139776"/>
        <c:crosses val="autoZero"/>
        <c:crossBetween val="midCat"/>
      </c:valAx>
      <c:valAx>
        <c:axId val="407139776"/>
        <c:scaling>
          <c:orientation val="minMax"/>
        </c:scaling>
        <c:delete val="0"/>
        <c:axPos val="l"/>
        <c:majorGridlines/>
        <c:title>
          <c:tx>
            <c:rich>
              <a:bodyPr rot="-5400000" vert="horz" anchor="ctr" anchorCtr="1"/>
              <a:lstStyle/>
              <a:p>
                <a:pPr>
                  <a:defRPr sz="2000" b="0">
                    <a:solidFill>
                      <a:schemeClr val="tx1"/>
                    </a:solidFill>
                  </a:defRPr>
                </a:pPr>
                <a:r>
                  <a:rPr lang="en-US" sz="2000" b="0" dirty="0" smtClean="0">
                    <a:solidFill>
                      <a:srgbClr val="5B6770"/>
                    </a:solidFill>
                  </a:rPr>
                  <a:t>Value of</a:t>
                </a:r>
                <a:r>
                  <a:rPr lang="en-US" sz="2000" b="0" baseline="0" dirty="0" smtClean="0">
                    <a:solidFill>
                      <a:srgbClr val="5B6770"/>
                    </a:solidFill>
                  </a:rPr>
                  <a:t> </a:t>
                </a:r>
                <a:br>
                  <a:rPr lang="en-US" sz="2000" b="0" baseline="0" dirty="0" smtClean="0">
                    <a:solidFill>
                      <a:srgbClr val="5B6770"/>
                    </a:solidFill>
                  </a:rPr>
                </a:br>
                <a:r>
                  <a:rPr lang="en-US" sz="2000" b="0" baseline="0" dirty="0" smtClean="0">
                    <a:solidFill>
                      <a:srgbClr val="5B6770"/>
                    </a:solidFill>
                  </a:rPr>
                  <a:t>Reserves ($/MWh)</a:t>
                </a:r>
                <a:endParaRPr lang="en-US" sz="2000" b="0" dirty="0">
                  <a:solidFill>
                    <a:srgbClr val="5B6770"/>
                  </a:solidFill>
                </a:endParaRPr>
              </a:p>
            </c:rich>
          </c:tx>
          <c:layout>
            <c:manualLayout>
              <c:xMode val="edge"/>
              <c:yMode val="edge"/>
              <c:x val="3.8104403832030669E-2"/>
              <c:y val="0.28118554046577976"/>
            </c:manualLayout>
          </c:layout>
          <c:overlay val="0"/>
        </c:title>
        <c:numFmt formatCode="General" sourceLinked="1"/>
        <c:majorTickMark val="out"/>
        <c:minorTickMark val="none"/>
        <c:tickLblPos val="none"/>
        <c:crossAx val="407140168"/>
        <c:crosses val="autoZero"/>
        <c:crossBetween val="midCat"/>
      </c:valAx>
    </c:plotArea>
    <c:plotVisOnly val="1"/>
    <c:dispBlanksAs val="gap"/>
    <c:showDLblsOverMax val="0"/>
  </c:chart>
  <c:txPr>
    <a:bodyPr/>
    <a:lstStyle/>
    <a:p>
      <a:pPr>
        <a:defRPr sz="20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Sheet1!$B$3</c:f>
              <c:strCache>
                <c:ptCount val="1"/>
                <c:pt idx="0">
                  <c:v>Price</c:v>
                </c:pt>
              </c:strCache>
            </c:strRef>
          </c:tx>
          <c:spPr>
            <a:ln w="19050" cap="rnd">
              <a:solidFill>
                <a:schemeClr val="accent1"/>
              </a:solidFill>
              <a:round/>
            </a:ln>
            <a:effectLst/>
          </c:spPr>
          <c:marker>
            <c:symbol val="none"/>
          </c:marker>
          <c:xVal>
            <c:numRef>
              <c:f>Sheet1!$A$4:$A$8</c:f>
              <c:numCache>
                <c:formatCode>General</c:formatCode>
                <c:ptCount val="5"/>
                <c:pt idx="0">
                  <c:v>0</c:v>
                </c:pt>
                <c:pt idx="1">
                  <c:v>25</c:v>
                </c:pt>
                <c:pt idx="2">
                  <c:v>25</c:v>
                </c:pt>
                <c:pt idx="3">
                  <c:v>50</c:v>
                </c:pt>
                <c:pt idx="4">
                  <c:v>50</c:v>
                </c:pt>
              </c:numCache>
            </c:numRef>
          </c:xVal>
          <c:yVal>
            <c:numRef>
              <c:f>Sheet1!$B$4:$B$8</c:f>
              <c:numCache>
                <c:formatCode>General</c:formatCode>
                <c:ptCount val="5"/>
                <c:pt idx="0">
                  <c:v>100</c:v>
                </c:pt>
                <c:pt idx="1">
                  <c:v>100</c:v>
                </c:pt>
                <c:pt idx="2">
                  <c:v>50</c:v>
                </c:pt>
                <c:pt idx="3">
                  <c:v>50</c:v>
                </c:pt>
                <c:pt idx="4">
                  <c:v>0</c:v>
                </c:pt>
              </c:numCache>
            </c:numRef>
          </c:yVal>
          <c:smooth val="0"/>
        </c:ser>
        <c:dLbls>
          <c:showLegendKey val="0"/>
          <c:showVal val="0"/>
          <c:showCatName val="0"/>
          <c:showSerName val="0"/>
          <c:showPercent val="0"/>
          <c:showBubbleSize val="0"/>
        </c:dLbls>
        <c:axId val="410607272"/>
        <c:axId val="410607664"/>
      </c:scatterChart>
      <c:valAx>
        <c:axId val="410607272"/>
        <c:scaling>
          <c:orientation val="minMax"/>
          <c:max val="60"/>
          <c:min val="0"/>
        </c:scaling>
        <c:delete val="0"/>
        <c:axPos val="b"/>
        <c:title>
          <c:tx>
            <c:rich>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r>
                  <a:rPr lang="en-US"/>
                  <a:t>MW</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n-US"/>
          </a:p>
        </c:txPr>
        <c:crossAx val="410607664"/>
        <c:crosses val="autoZero"/>
        <c:crossBetween val="midCat"/>
        <c:majorUnit val="25"/>
      </c:valAx>
      <c:valAx>
        <c:axId val="410607664"/>
        <c:scaling>
          <c:orientation val="minMax"/>
          <c:max val="120"/>
          <c:min val="0"/>
        </c:scaling>
        <c:delete val="0"/>
        <c:axPos val="l"/>
        <c:title>
          <c:tx>
            <c:rich>
              <a:bodyPr rot="-5400000" spcFirstLastPara="1" vertOverflow="ellipsis" vert="horz" wrap="square" anchor="ctr" anchorCtr="1"/>
              <a:lstStyle/>
              <a:p>
                <a:pPr>
                  <a:defRPr sz="1100" b="0" i="0" u="none" strike="noStrike" kern="1200" baseline="0">
                    <a:solidFill>
                      <a:schemeClr val="tx2"/>
                    </a:solidFill>
                    <a:latin typeface="+mn-lt"/>
                    <a:ea typeface="+mn-ea"/>
                    <a:cs typeface="+mn-cs"/>
                  </a:defRPr>
                </a:pPr>
                <a:r>
                  <a:rPr lang="en-US"/>
                  <a:t>$/MWh</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n-US"/>
          </a:p>
        </c:txPr>
        <c:crossAx val="410607272"/>
        <c:crosses val="autoZero"/>
        <c:crossBetween val="midCat"/>
        <c:majorUnit val="25"/>
      </c:valAx>
      <c:spPr>
        <a:noFill/>
        <a:ln>
          <a:noFill/>
        </a:ln>
        <a:effectLst/>
      </c:spPr>
    </c:plotArea>
    <c:plotVisOnly val="1"/>
    <c:dispBlanksAs val="gap"/>
    <c:showDLblsOverMax val="0"/>
  </c:chart>
  <c:spPr>
    <a:noFill/>
    <a:ln w="9525" cap="flat" cmpd="sng" algn="ctr">
      <a:noFill/>
      <a:round/>
    </a:ln>
    <a:effectLst/>
  </c:spPr>
  <c:txPr>
    <a:bodyPr/>
    <a:lstStyle/>
    <a:p>
      <a:pPr>
        <a:defRPr sz="1100">
          <a:solidFill>
            <a:schemeClr val="tx2"/>
          </a:solidFill>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Sheet1!$B$3</c:f>
              <c:strCache>
                <c:ptCount val="1"/>
                <c:pt idx="0">
                  <c:v>Price</c:v>
                </c:pt>
              </c:strCache>
            </c:strRef>
          </c:tx>
          <c:spPr>
            <a:ln w="19050" cap="rnd">
              <a:solidFill>
                <a:schemeClr val="accent1"/>
              </a:solidFill>
              <a:round/>
            </a:ln>
            <a:effectLst/>
          </c:spPr>
          <c:marker>
            <c:symbol val="none"/>
          </c:marker>
          <c:xVal>
            <c:numRef>
              <c:f>Sheet1!$A$4:$A$8</c:f>
              <c:numCache>
                <c:formatCode>General</c:formatCode>
                <c:ptCount val="5"/>
                <c:pt idx="0">
                  <c:v>0</c:v>
                </c:pt>
                <c:pt idx="1">
                  <c:v>25</c:v>
                </c:pt>
                <c:pt idx="2">
                  <c:v>25</c:v>
                </c:pt>
                <c:pt idx="3">
                  <c:v>50</c:v>
                </c:pt>
                <c:pt idx="4">
                  <c:v>50</c:v>
                </c:pt>
              </c:numCache>
            </c:numRef>
          </c:xVal>
          <c:yVal>
            <c:numRef>
              <c:f>Sheet1!$B$4:$B$8</c:f>
              <c:numCache>
                <c:formatCode>General</c:formatCode>
                <c:ptCount val="5"/>
                <c:pt idx="0">
                  <c:v>100</c:v>
                </c:pt>
                <c:pt idx="1">
                  <c:v>100</c:v>
                </c:pt>
                <c:pt idx="2">
                  <c:v>50</c:v>
                </c:pt>
                <c:pt idx="3">
                  <c:v>50</c:v>
                </c:pt>
                <c:pt idx="4">
                  <c:v>0</c:v>
                </c:pt>
              </c:numCache>
            </c:numRef>
          </c:yVal>
          <c:smooth val="0"/>
        </c:ser>
        <c:dLbls>
          <c:showLegendKey val="0"/>
          <c:showVal val="0"/>
          <c:showCatName val="0"/>
          <c:showSerName val="0"/>
          <c:showPercent val="0"/>
          <c:showBubbleSize val="0"/>
        </c:dLbls>
        <c:axId val="410608840"/>
        <c:axId val="410609232"/>
      </c:scatterChart>
      <c:valAx>
        <c:axId val="410608840"/>
        <c:scaling>
          <c:orientation val="minMax"/>
          <c:max val="60"/>
          <c:min val="0"/>
        </c:scaling>
        <c:delete val="0"/>
        <c:axPos val="b"/>
        <c:title>
          <c:tx>
            <c:rich>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r>
                  <a:rPr lang="en-US"/>
                  <a:t>MW</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410609232"/>
        <c:crosses val="autoZero"/>
        <c:crossBetween val="midCat"/>
        <c:majorUnit val="25"/>
      </c:valAx>
      <c:valAx>
        <c:axId val="410609232"/>
        <c:scaling>
          <c:orientation val="minMax"/>
          <c:max val="120"/>
          <c:min val="0"/>
        </c:scaling>
        <c:delete val="0"/>
        <c:axPos val="l"/>
        <c:title>
          <c:tx>
            <c:rich>
              <a:bodyPr rot="-5400000" spcFirstLastPara="1" vertOverflow="ellipsis" vert="horz" wrap="square" anchor="ctr" anchorCtr="1"/>
              <a:lstStyle/>
              <a:p>
                <a:pPr>
                  <a:defRPr sz="1800" b="0" i="0" u="none" strike="noStrike" kern="1200" baseline="0">
                    <a:solidFill>
                      <a:schemeClr val="tx2"/>
                    </a:solidFill>
                    <a:latin typeface="+mn-lt"/>
                    <a:ea typeface="+mn-ea"/>
                    <a:cs typeface="+mn-cs"/>
                  </a:defRPr>
                </a:pPr>
                <a:r>
                  <a:rPr lang="en-US"/>
                  <a:t>$/MWh</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410608840"/>
        <c:crosses val="autoZero"/>
        <c:crossBetween val="midCat"/>
        <c:majorUnit val="25"/>
      </c:valAx>
      <c:spPr>
        <a:noFill/>
        <a:ln>
          <a:noFill/>
        </a:ln>
        <a:effectLst/>
      </c:spPr>
    </c:plotArea>
    <c:plotVisOnly val="1"/>
    <c:dispBlanksAs val="gap"/>
    <c:showDLblsOverMax val="0"/>
  </c:chart>
  <c:spPr>
    <a:noFill/>
    <a:ln w="9525" cap="flat" cmpd="sng" algn="ctr">
      <a:noFill/>
      <a:round/>
    </a:ln>
    <a:effectLst/>
  </c:spPr>
  <c:txPr>
    <a:bodyPr/>
    <a:lstStyle/>
    <a:p>
      <a:pPr>
        <a:defRPr sz="1800">
          <a:solidFill>
            <a:schemeClr val="tx2"/>
          </a:solidFill>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Sheet1!$B$3</c:f>
              <c:strCache>
                <c:ptCount val="1"/>
                <c:pt idx="0">
                  <c:v>Price</c:v>
                </c:pt>
              </c:strCache>
            </c:strRef>
          </c:tx>
          <c:spPr>
            <a:ln w="19050" cap="rnd">
              <a:solidFill>
                <a:schemeClr val="accent1"/>
              </a:solidFill>
              <a:round/>
            </a:ln>
            <a:effectLst/>
          </c:spPr>
          <c:marker>
            <c:symbol val="none"/>
          </c:marker>
          <c:xVal>
            <c:numRef>
              <c:f>Sheet1!$A$4:$A$8</c:f>
              <c:numCache>
                <c:formatCode>General</c:formatCode>
                <c:ptCount val="5"/>
                <c:pt idx="0">
                  <c:v>0</c:v>
                </c:pt>
                <c:pt idx="1">
                  <c:v>25</c:v>
                </c:pt>
                <c:pt idx="2">
                  <c:v>25</c:v>
                </c:pt>
                <c:pt idx="3">
                  <c:v>50</c:v>
                </c:pt>
                <c:pt idx="4">
                  <c:v>50</c:v>
                </c:pt>
              </c:numCache>
            </c:numRef>
          </c:xVal>
          <c:yVal>
            <c:numRef>
              <c:f>Sheet1!$B$4:$B$8</c:f>
              <c:numCache>
                <c:formatCode>General</c:formatCode>
                <c:ptCount val="5"/>
                <c:pt idx="0">
                  <c:v>100</c:v>
                </c:pt>
                <c:pt idx="1">
                  <c:v>100</c:v>
                </c:pt>
                <c:pt idx="2">
                  <c:v>50</c:v>
                </c:pt>
                <c:pt idx="3">
                  <c:v>50</c:v>
                </c:pt>
                <c:pt idx="4">
                  <c:v>0</c:v>
                </c:pt>
              </c:numCache>
            </c:numRef>
          </c:yVal>
          <c:smooth val="0"/>
        </c:ser>
        <c:dLbls>
          <c:showLegendKey val="0"/>
          <c:showVal val="0"/>
          <c:showCatName val="0"/>
          <c:showSerName val="0"/>
          <c:showPercent val="0"/>
          <c:showBubbleSize val="0"/>
        </c:dLbls>
        <c:axId val="410610016"/>
        <c:axId val="410610408"/>
      </c:scatterChart>
      <c:valAx>
        <c:axId val="410610016"/>
        <c:scaling>
          <c:orientation val="minMax"/>
          <c:max val="60"/>
          <c:min val="0"/>
        </c:scaling>
        <c:delete val="0"/>
        <c:axPos val="b"/>
        <c:title>
          <c:tx>
            <c:rich>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r>
                  <a:rPr lang="en-US"/>
                  <a:t>MW</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n-US"/>
          </a:p>
        </c:txPr>
        <c:crossAx val="410610408"/>
        <c:crosses val="autoZero"/>
        <c:crossBetween val="midCat"/>
        <c:majorUnit val="25"/>
      </c:valAx>
      <c:valAx>
        <c:axId val="410610408"/>
        <c:scaling>
          <c:orientation val="minMax"/>
          <c:max val="120"/>
          <c:min val="0"/>
        </c:scaling>
        <c:delete val="0"/>
        <c:axPos val="l"/>
        <c:title>
          <c:tx>
            <c:rich>
              <a:bodyPr rot="-5400000" spcFirstLastPara="1" vertOverflow="ellipsis" vert="horz" wrap="square" anchor="ctr" anchorCtr="1"/>
              <a:lstStyle/>
              <a:p>
                <a:pPr>
                  <a:defRPr sz="1100" b="0" i="0" u="none" strike="noStrike" kern="1200" baseline="0">
                    <a:solidFill>
                      <a:schemeClr val="tx2"/>
                    </a:solidFill>
                    <a:latin typeface="+mn-lt"/>
                    <a:ea typeface="+mn-ea"/>
                    <a:cs typeface="+mn-cs"/>
                  </a:defRPr>
                </a:pPr>
                <a:r>
                  <a:rPr lang="en-US"/>
                  <a:t>$/MWh</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n-US"/>
          </a:p>
        </c:txPr>
        <c:crossAx val="410610016"/>
        <c:crosses val="autoZero"/>
        <c:crossBetween val="midCat"/>
        <c:majorUnit val="25"/>
      </c:valAx>
      <c:spPr>
        <a:noFill/>
        <a:ln>
          <a:noFill/>
        </a:ln>
        <a:effectLst/>
      </c:spPr>
    </c:plotArea>
    <c:plotVisOnly val="1"/>
    <c:dispBlanksAs val="gap"/>
    <c:showDLblsOverMax val="0"/>
  </c:chart>
  <c:spPr>
    <a:noFill/>
    <a:ln w="9525" cap="flat" cmpd="sng" algn="ctr">
      <a:noFill/>
      <a:round/>
    </a:ln>
    <a:effectLst/>
  </c:spPr>
  <c:txPr>
    <a:bodyPr/>
    <a:lstStyle/>
    <a:p>
      <a:pPr>
        <a:defRPr sz="1100">
          <a:solidFill>
            <a:schemeClr val="tx2"/>
          </a:solidFill>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Sheet1!$B$3</c:f>
              <c:strCache>
                <c:ptCount val="1"/>
                <c:pt idx="0">
                  <c:v>Price</c:v>
                </c:pt>
              </c:strCache>
            </c:strRef>
          </c:tx>
          <c:spPr>
            <a:ln w="19050" cap="rnd">
              <a:solidFill>
                <a:schemeClr val="accent1"/>
              </a:solidFill>
              <a:round/>
            </a:ln>
            <a:effectLst/>
          </c:spPr>
          <c:marker>
            <c:symbol val="none"/>
          </c:marker>
          <c:xVal>
            <c:numRef>
              <c:f>Sheet1!$A$4:$A$8</c:f>
              <c:numCache>
                <c:formatCode>General</c:formatCode>
                <c:ptCount val="5"/>
                <c:pt idx="0">
                  <c:v>0</c:v>
                </c:pt>
                <c:pt idx="1">
                  <c:v>25</c:v>
                </c:pt>
                <c:pt idx="2">
                  <c:v>25</c:v>
                </c:pt>
                <c:pt idx="3">
                  <c:v>50</c:v>
                </c:pt>
                <c:pt idx="4">
                  <c:v>50</c:v>
                </c:pt>
              </c:numCache>
            </c:numRef>
          </c:xVal>
          <c:yVal>
            <c:numRef>
              <c:f>Sheet1!$B$4:$B$8</c:f>
              <c:numCache>
                <c:formatCode>General</c:formatCode>
                <c:ptCount val="5"/>
                <c:pt idx="0">
                  <c:v>100</c:v>
                </c:pt>
                <c:pt idx="1">
                  <c:v>100</c:v>
                </c:pt>
                <c:pt idx="2">
                  <c:v>50</c:v>
                </c:pt>
                <c:pt idx="3">
                  <c:v>50</c:v>
                </c:pt>
                <c:pt idx="4">
                  <c:v>0</c:v>
                </c:pt>
              </c:numCache>
            </c:numRef>
          </c:yVal>
          <c:smooth val="0"/>
        </c:ser>
        <c:dLbls>
          <c:showLegendKey val="0"/>
          <c:showVal val="0"/>
          <c:showCatName val="0"/>
          <c:showSerName val="0"/>
          <c:showPercent val="0"/>
          <c:showBubbleSize val="0"/>
        </c:dLbls>
        <c:axId val="410611192"/>
        <c:axId val="410611584"/>
      </c:scatterChart>
      <c:valAx>
        <c:axId val="410611192"/>
        <c:scaling>
          <c:orientation val="minMax"/>
          <c:max val="60"/>
          <c:min val="0"/>
        </c:scaling>
        <c:delete val="0"/>
        <c:axPos val="b"/>
        <c:title>
          <c:tx>
            <c:rich>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r>
                  <a:rPr lang="en-US"/>
                  <a:t>MW</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n-US"/>
          </a:p>
        </c:txPr>
        <c:crossAx val="410611584"/>
        <c:crosses val="autoZero"/>
        <c:crossBetween val="midCat"/>
        <c:majorUnit val="25"/>
      </c:valAx>
      <c:valAx>
        <c:axId val="410611584"/>
        <c:scaling>
          <c:orientation val="minMax"/>
          <c:max val="120"/>
          <c:min val="0"/>
        </c:scaling>
        <c:delete val="0"/>
        <c:axPos val="l"/>
        <c:title>
          <c:tx>
            <c:rich>
              <a:bodyPr rot="-5400000" spcFirstLastPara="1" vertOverflow="ellipsis" vert="horz" wrap="square" anchor="ctr" anchorCtr="1"/>
              <a:lstStyle/>
              <a:p>
                <a:pPr>
                  <a:defRPr sz="1100" b="0" i="0" u="none" strike="noStrike" kern="1200" baseline="0">
                    <a:solidFill>
                      <a:schemeClr val="tx2"/>
                    </a:solidFill>
                    <a:latin typeface="+mn-lt"/>
                    <a:ea typeface="+mn-ea"/>
                    <a:cs typeface="+mn-cs"/>
                  </a:defRPr>
                </a:pPr>
                <a:r>
                  <a:rPr lang="en-US"/>
                  <a:t>$/MWh</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n-US"/>
          </a:p>
        </c:txPr>
        <c:crossAx val="410611192"/>
        <c:crosses val="autoZero"/>
        <c:crossBetween val="midCat"/>
        <c:majorUnit val="25"/>
      </c:valAx>
      <c:spPr>
        <a:noFill/>
        <a:ln>
          <a:noFill/>
        </a:ln>
        <a:effectLst/>
      </c:spPr>
    </c:plotArea>
    <c:plotVisOnly val="1"/>
    <c:dispBlanksAs val="gap"/>
    <c:showDLblsOverMax val="0"/>
  </c:chart>
  <c:spPr>
    <a:noFill/>
    <a:ln w="9525" cap="flat" cmpd="sng" algn="ctr">
      <a:noFill/>
      <a:round/>
    </a:ln>
    <a:effectLst/>
  </c:spPr>
  <c:txPr>
    <a:bodyPr/>
    <a:lstStyle/>
    <a:p>
      <a:pPr>
        <a:defRPr sz="1100">
          <a:solidFill>
            <a:schemeClr val="tx2"/>
          </a:solidFill>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99081364829396"/>
          <c:y val="6.9699256342957136E-2"/>
          <c:w val="0.71459230096237969"/>
          <c:h val="0.68201724718496426"/>
        </c:manualLayout>
      </c:layout>
      <c:scatterChart>
        <c:scatterStyle val="lineMarker"/>
        <c:varyColors val="0"/>
        <c:ser>
          <c:idx val="0"/>
          <c:order val="0"/>
          <c:tx>
            <c:v>AS1</c:v>
          </c:tx>
          <c:spPr>
            <a:ln w="19050" cap="rnd">
              <a:solidFill>
                <a:schemeClr val="accent1"/>
              </a:solidFill>
              <a:round/>
            </a:ln>
            <a:effectLst/>
          </c:spPr>
          <c:marker>
            <c:symbol val="none"/>
          </c:marker>
          <c:xVal>
            <c:numRef>
              <c:f>[Book1.xlsx]Sheet1!$D$4:$D$6</c:f>
              <c:numCache>
                <c:formatCode>General</c:formatCode>
                <c:ptCount val="3"/>
                <c:pt idx="0">
                  <c:v>0</c:v>
                </c:pt>
                <c:pt idx="1">
                  <c:v>25</c:v>
                </c:pt>
                <c:pt idx="2">
                  <c:v>25</c:v>
                </c:pt>
              </c:numCache>
            </c:numRef>
          </c:xVal>
          <c:yVal>
            <c:numRef>
              <c:f>[Book1.xlsx]Sheet1!$E$4:$E$7</c:f>
              <c:numCache>
                <c:formatCode>General</c:formatCode>
                <c:ptCount val="4"/>
                <c:pt idx="0">
                  <c:v>100</c:v>
                </c:pt>
                <c:pt idx="1">
                  <c:v>100</c:v>
                </c:pt>
                <c:pt idx="2">
                  <c:v>0</c:v>
                </c:pt>
              </c:numCache>
            </c:numRef>
          </c:yVal>
          <c:smooth val="0"/>
        </c:ser>
        <c:ser>
          <c:idx val="1"/>
          <c:order val="1"/>
          <c:tx>
            <c:v>AS2</c:v>
          </c:tx>
          <c:spPr>
            <a:ln w="19050" cap="rnd">
              <a:solidFill>
                <a:schemeClr val="accent5"/>
              </a:solidFill>
              <a:prstDash val="dash"/>
              <a:round/>
            </a:ln>
            <a:effectLst/>
          </c:spPr>
          <c:marker>
            <c:symbol val="none"/>
          </c:marker>
          <c:xVal>
            <c:numRef>
              <c:f>[Book1.xlsx]Sheet1!$F$4:$F$6</c:f>
              <c:numCache>
                <c:formatCode>General</c:formatCode>
                <c:ptCount val="3"/>
                <c:pt idx="0">
                  <c:v>25</c:v>
                </c:pt>
                <c:pt idx="1">
                  <c:v>50</c:v>
                </c:pt>
                <c:pt idx="2">
                  <c:v>50</c:v>
                </c:pt>
              </c:numCache>
            </c:numRef>
          </c:xVal>
          <c:yVal>
            <c:numRef>
              <c:f>[Book1.xlsx]Sheet1!$G$4:$G$6</c:f>
              <c:numCache>
                <c:formatCode>General</c:formatCode>
                <c:ptCount val="3"/>
                <c:pt idx="0">
                  <c:v>50</c:v>
                </c:pt>
                <c:pt idx="1">
                  <c:v>50</c:v>
                </c:pt>
                <c:pt idx="2">
                  <c:v>0</c:v>
                </c:pt>
              </c:numCache>
            </c:numRef>
          </c:yVal>
          <c:smooth val="0"/>
        </c:ser>
        <c:dLbls>
          <c:showLegendKey val="0"/>
          <c:showVal val="0"/>
          <c:showCatName val="0"/>
          <c:showSerName val="0"/>
          <c:showPercent val="0"/>
          <c:showBubbleSize val="0"/>
        </c:dLbls>
        <c:axId val="412572904"/>
        <c:axId val="412573296"/>
      </c:scatterChart>
      <c:valAx>
        <c:axId val="412572904"/>
        <c:scaling>
          <c:orientation val="minMax"/>
          <c:max val="60"/>
          <c:min val="0"/>
        </c:scaling>
        <c:delete val="0"/>
        <c:axPos val="b"/>
        <c:title>
          <c:tx>
            <c:rich>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dirty="0" smtClean="0"/>
                  <a:t>Total AS MW</a:t>
                </a:r>
                <a:endParaRPr lang="en-US" dirty="0"/>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12573296"/>
        <c:crosses val="autoZero"/>
        <c:crossBetween val="midCat"/>
        <c:majorUnit val="25"/>
      </c:valAx>
      <c:valAx>
        <c:axId val="412573296"/>
        <c:scaling>
          <c:orientation val="minMax"/>
          <c:max val="120"/>
          <c:min val="0"/>
        </c:scaling>
        <c:delete val="0"/>
        <c:axPos val="l"/>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a:t>$/MWh</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12572904"/>
        <c:crosses val="autoZero"/>
        <c:crossBetween val="midCat"/>
        <c:majorUnit val="25"/>
      </c:valAx>
      <c:spPr>
        <a:noFill/>
        <a:ln>
          <a:noFill/>
        </a:ln>
        <a:effectLst/>
      </c:spPr>
    </c:plotArea>
    <c:legend>
      <c:legendPos val="r"/>
      <c:layout>
        <c:manualLayout>
          <c:xMode val="edge"/>
          <c:yMode val="edge"/>
          <c:x val="0.59819389597775685"/>
          <c:y val="6.986621463983668E-2"/>
          <c:w val="0.25594224592555026"/>
          <c:h val="0.2398972003499562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800">
          <a:solidFill>
            <a:schemeClr val="tx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99081364829396"/>
          <c:y val="6.9699256342957136E-2"/>
          <c:w val="0.71459230096237969"/>
          <c:h val="0.69037784297286975"/>
        </c:manualLayout>
      </c:layout>
      <c:scatterChart>
        <c:scatterStyle val="lineMarker"/>
        <c:varyColors val="0"/>
        <c:ser>
          <c:idx val="0"/>
          <c:order val="0"/>
          <c:tx>
            <c:v>AS1</c:v>
          </c:tx>
          <c:spPr>
            <a:ln w="19050" cap="rnd">
              <a:solidFill>
                <a:schemeClr val="accent1"/>
              </a:solidFill>
              <a:round/>
            </a:ln>
            <a:effectLst/>
          </c:spPr>
          <c:marker>
            <c:symbol val="none"/>
          </c:marker>
          <c:xVal>
            <c:numRef>
              <c:f>[Book1.xlsx]Sheet1!$D$4:$D$6</c:f>
              <c:numCache>
                <c:formatCode>General</c:formatCode>
                <c:ptCount val="3"/>
                <c:pt idx="0">
                  <c:v>0</c:v>
                </c:pt>
                <c:pt idx="1">
                  <c:v>25</c:v>
                </c:pt>
                <c:pt idx="2">
                  <c:v>25</c:v>
                </c:pt>
              </c:numCache>
            </c:numRef>
          </c:xVal>
          <c:yVal>
            <c:numRef>
              <c:f>[Book1.xlsx]Sheet1!$E$4:$E$7</c:f>
              <c:numCache>
                <c:formatCode>General</c:formatCode>
                <c:ptCount val="4"/>
                <c:pt idx="0">
                  <c:v>100</c:v>
                </c:pt>
                <c:pt idx="1">
                  <c:v>100</c:v>
                </c:pt>
                <c:pt idx="2">
                  <c:v>0</c:v>
                </c:pt>
              </c:numCache>
            </c:numRef>
          </c:yVal>
          <c:smooth val="0"/>
        </c:ser>
        <c:ser>
          <c:idx val="1"/>
          <c:order val="1"/>
          <c:tx>
            <c:v>AS2</c:v>
          </c:tx>
          <c:spPr>
            <a:ln w="19050" cap="rnd">
              <a:solidFill>
                <a:schemeClr val="accent5"/>
              </a:solidFill>
              <a:prstDash val="dash"/>
              <a:round/>
            </a:ln>
            <a:effectLst/>
          </c:spPr>
          <c:marker>
            <c:symbol val="none"/>
          </c:marker>
          <c:xVal>
            <c:numRef>
              <c:f>[Book1.xlsx]Sheet1!$F$4:$F$6</c:f>
              <c:numCache>
                <c:formatCode>General</c:formatCode>
                <c:ptCount val="3"/>
                <c:pt idx="0">
                  <c:v>0</c:v>
                </c:pt>
                <c:pt idx="1">
                  <c:v>25</c:v>
                </c:pt>
                <c:pt idx="2">
                  <c:v>25</c:v>
                </c:pt>
              </c:numCache>
            </c:numRef>
          </c:xVal>
          <c:yVal>
            <c:numRef>
              <c:f>[Book1.xlsx]Sheet1!$G$4:$G$6</c:f>
              <c:numCache>
                <c:formatCode>General</c:formatCode>
                <c:ptCount val="3"/>
                <c:pt idx="0">
                  <c:v>50</c:v>
                </c:pt>
                <c:pt idx="1">
                  <c:v>50</c:v>
                </c:pt>
                <c:pt idx="2">
                  <c:v>0</c:v>
                </c:pt>
              </c:numCache>
            </c:numRef>
          </c:yVal>
          <c:smooth val="0"/>
        </c:ser>
        <c:dLbls>
          <c:showLegendKey val="0"/>
          <c:showVal val="0"/>
          <c:showCatName val="0"/>
          <c:showSerName val="0"/>
          <c:showPercent val="0"/>
          <c:showBubbleSize val="0"/>
        </c:dLbls>
        <c:axId val="412574080"/>
        <c:axId val="412574472"/>
      </c:scatterChart>
      <c:valAx>
        <c:axId val="412574080"/>
        <c:scaling>
          <c:orientation val="minMax"/>
          <c:max val="60"/>
          <c:min val="0"/>
        </c:scaling>
        <c:delete val="0"/>
        <c:axPos val="b"/>
        <c:title>
          <c:tx>
            <c:rich>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dirty="0" smtClean="0"/>
                  <a:t>Individual</a:t>
                </a:r>
                <a:r>
                  <a:rPr lang="en-US" baseline="0" dirty="0" smtClean="0"/>
                  <a:t> AS </a:t>
                </a:r>
                <a:r>
                  <a:rPr lang="en-US" dirty="0" smtClean="0"/>
                  <a:t>MW</a:t>
                </a:r>
                <a:endParaRPr lang="en-US" dirty="0"/>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12574472"/>
        <c:crosses val="autoZero"/>
        <c:crossBetween val="midCat"/>
        <c:majorUnit val="25"/>
      </c:valAx>
      <c:valAx>
        <c:axId val="412574472"/>
        <c:scaling>
          <c:orientation val="minMax"/>
          <c:max val="120"/>
          <c:min val="0"/>
        </c:scaling>
        <c:delete val="0"/>
        <c:axPos val="l"/>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a:t>$/MWh</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12574080"/>
        <c:crosses val="autoZero"/>
        <c:crossBetween val="midCat"/>
        <c:majorUnit val="25"/>
      </c:valAx>
      <c:spPr>
        <a:noFill/>
        <a:ln>
          <a:noFill/>
        </a:ln>
        <a:effectLst/>
      </c:spPr>
    </c:plotArea>
    <c:legend>
      <c:legendPos val="r"/>
      <c:layout>
        <c:manualLayout>
          <c:xMode val="edge"/>
          <c:yMode val="edge"/>
          <c:x val="0.60092258262920994"/>
          <c:y val="6.986621463983668E-2"/>
          <c:w val="0.33078006619369071"/>
          <c:h val="0.2398972003499562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800">
          <a:solidFill>
            <a:schemeClr val="tx1"/>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99081364829396"/>
          <c:y val="6.9699256342957136E-2"/>
          <c:w val="0.71459230096237969"/>
          <c:h val="0.68201724718496426"/>
        </c:manualLayout>
      </c:layout>
      <c:scatterChart>
        <c:scatterStyle val="lineMarker"/>
        <c:varyColors val="0"/>
        <c:ser>
          <c:idx val="0"/>
          <c:order val="0"/>
          <c:tx>
            <c:v>AS1</c:v>
          </c:tx>
          <c:spPr>
            <a:ln w="19050" cap="rnd">
              <a:solidFill>
                <a:schemeClr val="accent1"/>
              </a:solidFill>
              <a:round/>
            </a:ln>
            <a:effectLst/>
          </c:spPr>
          <c:marker>
            <c:symbol val="none"/>
          </c:marker>
          <c:xVal>
            <c:numRef>
              <c:f>[Book1.xlsx]Sheet1!$D$4:$D$6</c:f>
              <c:numCache>
                <c:formatCode>General</c:formatCode>
                <c:ptCount val="3"/>
                <c:pt idx="0">
                  <c:v>0</c:v>
                </c:pt>
                <c:pt idx="1">
                  <c:v>25</c:v>
                </c:pt>
                <c:pt idx="2">
                  <c:v>25</c:v>
                </c:pt>
              </c:numCache>
            </c:numRef>
          </c:xVal>
          <c:yVal>
            <c:numRef>
              <c:f>[Book1.xlsx]Sheet1!$E$4:$E$7</c:f>
              <c:numCache>
                <c:formatCode>General</c:formatCode>
                <c:ptCount val="4"/>
                <c:pt idx="0">
                  <c:v>100</c:v>
                </c:pt>
                <c:pt idx="1">
                  <c:v>100</c:v>
                </c:pt>
                <c:pt idx="2">
                  <c:v>0</c:v>
                </c:pt>
              </c:numCache>
            </c:numRef>
          </c:yVal>
          <c:smooth val="0"/>
        </c:ser>
        <c:ser>
          <c:idx val="1"/>
          <c:order val="1"/>
          <c:tx>
            <c:v>AS2</c:v>
          </c:tx>
          <c:spPr>
            <a:ln w="19050" cap="rnd">
              <a:solidFill>
                <a:schemeClr val="accent5"/>
              </a:solidFill>
              <a:prstDash val="dash"/>
              <a:round/>
            </a:ln>
            <a:effectLst/>
          </c:spPr>
          <c:marker>
            <c:symbol val="none"/>
          </c:marker>
          <c:xVal>
            <c:numRef>
              <c:f>[Book1.xlsx]Sheet1!$F$4:$F$6</c:f>
              <c:numCache>
                <c:formatCode>General</c:formatCode>
                <c:ptCount val="3"/>
                <c:pt idx="0">
                  <c:v>25</c:v>
                </c:pt>
                <c:pt idx="1">
                  <c:v>50</c:v>
                </c:pt>
                <c:pt idx="2">
                  <c:v>50</c:v>
                </c:pt>
              </c:numCache>
            </c:numRef>
          </c:xVal>
          <c:yVal>
            <c:numRef>
              <c:f>[Book1.xlsx]Sheet1!$G$4:$G$6</c:f>
              <c:numCache>
                <c:formatCode>General</c:formatCode>
                <c:ptCount val="3"/>
                <c:pt idx="0">
                  <c:v>50</c:v>
                </c:pt>
                <c:pt idx="1">
                  <c:v>50</c:v>
                </c:pt>
                <c:pt idx="2">
                  <c:v>0</c:v>
                </c:pt>
              </c:numCache>
            </c:numRef>
          </c:yVal>
          <c:smooth val="0"/>
        </c:ser>
        <c:dLbls>
          <c:showLegendKey val="0"/>
          <c:showVal val="0"/>
          <c:showCatName val="0"/>
          <c:showSerName val="0"/>
          <c:showPercent val="0"/>
          <c:showBubbleSize val="0"/>
        </c:dLbls>
        <c:axId val="407138600"/>
        <c:axId val="412575256"/>
      </c:scatterChart>
      <c:valAx>
        <c:axId val="407138600"/>
        <c:scaling>
          <c:orientation val="minMax"/>
          <c:max val="60"/>
          <c:min val="0"/>
        </c:scaling>
        <c:delete val="0"/>
        <c:axPos val="b"/>
        <c:title>
          <c:tx>
            <c:rich>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US"/>
                  <a:t>Total AS MW</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412575256"/>
        <c:crosses val="autoZero"/>
        <c:crossBetween val="midCat"/>
        <c:majorUnit val="25"/>
      </c:valAx>
      <c:valAx>
        <c:axId val="412575256"/>
        <c:scaling>
          <c:orientation val="minMax"/>
          <c:max val="120"/>
          <c:min val="0"/>
        </c:scaling>
        <c:delete val="0"/>
        <c:axPos val="l"/>
        <c:title>
          <c:tx>
            <c:rich>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US"/>
                  <a:t>$/MWh</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407138600"/>
        <c:crosses val="autoZero"/>
        <c:crossBetween val="midCat"/>
        <c:majorUnit val="25"/>
      </c:valAx>
      <c:spPr>
        <a:noFill/>
        <a:ln>
          <a:noFill/>
        </a:ln>
        <a:effectLst/>
      </c:spPr>
    </c:plotArea>
    <c:legend>
      <c:legendPos val="r"/>
      <c:layout>
        <c:manualLayout>
          <c:xMode val="edge"/>
          <c:yMode val="edge"/>
          <c:x val="0.59819389597775685"/>
          <c:y val="6.986621463983668E-2"/>
          <c:w val="0.25594224592555026"/>
          <c:h val="0.2398972003499562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100">
          <a:solidFill>
            <a:schemeClr val="tx1"/>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99081364829396"/>
          <c:y val="6.9699256342957136E-2"/>
          <c:w val="0.71459230096237969"/>
          <c:h val="0.68201724718496426"/>
        </c:manualLayout>
      </c:layout>
      <c:scatterChart>
        <c:scatterStyle val="lineMarker"/>
        <c:varyColors val="0"/>
        <c:ser>
          <c:idx val="0"/>
          <c:order val="0"/>
          <c:tx>
            <c:v>AS1</c:v>
          </c:tx>
          <c:spPr>
            <a:ln w="19050" cap="rnd">
              <a:solidFill>
                <a:schemeClr val="accent1"/>
              </a:solidFill>
              <a:round/>
            </a:ln>
            <a:effectLst/>
          </c:spPr>
          <c:marker>
            <c:symbol val="none"/>
          </c:marker>
          <c:xVal>
            <c:numRef>
              <c:f>[Book1.xlsx]Sheet1!$D$4:$D$6</c:f>
              <c:numCache>
                <c:formatCode>General</c:formatCode>
                <c:ptCount val="3"/>
                <c:pt idx="0">
                  <c:v>0</c:v>
                </c:pt>
                <c:pt idx="1">
                  <c:v>25</c:v>
                </c:pt>
                <c:pt idx="2">
                  <c:v>25</c:v>
                </c:pt>
              </c:numCache>
            </c:numRef>
          </c:xVal>
          <c:yVal>
            <c:numRef>
              <c:f>[Book1.xlsx]Sheet1!$E$4:$E$7</c:f>
              <c:numCache>
                <c:formatCode>General</c:formatCode>
                <c:ptCount val="4"/>
                <c:pt idx="0">
                  <c:v>100</c:v>
                </c:pt>
                <c:pt idx="1">
                  <c:v>100</c:v>
                </c:pt>
                <c:pt idx="2">
                  <c:v>0</c:v>
                </c:pt>
              </c:numCache>
            </c:numRef>
          </c:yVal>
          <c:smooth val="0"/>
        </c:ser>
        <c:ser>
          <c:idx val="1"/>
          <c:order val="1"/>
          <c:tx>
            <c:v>AS2</c:v>
          </c:tx>
          <c:spPr>
            <a:ln w="19050" cap="rnd">
              <a:solidFill>
                <a:schemeClr val="accent5"/>
              </a:solidFill>
              <a:prstDash val="dash"/>
              <a:round/>
            </a:ln>
            <a:effectLst/>
          </c:spPr>
          <c:marker>
            <c:symbol val="none"/>
          </c:marker>
          <c:xVal>
            <c:numRef>
              <c:f>[Book1.xlsx]Sheet1!$F$4:$F$6</c:f>
              <c:numCache>
                <c:formatCode>General</c:formatCode>
                <c:ptCount val="3"/>
                <c:pt idx="0">
                  <c:v>25</c:v>
                </c:pt>
                <c:pt idx="1">
                  <c:v>50</c:v>
                </c:pt>
                <c:pt idx="2">
                  <c:v>50</c:v>
                </c:pt>
              </c:numCache>
            </c:numRef>
          </c:xVal>
          <c:yVal>
            <c:numRef>
              <c:f>[Book1.xlsx]Sheet1!$G$4:$G$6</c:f>
              <c:numCache>
                <c:formatCode>General</c:formatCode>
                <c:ptCount val="3"/>
                <c:pt idx="0">
                  <c:v>50</c:v>
                </c:pt>
                <c:pt idx="1">
                  <c:v>50</c:v>
                </c:pt>
                <c:pt idx="2">
                  <c:v>0</c:v>
                </c:pt>
              </c:numCache>
            </c:numRef>
          </c:yVal>
          <c:smooth val="0"/>
        </c:ser>
        <c:dLbls>
          <c:showLegendKey val="0"/>
          <c:showVal val="0"/>
          <c:showCatName val="0"/>
          <c:showSerName val="0"/>
          <c:showPercent val="0"/>
          <c:showBubbleSize val="0"/>
        </c:dLbls>
        <c:axId val="412576432"/>
        <c:axId val="412576824"/>
      </c:scatterChart>
      <c:valAx>
        <c:axId val="412576432"/>
        <c:scaling>
          <c:orientation val="minMax"/>
          <c:max val="60"/>
          <c:min val="0"/>
        </c:scaling>
        <c:delete val="0"/>
        <c:axPos val="b"/>
        <c:title>
          <c:tx>
            <c:rich>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US"/>
                  <a:t>Total AS MW</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412576824"/>
        <c:crosses val="autoZero"/>
        <c:crossBetween val="midCat"/>
        <c:majorUnit val="25"/>
      </c:valAx>
      <c:valAx>
        <c:axId val="412576824"/>
        <c:scaling>
          <c:orientation val="minMax"/>
          <c:max val="120"/>
          <c:min val="0"/>
        </c:scaling>
        <c:delete val="0"/>
        <c:axPos val="l"/>
        <c:title>
          <c:tx>
            <c:rich>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US"/>
                  <a:t>$/MWh</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412576432"/>
        <c:crosses val="autoZero"/>
        <c:crossBetween val="midCat"/>
        <c:majorUnit val="25"/>
      </c:valAx>
      <c:spPr>
        <a:noFill/>
        <a:ln>
          <a:noFill/>
        </a:ln>
        <a:effectLst/>
      </c:spPr>
    </c:plotArea>
    <c:legend>
      <c:legendPos val="r"/>
      <c:layout>
        <c:manualLayout>
          <c:xMode val="edge"/>
          <c:yMode val="edge"/>
          <c:x val="0.59819389597775685"/>
          <c:y val="6.986621463983668E-2"/>
          <c:w val="0.25594224592555026"/>
          <c:h val="0.2398972003499562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100">
          <a:solidFill>
            <a:schemeClr val="tx1"/>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23343234226991"/>
          <c:y val="4.5128205128205132E-2"/>
          <c:w val="0.85484476083733096"/>
          <c:h val="0.82153846153846155"/>
        </c:manualLayout>
      </c:layout>
      <c:scatterChart>
        <c:scatterStyle val="lineMarker"/>
        <c:varyColors val="0"/>
        <c:ser>
          <c:idx val="1"/>
          <c:order val="0"/>
          <c:tx>
            <c:v>REGUP</c:v>
          </c:tx>
          <c:spPr>
            <a:ln w="19050" cap="rnd">
              <a:solidFill>
                <a:srgbClr val="00AEC7"/>
              </a:solidFill>
              <a:round/>
            </a:ln>
            <a:effectLst/>
          </c:spPr>
          <c:marker>
            <c:symbol val="none"/>
          </c:marker>
          <c:xVal>
            <c:numRef>
              <c:f>'[ORDC to AS Demand Curves.xlsx]Sheet1'!$J$3:$J$12</c:f>
              <c:numCache>
                <c:formatCode>_(* #,##0_);_(* \(#,##0\);_(* "-"??_);_(@_)</c:formatCode>
                <c:ptCount val="10"/>
                <c:pt idx="0">
                  <c:v>0</c:v>
                </c:pt>
                <c:pt idx="1">
                  <c:v>125</c:v>
                </c:pt>
                <c:pt idx="2">
                  <c:v>145</c:v>
                </c:pt>
                <c:pt idx="3">
                  <c:v>165</c:v>
                </c:pt>
                <c:pt idx="4">
                  <c:v>185</c:v>
                </c:pt>
                <c:pt idx="5">
                  <c:v>205</c:v>
                </c:pt>
                <c:pt idx="6">
                  <c:v>225</c:v>
                </c:pt>
                <c:pt idx="7">
                  <c:v>240</c:v>
                </c:pt>
                <c:pt idx="8">
                  <c:v>250</c:v>
                </c:pt>
                <c:pt idx="9">
                  <c:v>250</c:v>
                </c:pt>
              </c:numCache>
            </c:numRef>
          </c:xVal>
          <c:yVal>
            <c:numRef>
              <c:f>'[ORDC to AS Demand Curves.xlsx]Sheet1'!$L$3:$L$12</c:f>
              <c:numCache>
                <c:formatCode>_(* #,##0_);_(* \(#,##0\);_(* "-"??_);_(@_)</c:formatCode>
                <c:ptCount val="10"/>
                <c:pt idx="0">
                  <c:v>9000</c:v>
                </c:pt>
                <c:pt idx="1">
                  <c:v>9000</c:v>
                </c:pt>
                <c:pt idx="2">
                  <c:v>6627.2268095721965</c:v>
                </c:pt>
                <c:pt idx="3">
                  <c:v>6568.0768328834483</c:v>
                </c:pt>
                <c:pt idx="4">
                  <c:v>6508.2257317041503</c:v>
                </c:pt>
                <c:pt idx="5">
                  <c:v>6214.9434335722444</c:v>
                </c:pt>
                <c:pt idx="6">
                  <c:v>5908.4837636799402</c:v>
                </c:pt>
                <c:pt idx="7">
                  <c:v>1865.4302555239731</c:v>
                </c:pt>
                <c:pt idx="8">
                  <c:v>1577.496953554424</c:v>
                </c:pt>
                <c:pt idx="9">
                  <c:v>0</c:v>
                </c:pt>
              </c:numCache>
            </c:numRef>
          </c:yVal>
          <c:smooth val="0"/>
        </c:ser>
        <c:ser>
          <c:idx val="0"/>
          <c:order val="1"/>
          <c:tx>
            <c:v>RRS</c:v>
          </c:tx>
          <c:spPr>
            <a:ln w="19050" cap="rnd">
              <a:solidFill>
                <a:srgbClr val="FF8200"/>
              </a:solidFill>
              <a:round/>
            </a:ln>
            <a:effectLst/>
          </c:spPr>
          <c:marker>
            <c:symbol val="none"/>
          </c:marker>
          <c:xVal>
            <c:numRef>
              <c:f>'[ORDC to AS Demand Curves.xlsx]Sheet1'!$J$14:$J$23</c:f>
              <c:numCache>
                <c:formatCode>_(* #,##0_);_(* \(#,##0\);_(* "-"??_);_(@_)</c:formatCode>
                <c:ptCount val="10"/>
                <c:pt idx="0">
                  <c:v>0</c:v>
                </c:pt>
                <c:pt idx="1">
                  <c:v>1875</c:v>
                </c:pt>
                <c:pt idx="2">
                  <c:v>1950</c:v>
                </c:pt>
                <c:pt idx="3">
                  <c:v>2025</c:v>
                </c:pt>
                <c:pt idx="4">
                  <c:v>2100</c:v>
                </c:pt>
                <c:pt idx="5">
                  <c:v>2150</c:v>
                </c:pt>
                <c:pt idx="6">
                  <c:v>2200</c:v>
                </c:pt>
                <c:pt idx="7">
                  <c:v>2250</c:v>
                </c:pt>
                <c:pt idx="8">
                  <c:v>2300</c:v>
                </c:pt>
                <c:pt idx="9">
                  <c:v>2300</c:v>
                </c:pt>
              </c:numCache>
            </c:numRef>
          </c:xVal>
          <c:yVal>
            <c:numRef>
              <c:f>'[ORDC to AS Demand Curves.xlsx]Sheet1'!$L$14:$L$23</c:f>
              <c:numCache>
                <c:formatCode>_(* #,##0_);_(* \(#,##0\);_(* "-"??_);_(@_)</c:formatCode>
                <c:ptCount val="10"/>
                <c:pt idx="0">
                  <c:v>9000</c:v>
                </c:pt>
                <c:pt idx="1">
                  <c:v>9000</c:v>
                </c:pt>
                <c:pt idx="2">
                  <c:v>6277.8614739095756</c:v>
                </c:pt>
                <c:pt idx="3">
                  <c:v>5973.9751241573986</c:v>
                </c:pt>
                <c:pt idx="4">
                  <c:v>5658.8960827264591</c:v>
                </c:pt>
                <c:pt idx="5">
                  <c:v>5489.4975862404781</c:v>
                </c:pt>
                <c:pt idx="6">
                  <c:v>3196.9284397756487</c:v>
                </c:pt>
                <c:pt idx="7">
                  <c:v>2330.0109651638695</c:v>
                </c:pt>
                <c:pt idx="8">
                  <c:v>1899.585624337758</c:v>
                </c:pt>
                <c:pt idx="9">
                  <c:v>0</c:v>
                </c:pt>
              </c:numCache>
            </c:numRef>
          </c:yVal>
          <c:smooth val="0"/>
        </c:ser>
        <c:ser>
          <c:idx val="2"/>
          <c:order val="2"/>
          <c:tx>
            <c:v>ECRS</c:v>
          </c:tx>
          <c:spPr>
            <a:ln w="19050" cap="rnd">
              <a:solidFill>
                <a:srgbClr val="003865"/>
              </a:solidFill>
              <a:round/>
            </a:ln>
            <a:effectLst/>
          </c:spPr>
          <c:marker>
            <c:symbol val="none"/>
          </c:marker>
          <c:xVal>
            <c:numRef>
              <c:f>'[ORDC to AS Demand Curves.xlsx]Sheet1'!$J$25:$J$34</c:f>
              <c:numCache>
                <c:formatCode>_(* #,##0_);_(* \(#,##0\);_(* "-"??_);_(@_)</c:formatCode>
                <c:ptCount val="10"/>
                <c:pt idx="0">
                  <c:v>0</c:v>
                </c:pt>
                <c:pt idx="1">
                  <c:v>500</c:v>
                </c:pt>
                <c:pt idx="2">
                  <c:v>625</c:v>
                </c:pt>
                <c:pt idx="3">
                  <c:v>750</c:v>
                </c:pt>
                <c:pt idx="4">
                  <c:v>875</c:v>
                </c:pt>
                <c:pt idx="5">
                  <c:v>1000</c:v>
                </c:pt>
                <c:pt idx="6">
                  <c:v>1125</c:v>
                </c:pt>
                <c:pt idx="7">
                  <c:v>1250</c:v>
                </c:pt>
                <c:pt idx="8">
                  <c:v>1350</c:v>
                </c:pt>
                <c:pt idx="9">
                  <c:v>1350</c:v>
                </c:pt>
              </c:numCache>
            </c:numRef>
          </c:xVal>
          <c:yVal>
            <c:numRef>
              <c:f>'[ORDC to AS Demand Curves.xlsx]Sheet1'!$L$25:$L$34</c:f>
              <c:numCache>
                <c:formatCode>_(* #,##0_);_(* \(#,##0\);_(* "-"??_);_(@_)</c:formatCode>
                <c:ptCount val="10"/>
                <c:pt idx="0">
                  <c:v>3764.6910699204932</c:v>
                </c:pt>
                <c:pt idx="1">
                  <c:v>3764.6910699204932</c:v>
                </c:pt>
                <c:pt idx="2">
                  <c:v>3355.2472991951554</c:v>
                </c:pt>
                <c:pt idx="3">
                  <c:v>2817.309789074191</c:v>
                </c:pt>
                <c:pt idx="4">
                  <c:v>2463.6235907552473</c:v>
                </c:pt>
                <c:pt idx="5">
                  <c:v>2016.573061351914</c:v>
                </c:pt>
                <c:pt idx="6">
                  <c:v>1597.6319271115021</c:v>
                </c:pt>
                <c:pt idx="7">
                  <c:v>1341.5623451714514</c:v>
                </c:pt>
                <c:pt idx="8">
                  <c:v>1173.1804136255062</c:v>
                </c:pt>
                <c:pt idx="9">
                  <c:v>0</c:v>
                </c:pt>
              </c:numCache>
            </c:numRef>
          </c:yVal>
          <c:smooth val="0"/>
        </c:ser>
        <c:ser>
          <c:idx val="3"/>
          <c:order val="3"/>
          <c:tx>
            <c:v>NSPIN</c:v>
          </c:tx>
          <c:spPr>
            <a:ln w="19050" cap="rnd">
              <a:solidFill>
                <a:srgbClr val="26D07C"/>
              </a:solidFill>
              <a:round/>
            </a:ln>
            <a:effectLst/>
          </c:spPr>
          <c:marker>
            <c:symbol val="none"/>
          </c:marker>
          <c:xVal>
            <c:numRef>
              <c:f>'[ORDC to AS Demand Curves.xlsx]Sheet1'!$J$36:$J$45</c:f>
              <c:numCache>
                <c:formatCode>_(* #,##0_);_(* \(#,##0\);_(* "-"??_);_(@_)</c:formatCode>
                <c:ptCount val="10"/>
                <c:pt idx="0">
                  <c:v>0</c:v>
                </c:pt>
                <c:pt idx="1">
                  <c:v>50</c:v>
                </c:pt>
                <c:pt idx="2">
                  <c:v>150</c:v>
                </c:pt>
                <c:pt idx="3">
                  <c:v>350</c:v>
                </c:pt>
                <c:pt idx="4">
                  <c:v>650</c:v>
                </c:pt>
                <c:pt idx="5">
                  <c:v>1050</c:v>
                </c:pt>
                <c:pt idx="6">
                  <c:v>1550</c:v>
                </c:pt>
                <c:pt idx="7">
                  <c:v>2250</c:v>
                </c:pt>
                <c:pt idx="8">
                  <c:v>3100</c:v>
                </c:pt>
                <c:pt idx="9">
                  <c:v>3100</c:v>
                </c:pt>
              </c:numCache>
            </c:numRef>
          </c:xVal>
          <c:yVal>
            <c:numRef>
              <c:f>'[ORDC to AS Demand Curves.xlsx]Sheet1'!$L$36:$L$45</c:f>
              <c:numCache>
                <c:formatCode>_(* #,##0_);_(* \(#,##0\);_(* "-"??_);_(@_)</c:formatCode>
                <c:ptCount val="10"/>
                <c:pt idx="0">
                  <c:v>1095.4788586184193</c:v>
                </c:pt>
                <c:pt idx="1">
                  <c:v>1095.4788586184193</c:v>
                </c:pt>
                <c:pt idx="2">
                  <c:v>952.41786778689539</c:v>
                </c:pt>
                <c:pt idx="3">
                  <c:v>711.7282637916453</c:v>
                </c:pt>
                <c:pt idx="4">
                  <c:v>446.71908224709671</c:v>
                </c:pt>
                <c:pt idx="5">
                  <c:v>226.63565452570805</c:v>
                </c:pt>
                <c:pt idx="6">
                  <c:v>87.298050102105236</c:v>
                </c:pt>
                <c:pt idx="7">
                  <c:v>18.251320783077563</c:v>
                </c:pt>
                <c:pt idx="8">
                  <c:v>1.8317407281021603</c:v>
                </c:pt>
                <c:pt idx="9">
                  <c:v>0</c:v>
                </c:pt>
              </c:numCache>
            </c:numRef>
          </c:yVal>
          <c:smooth val="0"/>
        </c:ser>
        <c:dLbls>
          <c:showLegendKey val="0"/>
          <c:showVal val="0"/>
          <c:showCatName val="0"/>
          <c:showSerName val="0"/>
          <c:showPercent val="0"/>
          <c:showBubbleSize val="0"/>
        </c:dLbls>
        <c:axId val="412578392"/>
        <c:axId val="412578784"/>
      </c:scatterChart>
      <c:valAx>
        <c:axId val="412578392"/>
        <c:scaling>
          <c:orientation val="minMax"/>
          <c:max val="8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Reserves (MW)</a:t>
                </a:r>
              </a:p>
            </c:rich>
          </c:tx>
          <c:layout>
            <c:manualLayout>
              <c:xMode val="edge"/>
              <c:yMode val="edge"/>
              <c:x val="0.42975683581138474"/>
              <c:y val="0.9035897435897436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12578784"/>
        <c:crosses val="autoZero"/>
        <c:crossBetween val="midCat"/>
      </c:valAx>
      <c:valAx>
        <c:axId val="4125787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Price ($/MWh)</a:t>
                </a:r>
              </a:p>
            </c:rich>
          </c:tx>
          <c:layout>
            <c:manualLayout>
              <c:xMode val="edge"/>
              <c:yMode val="edge"/>
              <c:x val="3.8907589878653566E-2"/>
              <c:y val="0.31663589743589748"/>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12578392"/>
        <c:crosses val="autoZero"/>
        <c:crossBetween val="midCat"/>
      </c:valAx>
      <c:spPr>
        <a:noFill/>
        <a:ln>
          <a:noFill/>
        </a:ln>
        <a:effectLst/>
      </c:spPr>
    </c:plotArea>
    <c:legend>
      <c:legendPos val="t"/>
      <c:layout>
        <c:manualLayout>
          <c:xMode val="edge"/>
          <c:yMode val="edge"/>
          <c:x val="0.56596757898994565"/>
          <c:y val="4.2354228085855691E-2"/>
          <c:w val="0.17003090010373539"/>
          <c:h val="0.3288388938543014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FFFFFF"/>
    </a:solidFill>
    <a:ln w="9525" cap="flat" cmpd="sng" algn="ctr">
      <a:noFill/>
      <a:round/>
    </a:ln>
    <a:effectLst/>
  </c:spPr>
  <c:txPr>
    <a:bodyPr/>
    <a:lstStyle/>
    <a:p>
      <a:pPr>
        <a:defRPr sz="1600"/>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23343234226991"/>
          <c:y val="4.5128205128205132E-2"/>
          <c:w val="0.85484476083733096"/>
          <c:h val="0.82153846153846155"/>
        </c:manualLayout>
      </c:layout>
      <c:scatterChart>
        <c:scatterStyle val="lineMarker"/>
        <c:varyColors val="0"/>
        <c:ser>
          <c:idx val="1"/>
          <c:order val="0"/>
          <c:tx>
            <c:v>REGUP</c:v>
          </c:tx>
          <c:spPr>
            <a:ln w="25400" cap="rnd">
              <a:noFill/>
              <a:round/>
            </a:ln>
            <a:effectLst/>
          </c:spPr>
          <c:marker>
            <c:symbol val="circle"/>
            <c:size val="5"/>
            <c:spPr>
              <a:solidFill>
                <a:srgbClr val="00AEC7"/>
              </a:solidFill>
              <a:ln w="9525">
                <a:solidFill>
                  <a:srgbClr val="00AEC7"/>
                </a:solidFill>
              </a:ln>
              <a:effectLst/>
            </c:spPr>
          </c:marker>
          <c:xVal>
            <c:numRef>
              <c:f>'[ORDC to AS Demand Curves.xlsx]Sheet1'!$J$4:$J$11</c:f>
              <c:numCache>
                <c:formatCode>_(* #,##0_);_(* \(#,##0\);_(* "-"??_);_(@_)</c:formatCode>
                <c:ptCount val="8"/>
                <c:pt idx="0">
                  <c:v>125</c:v>
                </c:pt>
                <c:pt idx="1">
                  <c:v>145</c:v>
                </c:pt>
                <c:pt idx="2">
                  <c:v>165</c:v>
                </c:pt>
                <c:pt idx="3">
                  <c:v>185</c:v>
                </c:pt>
                <c:pt idx="4">
                  <c:v>205</c:v>
                </c:pt>
                <c:pt idx="5">
                  <c:v>225</c:v>
                </c:pt>
                <c:pt idx="6">
                  <c:v>240</c:v>
                </c:pt>
                <c:pt idx="7">
                  <c:v>250</c:v>
                </c:pt>
              </c:numCache>
            </c:numRef>
          </c:xVal>
          <c:yVal>
            <c:numRef>
              <c:f>'[ORDC to AS Demand Curves.xlsx]Sheet1'!$L$4:$L$11</c:f>
              <c:numCache>
                <c:formatCode>_(* #,##0_);_(* \(#,##0\);_(* "-"??_);_(@_)</c:formatCode>
                <c:ptCount val="8"/>
                <c:pt idx="0">
                  <c:v>9000</c:v>
                </c:pt>
                <c:pt idx="1">
                  <c:v>6627.2268095721965</c:v>
                </c:pt>
                <c:pt idx="2">
                  <c:v>6568.0768328834483</c:v>
                </c:pt>
                <c:pt idx="3">
                  <c:v>6508.2257317041503</c:v>
                </c:pt>
                <c:pt idx="4">
                  <c:v>6214.9434335722444</c:v>
                </c:pt>
                <c:pt idx="5">
                  <c:v>5908.4837636799402</c:v>
                </c:pt>
                <c:pt idx="6">
                  <c:v>1865.4302555239731</c:v>
                </c:pt>
                <c:pt idx="7">
                  <c:v>1577.496953554424</c:v>
                </c:pt>
              </c:numCache>
            </c:numRef>
          </c:yVal>
          <c:smooth val="0"/>
        </c:ser>
        <c:ser>
          <c:idx val="0"/>
          <c:order val="1"/>
          <c:tx>
            <c:v>RRS</c:v>
          </c:tx>
          <c:spPr>
            <a:ln w="25400" cap="rnd">
              <a:noFill/>
              <a:round/>
            </a:ln>
            <a:effectLst/>
          </c:spPr>
          <c:marker>
            <c:symbol val="circle"/>
            <c:size val="5"/>
            <c:spPr>
              <a:solidFill>
                <a:srgbClr val="FF8200"/>
              </a:solidFill>
              <a:ln w="9525">
                <a:solidFill>
                  <a:srgbClr val="FF8200"/>
                </a:solidFill>
              </a:ln>
              <a:effectLst/>
            </c:spPr>
          </c:marker>
          <c:xVal>
            <c:numRef>
              <c:f>'[ORDC to AS Demand Curves.xlsx]Sheet1'!$J$15:$J$22</c:f>
              <c:numCache>
                <c:formatCode>_(* #,##0_);_(* \(#,##0\);_(* "-"??_);_(@_)</c:formatCode>
                <c:ptCount val="8"/>
                <c:pt idx="0">
                  <c:v>1875</c:v>
                </c:pt>
                <c:pt idx="1">
                  <c:v>1950</c:v>
                </c:pt>
                <c:pt idx="2">
                  <c:v>2025</c:v>
                </c:pt>
                <c:pt idx="3">
                  <c:v>2100</c:v>
                </c:pt>
                <c:pt idx="4">
                  <c:v>2150</c:v>
                </c:pt>
                <c:pt idx="5">
                  <c:v>2200</c:v>
                </c:pt>
                <c:pt idx="6">
                  <c:v>2250</c:v>
                </c:pt>
                <c:pt idx="7">
                  <c:v>2300</c:v>
                </c:pt>
              </c:numCache>
            </c:numRef>
          </c:xVal>
          <c:yVal>
            <c:numRef>
              <c:f>'[ORDC to AS Demand Curves.xlsx]Sheet1'!$L$15:$L$23</c:f>
              <c:numCache>
                <c:formatCode>_(* #,##0_);_(* \(#,##0\);_(* "-"??_);_(@_)</c:formatCode>
                <c:ptCount val="9"/>
                <c:pt idx="0">
                  <c:v>9000</c:v>
                </c:pt>
                <c:pt idx="1">
                  <c:v>6277.8614739095756</c:v>
                </c:pt>
                <c:pt idx="2">
                  <c:v>5973.9751241573986</c:v>
                </c:pt>
                <c:pt idx="3">
                  <c:v>5658.8960827264591</c:v>
                </c:pt>
                <c:pt idx="4">
                  <c:v>5489.4975862404781</c:v>
                </c:pt>
                <c:pt idx="5">
                  <c:v>3196.9284397756487</c:v>
                </c:pt>
                <c:pt idx="6">
                  <c:v>2330.0109651638695</c:v>
                </c:pt>
                <c:pt idx="7">
                  <c:v>1899.585624337758</c:v>
                </c:pt>
                <c:pt idx="8">
                  <c:v>0</c:v>
                </c:pt>
              </c:numCache>
            </c:numRef>
          </c:yVal>
          <c:smooth val="0"/>
        </c:ser>
        <c:ser>
          <c:idx val="2"/>
          <c:order val="2"/>
          <c:tx>
            <c:v>ECRS</c:v>
          </c:tx>
          <c:spPr>
            <a:ln w="25400" cap="rnd">
              <a:noFill/>
              <a:round/>
            </a:ln>
            <a:effectLst/>
          </c:spPr>
          <c:marker>
            <c:symbol val="circle"/>
            <c:size val="5"/>
            <c:spPr>
              <a:solidFill>
                <a:srgbClr val="003865"/>
              </a:solidFill>
              <a:ln w="9525">
                <a:solidFill>
                  <a:srgbClr val="003865"/>
                </a:solidFill>
              </a:ln>
              <a:effectLst/>
            </c:spPr>
          </c:marker>
          <c:xVal>
            <c:numRef>
              <c:f>'[ORDC to AS Demand Curves.xlsx]Sheet1'!$J$26:$J$33</c:f>
              <c:numCache>
                <c:formatCode>_(* #,##0_);_(* \(#,##0\);_(* "-"??_);_(@_)</c:formatCode>
                <c:ptCount val="8"/>
                <c:pt idx="0">
                  <c:v>500</c:v>
                </c:pt>
                <c:pt idx="1">
                  <c:v>625</c:v>
                </c:pt>
                <c:pt idx="2">
                  <c:v>750</c:v>
                </c:pt>
                <c:pt idx="3">
                  <c:v>875</c:v>
                </c:pt>
                <c:pt idx="4">
                  <c:v>1000</c:v>
                </c:pt>
                <c:pt idx="5">
                  <c:v>1125</c:v>
                </c:pt>
                <c:pt idx="6">
                  <c:v>1250</c:v>
                </c:pt>
                <c:pt idx="7">
                  <c:v>1350</c:v>
                </c:pt>
              </c:numCache>
            </c:numRef>
          </c:xVal>
          <c:yVal>
            <c:numRef>
              <c:f>'[ORDC to AS Demand Curves.xlsx]Sheet1'!$L$26:$L$33</c:f>
              <c:numCache>
                <c:formatCode>_(* #,##0_);_(* \(#,##0\);_(* "-"??_);_(@_)</c:formatCode>
                <c:ptCount val="8"/>
                <c:pt idx="0">
                  <c:v>3764.6910699204932</c:v>
                </c:pt>
                <c:pt idx="1">
                  <c:v>3355.2472991951554</c:v>
                </c:pt>
                <c:pt idx="2">
                  <c:v>2817.309789074191</c:v>
                </c:pt>
                <c:pt idx="3">
                  <c:v>2463.6235907552473</c:v>
                </c:pt>
                <c:pt idx="4">
                  <c:v>2016.573061351914</c:v>
                </c:pt>
                <c:pt idx="5">
                  <c:v>1597.6319271115021</c:v>
                </c:pt>
                <c:pt idx="6">
                  <c:v>1341.5623451714514</c:v>
                </c:pt>
                <c:pt idx="7">
                  <c:v>1173.1804136255062</c:v>
                </c:pt>
              </c:numCache>
            </c:numRef>
          </c:yVal>
          <c:smooth val="0"/>
        </c:ser>
        <c:ser>
          <c:idx val="3"/>
          <c:order val="3"/>
          <c:tx>
            <c:v>NSPIN</c:v>
          </c:tx>
          <c:spPr>
            <a:ln w="25400" cap="rnd">
              <a:noFill/>
              <a:round/>
            </a:ln>
            <a:effectLst/>
          </c:spPr>
          <c:marker>
            <c:symbol val="circle"/>
            <c:size val="5"/>
            <c:spPr>
              <a:solidFill>
                <a:srgbClr val="26D07C"/>
              </a:solidFill>
              <a:ln w="9525">
                <a:solidFill>
                  <a:srgbClr val="26D07C"/>
                </a:solidFill>
              </a:ln>
              <a:effectLst/>
            </c:spPr>
          </c:marker>
          <c:xVal>
            <c:numRef>
              <c:f>'[ORDC to AS Demand Curves.xlsx]Sheet1'!$J$37:$J$44</c:f>
              <c:numCache>
                <c:formatCode>_(* #,##0_);_(* \(#,##0\);_(* "-"??_);_(@_)</c:formatCode>
                <c:ptCount val="8"/>
                <c:pt idx="0">
                  <c:v>50</c:v>
                </c:pt>
                <c:pt idx="1">
                  <c:v>150</c:v>
                </c:pt>
                <c:pt idx="2">
                  <c:v>350</c:v>
                </c:pt>
                <c:pt idx="3">
                  <c:v>650</c:v>
                </c:pt>
                <c:pt idx="4">
                  <c:v>1050</c:v>
                </c:pt>
                <c:pt idx="5">
                  <c:v>1550</c:v>
                </c:pt>
                <c:pt idx="6">
                  <c:v>2250</c:v>
                </c:pt>
                <c:pt idx="7">
                  <c:v>3100</c:v>
                </c:pt>
              </c:numCache>
            </c:numRef>
          </c:xVal>
          <c:yVal>
            <c:numRef>
              <c:f>'[ORDC to AS Demand Curves.xlsx]Sheet1'!$L$37:$L$44</c:f>
              <c:numCache>
                <c:formatCode>_(* #,##0_);_(* \(#,##0\);_(* "-"??_);_(@_)</c:formatCode>
                <c:ptCount val="8"/>
                <c:pt idx="0">
                  <c:v>1095.4788586184193</c:v>
                </c:pt>
                <c:pt idx="1">
                  <c:v>952.41786778689539</c:v>
                </c:pt>
                <c:pt idx="2">
                  <c:v>711.7282637916453</c:v>
                </c:pt>
                <c:pt idx="3">
                  <c:v>446.71908224709671</c:v>
                </c:pt>
                <c:pt idx="4">
                  <c:v>226.63565452570805</c:v>
                </c:pt>
                <c:pt idx="5">
                  <c:v>87.298050102105236</c:v>
                </c:pt>
                <c:pt idx="6">
                  <c:v>18.251320783077563</c:v>
                </c:pt>
                <c:pt idx="7">
                  <c:v>1.8317407281021603</c:v>
                </c:pt>
              </c:numCache>
            </c:numRef>
          </c:yVal>
          <c:smooth val="0"/>
        </c:ser>
        <c:dLbls>
          <c:showLegendKey val="0"/>
          <c:showVal val="0"/>
          <c:showCatName val="0"/>
          <c:showSerName val="0"/>
          <c:showPercent val="0"/>
          <c:showBubbleSize val="0"/>
        </c:dLbls>
        <c:axId val="412579568"/>
        <c:axId val="412579960"/>
      </c:scatterChart>
      <c:valAx>
        <c:axId val="412579568"/>
        <c:scaling>
          <c:orientation val="minMax"/>
          <c:max val="8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Reserves (MW)</a:t>
                </a:r>
              </a:p>
            </c:rich>
          </c:tx>
          <c:layout>
            <c:manualLayout>
              <c:xMode val="edge"/>
              <c:yMode val="edge"/>
              <c:x val="0.42975683581138474"/>
              <c:y val="0.9035897435897436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12579960"/>
        <c:crosses val="autoZero"/>
        <c:crossBetween val="midCat"/>
      </c:valAx>
      <c:valAx>
        <c:axId val="4125799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Price ($/MWh)</a:t>
                </a:r>
              </a:p>
            </c:rich>
          </c:tx>
          <c:layout>
            <c:manualLayout>
              <c:xMode val="edge"/>
              <c:yMode val="edge"/>
              <c:x val="3.8907589878653566E-2"/>
              <c:y val="0.31663589743589748"/>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12579568"/>
        <c:crosses val="autoZero"/>
        <c:crossBetween val="midCat"/>
      </c:valAx>
      <c:spPr>
        <a:noFill/>
        <a:ln>
          <a:noFill/>
        </a:ln>
        <a:effectLst/>
      </c:spPr>
    </c:plotArea>
    <c:legend>
      <c:legendPos val="t"/>
      <c:layout>
        <c:manualLayout>
          <c:xMode val="edge"/>
          <c:yMode val="edge"/>
          <c:x val="0.53596212603046289"/>
          <c:y val="3.6303624073590592E-2"/>
          <c:w val="0.22813012002496197"/>
          <c:h val="0.3439654038849642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FFFFFF"/>
    </a:solidFill>
    <a:ln w="9525" cap="flat" cmpd="sng" algn="ctr">
      <a:noFill/>
      <a:round/>
    </a:ln>
    <a:effectLst/>
  </c:spPr>
  <c:txPr>
    <a:bodyPr/>
    <a:lstStyle/>
    <a:p>
      <a:pPr>
        <a:defRPr sz="16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Sheet1!$B$3</c:f>
              <c:strCache>
                <c:ptCount val="1"/>
                <c:pt idx="0">
                  <c:v>Demand</c:v>
                </c:pt>
              </c:strCache>
            </c:strRef>
          </c:tx>
          <c:spPr>
            <a:ln w="38100" cap="rnd">
              <a:solidFill>
                <a:schemeClr val="accent1"/>
              </a:solidFill>
              <a:round/>
            </a:ln>
            <a:effectLst/>
          </c:spPr>
          <c:marker>
            <c:symbol val="none"/>
          </c:marker>
          <c:xVal>
            <c:numRef>
              <c:f>Sheet1!$A$4:$A$10</c:f>
              <c:numCache>
                <c:formatCode>General</c:formatCode>
                <c:ptCount val="7"/>
                <c:pt idx="0">
                  <c:v>0</c:v>
                </c:pt>
                <c:pt idx="1">
                  <c:v>10</c:v>
                </c:pt>
                <c:pt idx="2">
                  <c:v>20</c:v>
                </c:pt>
                <c:pt idx="3">
                  <c:v>25</c:v>
                </c:pt>
                <c:pt idx="4">
                  <c:v>27</c:v>
                </c:pt>
                <c:pt idx="5">
                  <c:v>30</c:v>
                </c:pt>
                <c:pt idx="6">
                  <c:v>30</c:v>
                </c:pt>
              </c:numCache>
            </c:numRef>
          </c:xVal>
          <c:yVal>
            <c:numRef>
              <c:f>Sheet1!$B$4:$B$10</c:f>
              <c:numCache>
                <c:formatCode>General</c:formatCode>
                <c:ptCount val="7"/>
                <c:pt idx="0">
                  <c:v>100</c:v>
                </c:pt>
                <c:pt idx="1">
                  <c:v>100</c:v>
                </c:pt>
                <c:pt idx="2">
                  <c:v>100</c:v>
                </c:pt>
                <c:pt idx="3">
                  <c:v>100</c:v>
                </c:pt>
                <c:pt idx="4">
                  <c:v>50</c:v>
                </c:pt>
                <c:pt idx="5">
                  <c:v>25</c:v>
                </c:pt>
                <c:pt idx="6">
                  <c:v>0</c:v>
                </c:pt>
              </c:numCache>
            </c:numRef>
          </c:yVal>
          <c:smooth val="0"/>
        </c:ser>
        <c:dLbls>
          <c:showLegendKey val="0"/>
          <c:showVal val="0"/>
          <c:showCatName val="0"/>
          <c:showSerName val="0"/>
          <c:showPercent val="0"/>
          <c:showBubbleSize val="0"/>
        </c:dLbls>
        <c:axId val="407139384"/>
        <c:axId val="407138992"/>
      </c:scatterChart>
      <c:valAx>
        <c:axId val="407139384"/>
        <c:scaling>
          <c:orientation val="minMax"/>
          <c:max val="60"/>
          <c:min val="0"/>
        </c:scaling>
        <c:delete val="0"/>
        <c:axPos val="b"/>
        <c:title>
          <c:tx>
            <c:rich>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r>
                  <a:rPr lang="en-US"/>
                  <a:t>MW</a:t>
                </a:r>
              </a:p>
            </c:rich>
          </c:tx>
          <c:layout>
            <c:manualLayout>
              <c:xMode val="edge"/>
              <c:yMode val="edge"/>
              <c:x val="0.83085519334864544"/>
              <c:y val="0.8900191153768474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title>
        <c:numFmt formatCode="General" sourceLinked="1"/>
        <c:majorTickMark val="cross"/>
        <c:minorTickMark val="none"/>
        <c:tickLblPos val="none"/>
        <c:spPr>
          <a:solidFill>
            <a:srgbClr val="5B6770"/>
          </a:solidFill>
          <a:ln w="9525" cap="flat" cmpd="sng" algn="ctr">
            <a:solidFill>
              <a:srgbClr val="5B6770"/>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407138992"/>
        <c:crosses val="autoZero"/>
        <c:crossBetween val="midCat"/>
        <c:majorUnit val="10"/>
      </c:valAx>
      <c:valAx>
        <c:axId val="407138992"/>
        <c:scaling>
          <c:orientation val="minMax"/>
          <c:max val="120"/>
          <c:min val="0"/>
        </c:scaling>
        <c:delete val="0"/>
        <c:axPos val="l"/>
        <c:majorGridlines>
          <c:spPr>
            <a:ln w="9525" cap="flat" cmpd="sng" algn="ctr">
              <a:solidFill>
                <a:srgbClr val="5B6770"/>
              </a:solidFill>
              <a:round/>
            </a:ln>
            <a:effectLst/>
          </c:spPr>
        </c:majorGridlines>
        <c:title>
          <c:tx>
            <c:rich>
              <a:bodyPr rot="-5400000" spcFirstLastPara="1" vertOverflow="ellipsis" vert="horz" wrap="square" anchor="ctr" anchorCtr="1"/>
              <a:lstStyle/>
              <a:p>
                <a:pPr>
                  <a:defRPr sz="1800" b="0" i="0" u="none" strike="noStrike" kern="1200" baseline="0">
                    <a:solidFill>
                      <a:schemeClr val="tx2"/>
                    </a:solidFill>
                    <a:latin typeface="+mn-lt"/>
                    <a:ea typeface="+mn-ea"/>
                    <a:cs typeface="+mn-cs"/>
                  </a:defRPr>
                </a:pPr>
                <a:r>
                  <a:rPr lang="en-US"/>
                  <a:t>$/MWh</a:t>
                </a:r>
              </a:p>
            </c:rich>
          </c:tx>
          <c:layout>
            <c:manualLayout>
              <c:xMode val="edge"/>
              <c:yMode val="edge"/>
              <c:x val="1.9682537714531913E-2"/>
              <c:y val="8.0843559627647985E-2"/>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one"/>
        <c:spPr>
          <a:solidFill>
            <a:srgbClr val="5B6770"/>
          </a:solidFill>
          <a:ln w="9525" cap="flat" cmpd="sng" algn="ctr">
            <a:solidFill>
              <a:srgbClr val="5B6770"/>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407139384"/>
        <c:crosses val="autoZero"/>
        <c:crossBetween val="midCat"/>
        <c:majorUnit val="25"/>
      </c:valAx>
      <c:spPr>
        <a:noFill/>
        <a:ln>
          <a:noFill/>
        </a:ln>
        <a:effectLst/>
      </c:spPr>
    </c:plotArea>
    <c:plotVisOnly val="1"/>
    <c:dispBlanksAs val="gap"/>
    <c:showDLblsOverMax val="0"/>
  </c:chart>
  <c:spPr>
    <a:solidFill>
      <a:sysClr val="window" lastClr="FFFFFF"/>
    </a:solidFill>
    <a:ln w="9525" cap="flat" cmpd="sng" algn="ctr">
      <a:noFill/>
      <a:round/>
    </a:ln>
    <a:effectLst/>
  </c:spPr>
  <c:txPr>
    <a:bodyPr/>
    <a:lstStyle/>
    <a:p>
      <a:pPr>
        <a:defRPr sz="1800">
          <a:solidFill>
            <a:schemeClr val="tx2"/>
          </a:solidFill>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23343234226991"/>
          <c:y val="4.5128205128205132E-2"/>
          <c:w val="0.85484476083733096"/>
          <c:h val="0.82153846153846155"/>
        </c:manualLayout>
      </c:layout>
      <c:scatterChart>
        <c:scatterStyle val="lineMarker"/>
        <c:varyColors val="0"/>
        <c:ser>
          <c:idx val="1"/>
          <c:order val="0"/>
          <c:tx>
            <c:v>REGUP</c:v>
          </c:tx>
          <c:spPr>
            <a:ln w="25400" cap="rnd">
              <a:noFill/>
              <a:round/>
            </a:ln>
            <a:effectLst/>
          </c:spPr>
          <c:marker>
            <c:symbol val="circle"/>
            <c:size val="5"/>
            <c:spPr>
              <a:solidFill>
                <a:srgbClr val="00AEC7"/>
              </a:solidFill>
              <a:ln w="9525">
                <a:solidFill>
                  <a:srgbClr val="00AEC7"/>
                </a:solidFill>
              </a:ln>
              <a:effectLst/>
            </c:spPr>
          </c:marker>
          <c:xVal>
            <c:numRef>
              <c:f>'[ORDC to AS Demand Curves.xlsx]Sheet1'!$K$4:$K$11</c:f>
              <c:numCache>
                <c:formatCode>_(* #,##0_);_(* \(#,##0\);_(* "-"??_);_(@_)</c:formatCode>
                <c:ptCount val="8"/>
                <c:pt idx="0">
                  <c:v>125</c:v>
                </c:pt>
                <c:pt idx="1">
                  <c:v>2020</c:v>
                </c:pt>
                <c:pt idx="2">
                  <c:v>2040</c:v>
                </c:pt>
                <c:pt idx="3">
                  <c:v>2060</c:v>
                </c:pt>
                <c:pt idx="4">
                  <c:v>2155</c:v>
                </c:pt>
                <c:pt idx="5">
                  <c:v>2250</c:v>
                </c:pt>
                <c:pt idx="6">
                  <c:v>3540</c:v>
                </c:pt>
                <c:pt idx="7">
                  <c:v>3675</c:v>
                </c:pt>
              </c:numCache>
            </c:numRef>
          </c:xVal>
          <c:yVal>
            <c:numRef>
              <c:f>'[ORDC to AS Demand Curves.xlsx]Sheet1'!$L$4:$L$11</c:f>
              <c:numCache>
                <c:formatCode>_(* #,##0_);_(* \(#,##0\);_(* "-"??_);_(@_)</c:formatCode>
                <c:ptCount val="8"/>
                <c:pt idx="0">
                  <c:v>9000</c:v>
                </c:pt>
                <c:pt idx="1">
                  <c:v>6627.2268095721965</c:v>
                </c:pt>
                <c:pt idx="2">
                  <c:v>6568.0768328834483</c:v>
                </c:pt>
                <c:pt idx="3">
                  <c:v>6508.2257317041503</c:v>
                </c:pt>
                <c:pt idx="4">
                  <c:v>6214.9434335722444</c:v>
                </c:pt>
                <c:pt idx="5">
                  <c:v>5908.4837636799402</c:v>
                </c:pt>
                <c:pt idx="6">
                  <c:v>1865.4302555239731</c:v>
                </c:pt>
                <c:pt idx="7">
                  <c:v>1577.496953554424</c:v>
                </c:pt>
              </c:numCache>
            </c:numRef>
          </c:yVal>
          <c:smooth val="0"/>
        </c:ser>
        <c:ser>
          <c:idx val="0"/>
          <c:order val="1"/>
          <c:tx>
            <c:v>RRS</c:v>
          </c:tx>
          <c:spPr>
            <a:ln w="25400" cap="rnd">
              <a:noFill/>
              <a:round/>
            </a:ln>
            <a:effectLst/>
          </c:spPr>
          <c:marker>
            <c:symbol val="circle"/>
            <c:size val="5"/>
            <c:spPr>
              <a:solidFill>
                <a:srgbClr val="FF8200"/>
              </a:solidFill>
              <a:ln w="9525">
                <a:solidFill>
                  <a:srgbClr val="FF8200"/>
                </a:solidFill>
              </a:ln>
              <a:effectLst/>
            </c:spPr>
          </c:marker>
          <c:xVal>
            <c:numRef>
              <c:f>'[ORDC to AS Demand Curves.xlsx]Sheet1'!$K$15:$K$22</c:f>
              <c:numCache>
                <c:formatCode>_(* #,##0_);_(* \(#,##0\);_(* "-"??_);_(@_)</c:formatCode>
                <c:ptCount val="8"/>
                <c:pt idx="0">
                  <c:v>2000</c:v>
                </c:pt>
                <c:pt idx="1">
                  <c:v>2135</c:v>
                </c:pt>
                <c:pt idx="2">
                  <c:v>2230</c:v>
                </c:pt>
                <c:pt idx="3">
                  <c:v>2325</c:v>
                </c:pt>
                <c:pt idx="4">
                  <c:v>2375</c:v>
                </c:pt>
                <c:pt idx="5">
                  <c:v>3050</c:v>
                </c:pt>
                <c:pt idx="6">
                  <c:v>3350</c:v>
                </c:pt>
                <c:pt idx="7">
                  <c:v>3525</c:v>
                </c:pt>
              </c:numCache>
            </c:numRef>
          </c:xVal>
          <c:yVal>
            <c:numRef>
              <c:f>'[ORDC to AS Demand Curves.xlsx]Sheet1'!$L$15:$L$23</c:f>
              <c:numCache>
                <c:formatCode>_(* #,##0_);_(* \(#,##0\);_(* "-"??_);_(@_)</c:formatCode>
                <c:ptCount val="9"/>
                <c:pt idx="0">
                  <c:v>9000</c:v>
                </c:pt>
                <c:pt idx="1">
                  <c:v>6277.8614739095756</c:v>
                </c:pt>
                <c:pt idx="2">
                  <c:v>5973.9751241573986</c:v>
                </c:pt>
                <c:pt idx="3">
                  <c:v>5658.8960827264591</c:v>
                </c:pt>
                <c:pt idx="4">
                  <c:v>5489.4975862404781</c:v>
                </c:pt>
                <c:pt idx="5">
                  <c:v>3196.9284397756487</c:v>
                </c:pt>
                <c:pt idx="6">
                  <c:v>2330.0109651638695</c:v>
                </c:pt>
                <c:pt idx="7">
                  <c:v>1899.585624337758</c:v>
                </c:pt>
                <c:pt idx="8">
                  <c:v>0</c:v>
                </c:pt>
              </c:numCache>
            </c:numRef>
          </c:yVal>
          <c:smooth val="0"/>
        </c:ser>
        <c:ser>
          <c:idx val="2"/>
          <c:order val="2"/>
          <c:tx>
            <c:v>ECRS</c:v>
          </c:tx>
          <c:spPr>
            <a:ln w="25400" cap="rnd">
              <a:noFill/>
              <a:round/>
            </a:ln>
            <a:effectLst/>
          </c:spPr>
          <c:marker>
            <c:symbol val="circle"/>
            <c:size val="5"/>
            <c:spPr>
              <a:solidFill>
                <a:srgbClr val="003865"/>
              </a:solidFill>
              <a:ln w="9525">
                <a:solidFill>
                  <a:srgbClr val="003865"/>
                </a:solidFill>
              </a:ln>
              <a:effectLst/>
            </c:spPr>
          </c:marker>
          <c:xVal>
            <c:numRef>
              <c:f>'[ORDC to AS Demand Curves.xlsx]Sheet1'!$K$26:$K$33</c:f>
              <c:numCache>
                <c:formatCode>_(* #,##0_);_(* \(#,##0\);_(* "-"??_);_(@_)</c:formatCode>
                <c:ptCount val="8"/>
                <c:pt idx="0">
                  <c:v>2875</c:v>
                </c:pt>
                <c:pt idx="1">
                  <c:v>3000</c:v>
                </c:pt>
                <c:pt idx="2">
                  <c:v>3175</c:v>
                </c:pt>
                <c:pt idx="3">
                  <c:v>3300</c:v>
                </c:pt>
                <c:pt idx="4">
                  <c:v>3475</c:v>
                </c:pt>
                <c:pt idx="5">
                  <c:v>3665</c:v>
                </c:pt>
                <c:pt idx="6">
                  <c:v>3800</c:v>
                </c:pt>
                <c:pt idx="7">
                  <c:v>3900</c:v>
                </c:pt>
              </c:numCache>
            </c:numRef>
          </c:xVal>
          <c:yVal>
            <c:numRef>
              <c:f>'[ORDC to AS Demand Curves.xlsx]Sheet1'!$L$26:$L$33</c:f>
              <c:numCache>
                <c:formatCode>_(* #,##0_);_(* \(#,##0\);_(* "-"??_);_(@_)</c:formatCode>
                <c:ptCount val="8"/>
                <c:pt idx="0">
                  <c:v>3764.6910699204932</c:v>
                </c:pt>
                <c:pt idx="1">
                  <c:v>3355.2472991951554</c:v>
                </c:pt>
                <c:pt idx="2">
                  <c:v>2817.309789074191</c:v>
                </c:pt>
                <c:pt idx="3">
                  <c:v>2463.6235907552473</c:v>
                </c:pt>
                <c:pt idx="4">
                  <c:v>2016.573061351914</c:v>
                </c:pt>
                <c:pt idx="5">
                  <c:v>1597.6319271115021</c:v>
                </c:pt>
                <c:pt idx="6">
                  <c:v>1341.5623451714514</c:v>
                </c:pt>
                <c:pt idx="7">
                  <c:v>1173.1804136255062</c:v>
                </c:pt>
              </c:numCache>
            </c:numRef>
          </c:yVal>
          <c:smooth val="0"/>
        </c:ser>
        <c:ser>
          <c:idx val="3"/>
          <c:order val="3"/>
          <c:tx>
            <c:v>NSPIN</c:v>
          </c:tx>
          <c:spPr>
            <a:ln w="25400" cap="rnd">
              <a:noFill/>
              <a:round/>
            </a:ln>
            <a:effectLst/>
          </c:spPr>
          <c:marker>
            <c:symbol val="circle"/>
            <c:size val="5"/>
            <c:spPr>
              <a:solidFill>
                <a:srgbClr val="26D07C"/>
              </a:solidFill>
              <a:ln w="9525">
                <a:solidFill>
                  <a:srgbClr val="26D07C"/>
                </a:solidFill>
              </a:ln>
              <a:effectLst/>
            </c:spPr>
          </c:marker>
          <c:xVal>
            <c:numRef>
              <c:f>'[ORDC to AS Demand Curves.xlsx]Sheet1'!$K$37:$K$44</c:f>
              <c:numCache>
                <c:formatCode>_(* #,##0_);_(* \(#,##0\);_(* "-"??_);_(@_)</c:formatCode>
                <c:ptCount val="8"/>
                <c:pt idx="0">
                  <c:v>3950</c:v>
                </c:pt>
                <c:pt idx="1">
                  <c:v>4050</c:v>
                </c:pt>
                <c:pt idx="2">
                  <c:v>4250</c:v>
                </c:pt>
                <c:pt idx="3">
                  <c:v>4550</c:v>
                </c:pt>
                <c:pt idx="4">
                  <c:v>4950</c:v>
                </c:pt>
                <c:pt idx="5">
                  <c:v>5450</c:v>
                </c:pt>
                <c:pt idx="6">
                  <c:v>6150</c:v>
                </c:pt>
                <c:pt idx="7">
                  <c:v>7000</c:v>
                </c:pt>
              </c:numCache>
            </c:numRef>
          </c:xVal>
          <c:yVal>
            <c:numRef>
              <c:f>'[ORDC to AS Demand Curves.xlsx]Sheet1'!$L$37:$L$44</c:f>
              <c:numCache>
                <c:formatCode>_(* #,##0_);_(* \(#,##0\);_(* "-"??_);_(@_)</c:formatCode>
                <c:ptCount val="8"/>
                <c:pt idx="0">
                  <c:v>1095.4788586184193</c:v>
                </c:pt>
                <c:pt idx="1">
                  <c:v>952.41786778689539</c:v>
                </c:pt>
                <c:pt idx="2">
                  <c:v>711.7282637916453</c:v>
                </c:pt>
                <c:pt idx="3">
                  <c:v>446.71908224709671</c:v>
                </c:pt>
                <c:pt idx="4">
                  <c:v>226.63565452570805</c:v>
                </c:pt>
                <c:pt idx="5">
                  <c:v>87.298050102105236</c:v>
                </c:pt>
                <c:pt idx="6">
                  <c:v>18.251320783077563</c:v>
                </c:pt>
                <c:pt idx="7">
                  <c:v>1.8317407281021603</c:v>
                </c:pt>
              </c:numCache>
            </c:numRef>
          </c:yVal>
          <c:smooth val="0"/>
        </c:ser>
        <c:dLbls>
          <c:showLegendKey val="0"/>
          <c:showVal val="0"/>
          <c:showCatName val="0"/>
          <c:showSerName val="0"/>
          <c:showPercent val="0"/>
          <c:showBubbleSize val="0"/>
        </c:dLbls>
        <c:axId val="412376624"/>
        <c:axId val="412377016"/>
      </c:scatterChart>
      <c:valAx>
        <c:axId val="41237662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Reserves (MW)</a:t>
                </a:r>
              </a:p>
            </c:rich>
          </c:tx>
          <c:layout>
            <c:manualLayout>
              <c:xMode val="edge"/>
              <c:yMode val="edge"/>
              <c:x val="0.42975683581138474"/>
              <c:y val="0.9035897435897436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12377016"/>
        <c:crosses val="autoZero"/>
        <c:crossBetween val="midCat"/>
      </c:valAx>
      <c:valAx>
        <c:axId val="412377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Price ($/MWh)</a:t>
                </a:r>
              </a:p>
            </c:rich>
          </c:tx>
          <c:layout>
            <c:manualLayout>
              <c:xMode val="edge"/>
              <c:yMode val="edge"/>
              <c:x val="3.8907589878653566E-2"/>
              <c:y val="0.31663589743589748"/>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12376624"/>
        <c:crosses val="autoZero"/>
        <c:crossBetween val="midCat"/>
      </c:valAx>
      <c:spPr>
        <a:noFill/>
        <a:ln>
          <a:noFill/>
        </a:ln>
        <a:effectLst/>
      </c:spPr>
    </c:plotArea>
    <c:legend>
      <c:legendPos val="t"/>
      <c:layout>
        <c:manualLayout>
          <c:xMode val="edge"/>
          <c:yMode val="edge"/>
          <c:x val="0.53596212603046289"/>
          <c:y val="3.6303624073590592E-2"/>
          <c:w val="0.22813012002496197"/>
          <c:h val="0.3439654038849642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FFFFFF"/>
    </a:solidFill>
    <a:ln w="9525" cap="flat" cmpd="sng" algn="ctr">
      <a:noFill/>
      <a:round/>
    </a:ln>
    <a:effectLst/>
  </c:spPr>
  <c:txPr>
    <a:bodyPr/>
    <a:lstStyle/>
    <a:p>
      <a:pPr>
        <a:defRPr sz="1600"/>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23343234226991"/>
          <c:y val="4.5128205128205132E-2"/>
          <c:w val="0.85484476083733096"/>
          <c:h val="0.82153846153846155"/>
        </c:manualLayout>
      </c:layout>
      <c:scatterChart>
        <c:scatterStyle val="lineMarker"/>
        <c:varyColors val="0"/>
        <c:ser>
          <c:idx val="0"/>
          <c:order val="0"/>
          <c:tx>
            <c:v>ORDC</c:v>
          </c:tx>
          <c:spPr>
            <a:ln w="25400" cap="rnd">
              <a:noFill/>
              <a:round/>
            </a:ln>
            <a:effectLst/>
          </c:spPr>
          <c:marker>
            <c:symbol val="circle"/>
            <c:size val="5"/>
            <c:spPr>
              <a:solidFill>
                <a:srgbClr val="5B6770"/>
              </a:solidFill>
              <a:ln w="9525">
                <a:solidFill>
                  <a:srgbClr val="5B6770"/>
                </a:solidFill>
              </a:ln>
              <a:effectLst/>
            </c:spPr>
          </c:marker>
          <c:xVal>
            <c:numRef>
              <c:f>'[ORDC to AS Demand Curves.xlsx]Sheet1'!$C$2:$C$34</c:f>
              <c:numCache>
                <c:formatCode>_(* #,##0_);_(* \(#,##0\);_(* "-"??_);_(@_)</c:formatCode>
                <c:ptCount val="33"/>
                <c:pt idx="0">
                  <c:v>125</c:v>
                </c:pt>
                <c:pt idx="1">
                  <c:v>2000</c:v>
                </c:pt>
                <c:pt idx="2">
                  <c:v>2000.0001</c:v>
                </c:pt>
                <c:pt idx="3">
                  <c:v>2020</c:v>
                </c:pt>
                <c:pt idx="4">
                  <c:v>2040</c:v>
                </c:pt>
                <c:pt idx="5">
                  <c:v>2060</c:v>
                </c:pt>
                <c:pt idx="6">
                  <c:v>2135</c:v>
                </c:pt>
                <c:pt idx="7">
                  <c:v>2155</c:v>
                </c:pt>
                <c:pt idx="8">
                  <c:v>2230</c:v>
                </c:pt>
                <c:pt idx="9">
                  <c:v>2250</c:v>
                </c:pt>
                <c:pt idx="10">
                  <c:v>2325</c:v>
                </c:pt>
                <c:pt idx="11">
                  <c:v>2375</c:v>
                </c:pt>
                <c:pt idx="12">
                  <c:v>2875</c:v>
                </c:pt>
                <c:pt idx="13">
                  <c:v>3000</c:v>
                </c:pt>
                <c:pt idx="14">
                  <c:v>3050</c:v>
                </c:pt>
                <c:pt idx="15">
                  <c:v>3175</c:v>
                </c:pt>
                <c:pt idx="16">
                  <c:v>3300</c:v>
                </c:pt>
                <c:pt idx="17">
                  <c:v>3350</c:v>
                </c:pt>
                <c:pt idx="18">
                  <c:v>3475</c:v>
                </c:pt>
                <c:pt idx="19">
                  <c:v>3525</c:v>
                </c:pt>
                <c:pt idx="20">
                  <c:v>3540</c:v>
                </c:pt>
                <c:pt idx="21">
                  <c:v>3665</c:v>
                </c:pt>
                <c:pt idx="22">
                  <c:v>3675</c:v>
                </c:pt>
                <c:pt idx="23">
                  <c:v>3800</c:v>
                </c:pt>
                <c:pt idx="24">
                  <c:v>3900</c:v>
                </c:pt>
                <c:pt idx="25">
                  <c:v>3950</c:v>
                </c:pt>
                <c:pt idx="26">
                  <c:v>4050</c:v>
                </c:pt>
                <c:pt idx="27">
                  <c:v>4250</c:v>
                </c:pt>
                <c:pt idx="28">
                  <c:v>4550</c:v>
                </c:pt>
                <c:pt idx="29">
                  <c:v>4950</c:v>
                </c:pt>
                <c:pt idx="30">
                  <c:v>5450</c:v>
                </c:pt>
                <c:pt idx="31">
                  <c:v>6150</c:v>
                </c:pt>
                <c:pt idx="32">
                  <c:v>7000</c:v>
                </c:pt>
              </c:numCache>
            </c:numRef>
          </c:xVal>
          <c:yVal>
            <c:numRef>
              <c:f>'[ORDC to AS Demand Curves.xlsx]Sheet1'!$F$2:$F$34</c:f>
              <c:numCache>
                <c:formatCode>_(* #,##0_);_(* \(#,##0\);_(* "-"??_);_(@_)</c:formatCode>
                <c:ptCount val="33"/>
                <c:pt idx="0">
                  <c:v>9000</c:v>
                </c:pt>
                <c:pt idx="1">
                  <c:v>9000</c:v>
                </c:pt>
                <c:pt idx="2">
                  <c:v>6685.657890323253</c:v>
                </c:pt>
                <c:pt idx="3">
                  <c:v>6627.2268095721965</c:v>
                </c:pt>
                <c:pt idx="4">
                  <c:v>6568.0768328834483</c:v>
                </c:pt>
                <c:pt idx="5">
                  <c:v>6508.2257317041503</c:v>
                </c:pt>
                <c:pt idx="6">
                  <c:v>6277.8614739095756</c:v>
                </c:pt>
                <c:pt idx="7">
                  <c:v>6214.9434335722444</c:v>
                </c:pt>
                <c:pt idx="8">
                  <c:v>5973.9751241573986</c:v>
                </c:pt>
                <c:pt idx="9">
                  <c:v>5908.4837636799402</c:v>
                </c:pt>
                <c:pt idx="10">
                  <c:v>5658.8960827264591</c:v>
                </c:pt>
                <c:pt idx="11">
                  <c:v>5489.4975862404781</c:v>
                </c:pt>
                <c:pt idx="12">
                  <c:v>3764.6910699204932</c:v>
                </c:pt>
                <c:pt idx="13">
                  <c:v>3355.2472991951554</c:v>
                </c:pt>
                <c:pt idx="14">
                  <c:v>3196.9284397756487</c:v>
                </c:pt>
                <c:pt idx="15">
                  <c:v>2817.309789074191</c:v>
                </c:pt>
                <c:pt idx="16">
                  <c:v>2463.6235907552473</c:v>
                </c:pt>
                <c:pt idx="17">
                  <c:v>2330.0109651638695</c:v>
                </c:pt>
                <c:pt idx="18">
                  <c:v>2016.573061351914</c:v>
                </c:pt>
                <c:pt idx="19">
                  <c:v>1899.585624337758</c:v>
                </c:pt>
                <c:pt idx="20">
                  <c:v>1865.4302555239731</c:v>
                </c:pt>
                <c:pt idx="21">
                  <c:v>1597.6319271115021</c:v>
                </c:pt>
                <c:pt idx="22">
                  <c:v>1577.496953554424</c:v>
                </c:pt>
                <c:pt idx="23">
                  <c:v>1341.5623451714514</c:v>
                </c:pt>
                <c:pt idx="24">
                  <c:v>1173.1804136255062</c:v>
                </c:pt>
                <c:pt idx="25">
                  <c:v>1095.4788586184193</c:v>
                </c:pt>
                <c:pt idx="26">
                  <c:v>952.41786778689539</c:v>
                </c:pt>
                <c:pt idx="27">
                  <c:v>711.7282637916453</c:v>
                </c:pt>
                <c:pt idx="28">
                  <c:v>446.71908224709671</c:v>
                </c:pt>
                <c:pt idx="29">
                  <c:v>226.63565452570805</c:v>
                </c:pt>
                <c:pt idx="30">
                  <c:v>87.298050102105236</c:v>
                </c:pt>
                <c:pt idx="31">
                  <c:v>18.251320783077563</c:v>
                </c:pt>
                <c:pt idx="32">
                  <c:v>1.8317407281021603</c:v>
                </c:pt>
              </c:numCache>
            </c:numRef>
          </c:yVal>
          <c:smooth val="0"/>
        </c:ser>
        <c:dLbls>
          <c:showLegendKey val="0"/>
          <c:showVal val="0"/>
          <c:showCatName val="0"/>
          <c:showSerName val="0"/>
          <c:showPercent val="0"/>
          <c:showBubbleSize val="0"/>
        </c:dLbls>
        <c:axId val="412377800"/>
        <c:axId val="412378192"/>
      </c:scatterChart>
      <c:valAx>
        <c:axId val="41237780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Reserves (MW)</a:t>
                </a:r>
              </a:p>
            </c:rich>
          </c:tx>
          <c:layout>
            <c:manualLayout>
              <c:xMode val="edge"/>
              <c:yMode val="edge"/>
              <c:x val="0.42975683581138474"/>
              <c:y val="0.9035897435897436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12378192"/>
        <c:crosses val="autoZero"/>
        <c:crossBetween val="midCat"/>
      </c:valAx>
      <c:valAx>
        <c:axId val="4123781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Price ($/MWh)</a:t>
                </a:r>
              </a:p>
            </c:rich>
          </c:tx>
          <c:layout>
            <c:manualLayout>
              <c:xMode val="edge"/>
              <c:yMode val="edge"/>
              <c:x val="3.8907589878653566E-2"/>
              <c:y val="0.31663589743589748"/>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12377800"/>
        <c:crosses val="autoZero"/>
        <c:crossBetween val="midCat"/>
      </c:valAx>
      <c:spPr>
        <a:noFill/>
        <a:ln>
          <a:noFill/>
        </a:ln>
        <a:effectLst/>
      </c:spPr>
    </c:plotArea>
    <c:plotVisOnly val="1"/>
    <c:dispBlanksAs val="gap"/>
    <c:showDLblsOverMax val="0"/>
  </c:chart>
  <c:spPr>
    <a:solidFill>
      <a:srgbClr val="FFFFFF"/>
    </a:solidFill>
    <a:ln w="9525" cap="flat" cmpd="sng" algn="ctr">
      <a:noFill/>
      <a:round/>
    </a:ln>
    <a:effectLst/>
  </c:spPr>
  <c:txPr>
    <a:bodyPr/>
    <a:lstStyle/>
    <a:p>
      <a:pPr>
        <a:defRPr sz="1600"/>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23343234226991"/>
          <c:y val="4.5128205128205132E-2"/>
          <c:w val="0.85484476083733096"/>
          <c:h val="0.82153846153846155"/>
        </c:manualLayout>
      </c:layout>
      <c:scatterChart>
        <c:scatterStyle val="lineMarker"/>
        <c:varyColors val="0"/>
        <c:ser>
          <c:idx val="0"/>
          <c:order val="0"/>
          <c:tx>
            <c:v>ORDC</c:v>
          </c:tx>
          <c:spPr>
            <a:ln w="19050" cap="rnd">
              <a:solidFill>
                <a:schemeClr val="tx2"/>
              </a:solidFill>
              <a:round/>
            </a:ln>
            <a:effectLst/>
          </c:spPr>
          <c:marker>
            <c:symbol val="none"/>
          </c:marker>
          <c:xVal>
            <c:numRef>
              <c:f>'[ORDC to AS Demand Curves.xlsx]Sheet1'!$C$2:$C$34</c:f>
              <c:numCache>
                <c:formatCode>_(* #,##0_);_(* \(#,##0\);_(* "-"??_);_(@_)</c:formatCode>
                <c:ptCount val="33"/>
                <c:pt idx="0">
                  <c:v>125</c:v>
                </c:pt>
                <c:pt idx="1">
                  <c:v>2000</c:v>
                </c:pt>
                <c:pt idx="2">
                  <c:v>2000.0001</c:v>
                </c:pt>
                <c:pt idx="3">
                  <c:v>2020</c:v>
                </c:pt>
                <c:pt idx="4">
                  <c:v>2040</c:v>
                </c:pt>
                <c:pt idx="5">
                  <c:v>2060</c:v>
                </c:pt>
                <c:pt idx="6">
                  <c:v>2135</c:v>
                </c:pt>
                <c:pt idx="7">
                  <c:v>2155</c:v>
                </c:pt>
                <c:pt idx="8">
                  <c:v>2230</c:v>
                </c:pt>
                <c:pt idx="9">
                  <c:v>2250</c:v>
                </c:pt>
                <c:pt idx="10">
                  <c:v>2325</c:v>
                </c:pt>
                <c:pt idx="11">
                  <c:v>2375</c:v>
                </c:pt>
                <c:pt idx="12">
                  <c:v>2875</c:v>
                </c:pt>
                <c:pt idx="13">
                  <c:v>3000</c:v>
                </c:pt>
                <c:pt idx="14">
                  <c:v>3050</c:v>
                </c:pt>
                <c:pt idx="15">
                  <c:v>3175</c:v>
                </c:pt>
                <c:pt idx="16">
                  <c:v>3300</c:v>
                </c:pt>
                <c:pt idx="17">
                  <c:v>3350</c:v>
                </c:pt>
                <c:pt idx="18">
                  <c:v>3475</c:v>
                </c:pt>
                <c:pt idx="19">
                  <c:v>3525</c:v>
                </c:pt>
                <c:pt idx="20">
                  <c:v>3540</c:v>
                </c:pt>
                <c:pt idx="21">
                  <c:v>3665</c:v>
                </c:pt>
                <c:pt idx="22">
                  <c:v>3675</c:v>
                </c:pt>
                <c:pt idx="23">
                  <c:v>3800</c:v>
                </c:pt>
                <c:pt idx="24">
                  <c:v>3900</c:v>
                </c:pt>
                <c:pt idx="25">
                  <c:v>3950</c:v>
                </c:pt>
                <c:pt idx="26">
                  <c:v>4050</c:v>
                </c:pt>
                <c:pt idx="27">
                  <c:v>4250</c:v>
                </c:pt>
                <c:pt idx="28">
                  <c:v>4550</c:v>
                </c:pt>
                <c:pt idx="29">
                  <c:v>4950</c:v>
                </c:pt>
                <c:pt idx="30">
                  <c:v>5450</c:v>
                </c:pt>
                <c:pt idx="31">
                  <c:v>6150</c:v>
                </c:pt>
                <c:pt idx="32">
                  <c:v>7000</c:v>
                </c:pt>
              </c:numCache>
            </c:numRef>
          </c:xVal>
          <c:yVal>
            <c:numRef>
              <c:f>'[ORDC to AS Demand Curves.xlsx]Sheet1'!$F$2:$F$34</c:f>
              <c:numCache>
                <c:formatCode>_(* #,##0_);_(* \(#,##0\);_(* "-"??_);_(@_)</c:formatCode>
                <c:ptCount val="33"/>
                <c:pt idx="0">
                  <c:v>9000</c:v>
                </c:pt>
                <c:pt idx="1">
                  <c:v>9000</c:v>
                </c:pt>
                <c:pt idx="2">
                  <c:v>6685.657890323253</c:v>
                </c:pt>
                <c:pt idx="3">
                  <c:v>6627.2268095721965</c:v>
                </c:pt>
                <c:pt idx="4">
                  <c:v>6568.0768328834483</c:v>
                </c:pt>
                <c:pt idx="5">
                  <c:v>6508.2257317041503</c:v>
                </c:pt>
                <c:pt idx="6">
                  <c:v>6277.8614739095756</c:v>
                </c:pt>
                <c:pt idx="7">
                  <c:v>6214.9434335722444</c:v>
                </c:pt>
                <c:pt idx="8">
                  <c:v>5973.9751241573986</c:v>
                </c:pt>
                <c:pt idx="9">
                  <c:v>5908.4837636799402</c:v>
                </c:pt>
                <c:pt idx="10">
                  <c:v>5658.8960827264591</c:v>
                </c:pt>
                <c:pt idx="11">
                  <c:v>5489.4975862404781</c:v>
                </c:pt>
                <c:pt idx="12">
                  <c:v>3764.6910699204932</c:v>
                </c:pt>
                <c:pt idx="13">
                  <c:v>3355.2472991951554</c:v>
                </c:pt>
                <c:pt idx="14">
                  <c:v>3196.9284397756487</c:v>
                </c:pt>
                <c:pt idx="15">
                  <c:v>2817.309789074191</c:v>
                </c:pt>
                <c:pt idx="16">
                  <c:v>2463.6235907552473</c:v>
                </c:pt>
                <c:pt idx="17">
                  <c:v>2330.0109651638695</c:v>
                </c:pt>
                <c:pt idx="18">
                  <c:v>2016.573061351914</c:v>
                </c:pt>
                <c:pt idx="19">
                  <c:v>1899.585624337758</c:v>
                </c:pt>
                <c:pt idx="20">
                  <c:v>1865.4302555239731</c:v>
                </c:pt>
                <c:pt idx="21">
                  <c:v>1597.6319271115021</c:v>
                </c:pt>
                <c:pt idx="22">
                  <c:v>1577.496953554424</c:v>
                </c:pt>
                <c:pt idx="23">
                  <c:v>1341.5623451714514</c:v>
                </c:pt>
                <c:pt idx="24">
                  <c:v>1173.1804136255062</c:v>
                </c:pt>
                <c:pt idx="25">
                  <c:v>1095.4788586184193</c:v>
                </c:pt>
                <c:pt idx="26">
                  <c:v>952.41786778689539</c:v>
                </c:pt>
                <c:pt idx="27">
                  <c:v>711.7282637916453</c:v>
                </c:pt>
                <c:pt idx="28">
                  <c:v>446.71908224709671</c:v>
                </c:pt>
                <c:pt idx="29">
                  <c:v>226.63565452570805</c:v>
                </c:pt>
                <c:pt idx="30">
                  <c:v>87.298050102105236</c:v>
                </c:pt>
                <c:pt idx="31">
                  <c:v>18.251320783077563</c:v>
                </c:pt>
                <c:pt idx="32">
                  <c:v>1.8317407281021603</c:v>
                </c:pt>
              </c:numCache>
            </c:numRef>
          </c:yVal>
          <c:smooth val="0"/>
        </c:ser>
        <c:dLbls>
          <c:showLegendKey val="0"/>
          <c:showVal val="0"/>
          <c:showCatName val="0"/>
          <c:showSerName val="0"/>
          <c:showPercent val="0"/>
          <c:showBubbleSize val="0"/>
        </c:dLbls>
        <c:axId val="412378976"/>
        <c:axId val="412379368"/>
      </c:scatterChart>
      <c:valAx>
        <c:axId val="41237897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Reserves (MW)</a:t>
                </a:r>
              </a:p>
            </c:rich>
          </c:tx>
          <c:layout>
            <c:manualLayout>
              <c:xMode val="edge"/>
              <c:yMode val="edge"/>
              <c:x val="0.42975683581138474"/>
              <c:y val="0.9035897435897436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12379368"/>
        <c:crosses val="autoZero"/>
        <c:crossBetween val="midCat"/>
      </c:valAx>
      <c:valAx>
        <c:axId val="4123793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Price ($/MWh)</a:t>
                </a:r>
              </a:p>
            </c:rich>
          </c:tx>
          <c:layout>
            <c:manualLayout>
              <c:xMode val="edge"/>
              <c:yMode val="edge"/>
              <c:x val="3.8907589878653566E-2"/>
              <c:y val="0.31663589743589748"/>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12378976"/>
        <c:crosses val="autoZero"/>
        <c:crossBetween val="midCat"/>
      </c:valAx>
      <c:spPr>
        <a:noFill/>
        <a:ln>
          <a:noFill/>
        </a:ln>
        <a:effectLst/>
      </c:spPr>
    </c:plotArea>
    <c:plotVisOnly val="1"/>
    <c:dispBlanksAs val="gap"/>
    <c:showDLblsOverMax val="0"/>
  </c:chart>
  <c:spPr>
    <a:solidFill>
      <a:srgbClr val="FFFFFF"/>
    </a:solidFill>
    <a:ln w="9525" cap="flat" cmpd="sng" algn="ctr">
      <a:noFill/>
      <a:round/>
    </a:ln>
    <a:effectLst/>
  </c:spPr>
  <c:txPr>
    <a:bodyPr/>
    <a:lstStyle/>
    <a:p>
      <a:pPr>
        <a:defRPr sz="16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Sheet1!$B$3</c:f>
              <c:strCache>
                <c:ptCount val="1"/>
                <c:pt idx="0">
                  <c:v>Demand</c:v>
                </c:pt>
              </c:strCache>
            </c:strRef>
          </c:tx>
          <c:spPr>
            <a:ln w="38100" cap="rnd">
              <a:solidFill>
                <a:schemeClr val="accent1"/>
              </a:solidFill>
              <a:round/>
            </a:ln>
            <a:effectLst/>
          </c:spPr>
          <c:marker>
            <c:symbol val="none"/>
          </c:marker>
          <c:xVal>
            <c:numRef>
              <c:f>Sheet1!$A$4:$A$14</c:f>
              <c:numCache>
                <c:formatCode>General</c:formatCode>
                <c:ptCount val="11"/>
                <c:pt idx="0">
                  <c:v>0</c:v>
                </c:pt>
                <c:pt idx="1">
                  <c:v>5</c:v>
                </c:pt>
                <c:pt idx="2">
                  <c:v>10</c:v>
                </c:pt>
                <c:pt idx="3">
                  <c:v>15</c:v>
                </c:pt>
                <c:pt idx="4">
                  <c:v>20</c:v>
                </c:pt>
                <c:pt idx="5">
                  <c:v>25</c:v>
                </c:pt>
                <c:pt idx="6">
                  <c:v>30</c:v>
                </c:pt>
                <c:pt idx="7">
                  <c:v>35</c:v>
                </c:pt>
                <c:pt idx="8">
                  <c:v>40</c:v>
                </c:pt>
                <c:pt idx="9">
                  <c:v>45</c:v>
                </c:pt>
                <c:pt idx="10">
                  <c:v>50</c:v>
                </c:pt>
              </c:numCache>
            </c:numRef>
          </c:xVal>
          <c:yVal>
            <c:numRef>
              <c:f>Sheet1!$B$4:$B$14</c:f>
              <c:numCache>
                <c:formatCode>General</c:formatCode>
                <c:ptCount val="11"/>
                <c:pt idx="0">
                  <c:v>50</c:v>
                </c:pt>
                <c:pt idx="1">
                  <c:v>40.5</c:v>
                </c:pt>
                <c:pt idx="2">
                  <c:v>32</c:v>
                </c:pt>
                <c:pt idx="3">
                  <c:v>24.5</c:v>
                </c:pt>
                <c:pt idx="4">
                  <c:v>18</c:v>
                </c:pt>
                <c:pt idx="5">
                  <c:v>12.5</c:v>
                </c:pt>
                <c:pt idx="6">
                  <c:v>8</c:v>
                </c:pt>
                <c:pt idx="7">
                  <c:v>4.5</c:v>
                </c:pt>
                <c:pt idx="8">
                  <c:v>2</c:v>
                </c:pt>
                <c:pt idx="9">
                  <c:v>0.5</c:v>
                </c:pt>
                <c:pt idx="10">
                  <c:v>0</c:v>
                </c:pt>
              </c:numCache>
            </c:numRef>
          </c:yVal>
          <c:smooth val="0"/>
        </c:ser>
        <c:dLbls>
          <c:showLegendKey val="0"/>
          <c:showVal val="0"/>
          <c:showCatName val="0"/>
          <c:showSerName val="0"/>
          <c:showPercent val="0"/>
          <c:showBubbleSize val="0"/>
        </c:dLbls>
        <c:axId val="407141344"/>
        <c:axId val="407141736"/>
      </c:scatterChart>
      <c:valAx>
        <c:axId val="407141344"/>
        <c:scaling>
          <c:orientation val="minMax"/>
          <c:max val="60"/>
          <c:min val="0"/>
        </c:scaling>
        <c:delete val="0"/>
        <c:axPos val="b"/>
        <c:title>
          <c:tx>
            <c:rich>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r>
                  <a:rPr lang="en-US"/>
                  <a:t>MW</a:t>
                </a:r>
              </a:p>
            </c:rich>
          </c:tx>
          <c:layout>
            <c:manualLayout>
              <c:xMode val="edge"/>
              <c:yMode val="edge"/>
              <c:x val="0.8275747703962234"/>
              <c:y val="0.8900191153768474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title>
        <c:numFmt formatCode="General" sourceLinked="1"/>
        <c:majorTickMark val="cross"/>
        <c:minorTickMark val="none"/>
        <c:tickLblPos val="none"/>
        <c:spPr>
          <a:solidFill>
            <a:srgbClr val="5B6770"/>
          </a:solidFill>
          <a:ln w="9525" cap="flat" cmpd="sng" algn="ctr">
            <a:solidFill>
              <a:srgbClr val="5B6770"/>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407141736"/>
        <c:crosses val="autoZero"/>
        <c:crossBetween val="midCat"/>
        <c:majorUnit val="10"/>
      </c:valAx>
      <c:valAx>
        <c:axId val="407141736"/>
        <c:scaling>
          <c:orientation val="minMax"/>
          <c:max val="120"/>
          <c:min val="0"/>
        </c:scaling>
        <c:delete val="0"/>
        <c:axPos val="l"/>
        <c:majorGridlines>
          <c:spPr>
            <a:ln w="9525" cap="flat" cmpd="sng" algn="ctr">
              <a:solidFill>
                <a:srgbClr val="5B6770"/>
              </a:solidFill>
              <a:round/>
            </a:ln>
            <a:effectLst/>
          </c:spPr>
        </c:majorGridlines>
        <c:title>
          <c:tx>
            <c:rich>
              <a:bodyPr rot="-5400000" spcFirstLastPara="1" vertOverflow="ellipsis" vert="horz" wrap="square" anchor="ctr" anchorCtr="1"/>
              <a:lstStyle/>
              <a:p>
                <a:pPr>
                  <a:defRPr sz="1800" b="0" i="0" u="none" strike="noStrike" kern="1200" baseline="0">
                    <a:solidFill>
                      <a:schemeClr val="tx2"/>
                    </a:solidFill>
                    <a:latin typeface="+mn-lt"/>
                    <a:ea typeface="+mn-ea"/>
                    <a:cs typeface="+mn-cs"/>
                  </a:defRPr>
                </a:pPr>
                <a:r>
                  <a:rPr lang="en-US"/>
                  <a:t>$/MWh</a:t>
                </a:r>
              </a:p>
            </c:rich>
          </c:tx>
          <c:layout>
            <c:manualLayout>
              <c:xMode val="edge"/>
              <c:yMode val="edge"/>
              <c:x val="1.9682537714531913E-2"/>
              <c:y val="8.0843559627647985E-2"/>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one"/>
        <c:spPr>
          <a:solidFill>
            <a:srgbClr val="5B6770"/>
          </a:solidFill>
          <a:ln w="9525" cap="flat" cmpd="sng" algn="ctr">
            <a:solidFill>
              <a:srgbClr val="5B6770"/>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407141344"/>
        <c:crosses val="autoZero"/>
        <c:crossBetween val="midCat"/>
        <c:majorUnit val="25"/>
      </c:valAx>
      <c:spPr>
        <a:noFill/>
        <a:ln>
          <a:noFill/>
        </a:ln>
        <a:effectLst/>
      </c:spPr>
    </c:plotArea>
    <c:plotVisOnly val="1"/>
    <c:dispBlanksAs val="gap"/>
    <c:showDLblsOverMax val="0"/>
  </c:chart>
  <c:spPr>
    <a:solidFill>
      <a:sysClr val="window" lastClr="FFFFFF"/>
    </a:solidFill>
    <a:ln w="9525" cap="flat" cmpd="sng" algn="ctr">
      <a:noFill/>
      <a:round/>
    </a:ln>
    <a:effectLst/>
  </c:spPr>
  <c:txPr>
    <a:bodyPr/>
    <a:lstStyle/>
    <a:p>
      <a:pPr>
        <a:defRPr sz="1800">
          <a:solidFill>
            <a:schemeClr val="tx2"/>
          </a:solidFill>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Sheet1!$B$3</c:f>
              <c:strCache>
                <c:ptCount val="1"/>
                <c:pt idx="0">
                  <c:v>Demand</c:v>
                </c:pt>
              </c:strCache>
            </c:strRef>
          </c:tx>
          <c:spPr>
            <a:ln w="38100" cap="rnd">
              <a:solidFill>
                <a:schemeClr val="accent1"/>
              </a:solidFill>
              <a:round/>
            </a:ln>
            <a:effectLst/>
          </c:spPr>
          <c:marker>
            <c:symbol val="none"/>
          </c:marker>
          <c:xVal>
            <c:numRef>
              <c:f>Sheet1!$A$4:$A$11</c:f>
              <c:numCache>
                <c:formatCode>General</c:formatCode>
                <c:ptCount val="8"/>
                <c:pt idx="0">
                  <c:v>0</c:v>
                </c:pt>
                <c:pt idx="1">
                  <c:v>10</c:v>
                </c:pt>
                <c:pt idx="2">
                  <c:v>20</c:v>
                </c:pt>
                <c:pt idx="3">
                  <c:v>25</c:v>
                </c:pt>
                <c:pt idx="4">
                  <c:v>27</c:v>
                </c:pt>
                <c:pt idx="5">
                  <c:v>30</c:v>
                </c:pt>
                <c:pt idx="6">
                  <c:v>30</c:v>
                </c:pt>
                <c:pt idx="7">
                  <c:v>33</c:v>
                </c:pt>
              </c:numCache>
            </c:numRef>
          </c:xVal>
          <c:yVal>
            <c:numRef>
              <c:f>Sheet1!$B$4:$B$11</c:f>
              <c:numCache>
                <c:formatCode>General</c:formatCode>
                <c:ptCount val="8"/>
                <c:pt idx="0">
                  <c:v>100</c:v>
                </c:pt>
                <c:pt idx="1">
                  <c:v>100</c:v>
                </c:pt>
                <c:pt idx="2">
                  <c:v>100</c:v>
                </c:pt>
                <c:pt idx="3">
                  <c:v>100</c:v>
                </c:pt>
                <c:pt idx="4">
                  <c:v>50</c:v>
                </c:pt>
                <c:pt idx="5">
                  <c:v>25</c:v>
                </c:pt>
                <c:pt idx="6">
                  <c:v>0</c:v>
                </c:pt>
              </c:numCache>
            </c:numRef>
          </c:yVal>
          <c:smooth val="0"/>
        </c:ser>
        <c:ser>
          <c:idx val="1"/>
          <c:order val="1"/>
          <c:tx>
            <c:strRef>
              <c:f>Sheet1!$C$3</c:f>
              <c:strCache>
                <c:ptCount val="1"/>
                <c:pt idx="0">
                  <c:v>Offer</c:v>
                </c:pt>
              </c:strCache>
            </c:strRef>
          </c:tx>
          <c:spPr>
            <a:ln w="38100" cap="rnd">
              <a:solidFill>
                <a:srgbClr val="685BC7"/>
              </a:solidFill>
              <a:round/>
            </a:ln>
            <a:effectLst/>
          </c:spPr>
          <c:marker>
            <c:symbol val="none"/>
          </c:marker>
          <c:xVal>
            <c:numRef>
              <c:f>Sheet1!$A$4:$A$11</c:f>
              <c:numCache>
                <c:formatCode>General</c:formatCode>
                <c:ptCount val="8"/>
                <c:pt idx="0">
                  <c:v>0</c:v>
                </c:pt>
                <c:pt idx="1">
                  <c:v>10</c:v>
                </c:pt>
                <c:pt idx="2">
                  <c:v>20</c:v>
                </c:pt>
                <c:pt idx="3">
                  <c:v>25</c:v>
                </c:pt>
                <c:pt idx="4">
                  <c:v>27</c:v>
                </c:pt>
                <c:pt idx="5">
                  <c:v>30</c:v>
                </c:pt>
                <c:pt idx="6">
                  <c:v>30</c:v>
                </c:pt>
                <c:pt idx="7">
                  <c:v>33</c:v>
                </c:pt>
              </c:numCache>
            </c:numRef>
          </c:xVal>
          <c:yVal>
            <c:numRef>
              <c:f>Sheet1!$C$4:$C$11</c:f>
              <c:numCache>
                <c:formatCode>General</c:formatCode>
                <c:ptCount val="8"/>
                <c:pt idx="0">
                  <c:v>0</c:v>
                </c:pt>
                <c:pt idx="1">
                  <c:v>4</c:v>
                </c:pt>
                <c:pt idx="2">
                  <c:v>9</c:v>
                </c:pt>
                <c:pt idx="3">
                  <c:v>12</c:v>
                </c:pt>
                <c:pt idx="4">
                  <c:v>14</c:v>
                </c:pt>
                <c:pt idx="5">
                  <c:v>17</c:v>
                </c:pt>
                <c:pt idx="6">
                  <c:v>17</c:v>
                </c:pt>
                <c:pt idx="7">
                  <c:v>20</c:v>
                </c:pt>
              </c:numCache>
            </c:numRef>
          </c:yVal>
          <c:smooth val="0"/>
        </c:ser>
        <c:dLbls>
          <c:showLegendKey val="0"/>
          <c:showVal val="0"/>
          <c:showCatName val="0"/>
          <c:showSerName val="0"/>
          <c:showPercent val="0"/>
          <c:showBubbleSize val="0"/>
        </c:dLbls>
        <c:axId val="407142520"/>
        <c:axId val="407142912"/>
      </c:scatterChart>
      <c:valAx>
        <c:axId val="407142520"/>
        <c:scaling>
          <c:orientation val="minMax"/>
          <c:max val="60"/>
          <c:min val="0"/>
        </c:scaling>
        <c:delete val="0"/>
        <c:axPos val="b"/>
        <c:title>
          <c:tx>
            <c:rich>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r>
                  <a:rPr lang="en-US"/>
                  <a:t>MW</a:t>
                </a:r>
              </a:p>
            </c:rich>
          </c:tx>
          <c:layout>
            <c:manualLayout>
              <c:xMode val="edge"/>
              <c:yMode val="edge"/>
              <c:x val="0.8275747703962234"/>
              <c:y val="0.7900852425152327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title>
        <c:numFmt formatCode="General" sourceLinked="1"/>
        <c:majorTickMark val="cross"/>
        <c:minorTickMark val="none"/>
        <c:tickLblPos val="none"/>
        <c:spPr>
          <a:solidFill>
            <a:srgbClr val="5B6770"/>
          </a:solidFill>
          <a:ln w="9525" cap="flat" cmpd="sng" algn="ctr">
            <a:solidFill>
              <a:srgbClr val="5B6770"/>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407142912"/>
        <c:crosses val="autoZero"/>
        <c:crossBetween val="midCat"/>
        <c:majorUnit val="10"/>
      </c:valAx>
      <c:valAx>
        <c:axId val="407142912"/>
        <c:scaling>
          <c:orientation val="minMax"/>
          <c:max val="120"/>
          <c:min val="0"/>
        </c:scaling>
        <c:delete val="0"/>
        <c:axPos val="l"/>
        <c:majorGridlines>
          <c:spPr>
            <a:ln w="9525" cap="flat" cmpd="sng" algn="ctr">
              <a:solidFill>
                <a:srgbClr val="5B6770"/>
              </a:solidFill>
              <a:round/>
            </a:ln>
            <a:effectLst/>
          </c:spPr>
        </c:majorGridlines>
        <c:title>
          <c:tx>
            <c:rich>
              <a:bodyPr rot="-5400000" spcFirstLastPara="1" vertOverflow="ellipsis" vert="horz" wrap="square" anchor="ctr" anchorCtr="1"/>
              <a:lstStyle/>
              <a:p>
                <a:pPr>
                  <a:defRPr sz="1800" b="0" i="0" u="none" strike="noStrike" kern="1200" baseline="0">
                    <a:solidFill>
                      <a:schemeClr val="tx2"/>
                    </a:solidFill>
                    <a:latin typeface="+mn-lt"/>
                    <a:ea typeface="+mn-ea"/>
                    <a:cs typeface="+mn-cs"/>
                  </a:defRPr>
                </a:pPr>
                <a:r>
                  <a:rPr lang="en-US"/>
                  <a:t>$/MWh</a:t>
                </a:r>
              </a:p>
            </c:rich>
          </c:tx>
          <c:layout>
            <c:manualLayout>
              <c:xMode val="edge"/>
              <c:yMode val="edge"/>
              <c:x val="1.9682537714531913E-2"/>
              <c:y val="7.714230507721781E-2"/>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one"/>
        <c:spPr>
          <a:solidFill>
            <a:srgbClr val="5B6770"/>
          </a:solidFill>
          <a:ln w="9525" cap="flat" cmpd="sng" algn="ctr">
            <a:solidFill>
              <a:srgbClr val="5B6770"/>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407142520"/>
        <c:crosses val="autoZero"/>
        <c:crossBetween val="midCat"/>
        <c:majorUnit val="25"/>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showDLblsOverMax val="0"/>
  </c:chart>
  <c:spPr>
    <a:solidFill>
      <a:sysClr val="window" lastClr="FFFFFF"/>
    </a:solidFill>
    <a:ln w="9525" cap="flat" cmpd="sng" algn="ctr">
      <a:noFill/>
      <a:round/>
    </a:ln>
    <a:effectLst/>
  </c:spPr>
  <c:txPr>
    <a:bodyPr/>
    <a:lstStyle/>
    <a:p>
      <a:pPr>
        <a:defRPr sz="1800">
          <a:solidFill>
            <a:schemeClr val="tx2"/>
          </a:solidFill>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Sheet1!$B$3</c:f>
              <c:strCache>
                <c:ptCount val="1"/>
                <c:pt idx="0">
                  <c:v>Demand</c:v>
                </c:pt>
              </c:strCache>
            </c:strRef>
          </c:tx>
          <c:spPr>
            <a:ln w="38100" cap="rnd">
              <a:solidFill>
                <a:schemeClr val="accent1"/>
              </a:solidFill>
              <a:round/>
            </a:ln>
            <a:effectLst/>
          </c:spPr>
          <c:marker>
            <c:symbol val="none"/>
          </c:marker>
          <c:xVal>
            <c:numRef>
              <c:f>Sheet1!$A$4:$A$11</c:f>
              <c:numCache>
                <c:formatCode>General</c:formatCode>
                <c:ptCount val="8"/>
                <c:pt idx="0">
                  <c:v>0</c:v>
                </c:pt>
                <c:pt idx="1">
                  <c:v>10</c:v>
                </c:pt>
                <c:pt idx="2">
                  <c:v>20</c:v>
                </c:pt>
                <c:pt idx="3">
                  <c:v>25</c:v>
                </c:pt>
                <c:pt idx="4">
                  <c:v>27</c:v>
                </c:pt>
                <c:pt idx="5">
                  <c:v>30</c:v>
                </c:pt>
                <c:pt idx="6">
                  <c:v>30</c:v>
                </c:pt>
                <c:pt idx="7">
                  <c:v>33</c:v>
                </c:pt>
              </c:numCache>
            </c:numRef>
          </c:xVal>
          <c:yVal>
            <c:numRef>
              <c:f>Sheet1!$B$4:$B$11</c:f>
              <c:numCache>
                <c:formatCode>General</c:formatCode>
                <c:ptCount val="8"/>
                <c:pt idx="0">
                  <c:v>100</c:v>
                </c:pt>
                <c:pt idx="1">
                  <c:v>100</c:v>
                </c:pt>
                <c:pt idx="2">
                  <c:v>100</c:v>
                </c:pt>
                <c:pt idx="3">
                  <c:v>100</c:v>
                </c:pt>
                <c:pt idx="4">
                  <c:v>50</c:v>
                </c:pt>
                <c:pt idx="5">
                  <c:v>25</c:v>
                </c:pt>
                <c:pt idx="6">
                  <c:v>0</c:v>
                </c:pt>
              </c:numCache>
            </c:numRef>
          </c:yVal>
          <c:smooth val="0"/>
        </c:ser>
        <c:ser>
          <c:idx val="1"/>
          <c:order val="1"/>
          <c:tx>
            <c:strRef>
              <c:f>Sheet1!$C$3</c:f>
              <c:strCache>
                <c:ptCount val="1"/>
                <c:pt idx="0">
                  <c:v>Offer</c:v>
                </c:pt>
              </c:strCache>
            </c:strRef>
          </c:tx>
          <c:spPr>
            <a:ln w="38100" cap="rnd">
              <a:solidFill>
                <a:srgbClr val="685BC7"/>
              </a:solidFill>
              <a:round/>
            </a:ln>
            <a:effectLst/>
          </c:spPr>
          <c:marker>
            <c:symbol val="none"/>
          </c:marker>
          <c:xVal>
            <c:numRef>
              <c:f>Sheet1!$A$4:$A$11</c:f>
              <c:numCache>
                <c:formatCode>General</c:formatCode>
                <c:ptCount val="8"/>
                <c:pt idx="0">
                  <c:v>0</c:v>
                </c:pt>
                <c:pt idx="1">
                  <c:v>10</c:v>
                </c:pt>
                <c:pt idx="2">
                  <c:v>20</c:v>
                </c:pt>
                <c:pt idx="3">
                  <c:v>25</c:v>
                </c:pt>
                <c:pt idx="4">
                  <c:v>27</c:v>
                </c:pt>
                <c:pt idx="5">
                  <c:v>30</c:v>
                </c:pt>
                <c:pt idx="6">
                  <c:v>30</c:v>
                </c:pt>
                <c:pt idx="7">
                  <c:v>33</c:v>
                </c:pt>
              </c:numCache>
            </c:numRef>
          </c:xVal>
          <c:yVal>
            <c:numRef>
              <c:f>Sheet1!$C$4:$C$11</c:f>
              <c:numCache>
                <c:formatCode>General</c:formatCode>
                <c:ptCount val="8"/>
                <c:pt idx="0">
                  <c:v>0</c:v>
                </c:pt>
                <c:pt idx="1">
                  <c:v>4</c:v>
                </c:pt>
                <c:pt idx="2">
                  <c:v>9</c:v>
                </c:pt>
                <c:pt idx="3">
                  <c:v>12</c:v>
                </c:pt>
                <c:pt idx="4">
                  <c:v>14</c:v>
                </c:pt>
              </c:numCache>
            </c:numRef>
          </c:yVal>
          <c:smooth val="0"/>
        </c:ser>
        <c:dLbls>
          <c:showLegendKey val="0"/>
          <c:showVal val="0"/>
          <c:showCatName val="0"/>
          <c:showSerName val="0"/>
          <c:showPercent val="0"/>
          <c:showBubbleSize val="0"/>
        </c:dLbls>
        <c:axId val="407143696"/>
        <c:axId val="407144088"/>
      </c:scatterChart>
      <c:valAx>
        <c:axId val="407143696"/>
        <c:scaling>
          <c:orientation val="minMax"/>
          <c:max val="60"/>
          <c:min val="0"/>
        </c:scaling>
        <c:delete val="0"/>
        <c:axPos val="b"/>
        <c:title>
          <c:tx>
            <c:rich>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r>
                  <a:rPr lang="en-US" dirty="0"/>
                  <a:t>MW</a:t>
                </a:r>
              </a:p>
            </c:rich>
          </c:tx>
          <c:layout>
            <c:manualLayout>
              <c:xMode val="edge"/>
              <c:yMode val="edge"/>
              <c:x val="0.83413561630106736"/>
              <c:y val="0.7900852425152327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title>
        <c:numFmt formatCode="General" sourceLinked="1"/>
        <c:majorTickMark val="cross"/>
        <c:minorTickMark val="none"/>
        <c:tickLblPos val="none"/>
        <c:spPr>
          <a:solidFill>
            <a:srgbClr val="5B6770"/>
          </a:solidFill>
          <a:ln w="9525" cap="flat" cmpd="sng" algn="ctr">
            <a:solidFill>
              <a:srgbClr val="5B6770"/>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407144088"/>
        <c:crosses val="autoZero"/>
        <c:crossBetween val="midCat"/>
        <c:majorUnit val="10"/>
      </c:valAx>
      <c:valAx>
        <c:axId val="407144088"/>
        <c:scaling>
          <c:orientation val="minMax"/>
          <c:max val="120"/>
          <c:min val="0"/>
        </c:scaling>
        <c:delete val="0"/>
        <c:axPos val="l"/>
        <c:majorGridlines>
          <c:spPr>
            <a:ln w="9525" cap="flat" cmpd="sng" algn="ctr">
              <a:solidFill>
                <a:srgbClr val="5B6770"/>
              </a:solidFill>
              <a:round/>
            </a:ln>
            <a:effectLst/>
          </c:spPr>
        </c:majorGridlines>
        <c:title>
          <c:tx>
            <c:rich>
              <a:bodyPr rot="-5400000" spcFirstLastPara="1" vertOverflow="ellipsis" vert="horz" wrap="square" anchor="ctr" anchorCtr="1"/>
              <a:lstStyle/>
              <a:p>
                <a:pPr>
                  <a:defRPr sz="1800" b="0" i="0" u="none" strike="noStrike" kern="1200" baseline="0">
                    <a:solidFill>
                      <a:schemeClr val="tx2"/>
                    </a:solidFill>
                    <a:latin typeface="+mn-lt"/>
                    <a:ea typeface="+mn-ea"/>
                    <a:cs typeface="+mn-cs"/>
                  </a:defRPr>
                </a:pPr>
                <a:r>
                  <a:rPr lang="en-US"/>
                  <a:t>$/MWh</a:t>
                </a:r>
              </a:p>
            </c:rich>
          </c:tx>
          <c:layout>
            <c:manualLayout>
              <c:xMode val="edge"/>
              <c:yMode val="edge"/>
              <c:x val="1.9682537714531913E-2"/>
              <c:y val="7.714230507721781E-2"/>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one"/>
        <c:spPr>
          <a:solidFill>
            <a:srgbClr val="5B6770"/>
          </a:solidFill>
          <a:ln w="9525" cap="flat" cmpd="sng" algn="ctr">
            <a:solidFill>
              <a:srgbClr val="5B6770"/>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407143696"/>
        <c:crosses val="autoZero"/>
        <c:crossBetween val="midCat"/>
        <c:majorUnit val="25"/>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showDLblsOverMax val="0"/>
  </c:chart>
  <c:spPr>
    <a:solidFill>
      <a:sysClr val="window" lastClr="FFFFFF"/>
    </a:solidFill>
    <a:ln w="9525" cap="flat" cmpd="sng" algn="ctr">
      <a:noFill/>
      <a:round/>
    </a:ln>
    <a:effectLst/>
  </c:spPr>
  <c:txPr>
    <a:bodyPr/>
    <a:lstStyle/>
    <a:p>
      <a:pPr>
        <a:defRPr sz="1800">
          <a:solidFill>
            <a:schemeClr val="tx2"/>
          </a:solidFill>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Sheet1!$B$3</c:f>
              <c:strCache>
                <c:ptCount val="1"/>
                <c:pt idx="0">
                  <c:v>Demand</c:v>
                </c:pt>
              </c:strCache>
            </c:strRef>
          </c:tx>
          <c:spPr>
            <a:ln w="38100" cap="rnd">
              <a:solidFill>
                <a:schemeClr val="accent1"/>
              </a:solidFill>
              <a:round/>
            </a:ln>
            <a:effectLst/>
          </c:spPr>
          <c:marker>
            <c:symbol val="none"/>
          </c:marker>
          <c:xVal>
            <c:numRef>
              <c:f>Sheet1!$A$4:$A$14</c:f>
              <c:numCache>
                <c:formatCode>General</c:formatCode>
                <c:ptCount val="11"/>
                <c:pt idx="0">
                  <c:v>0</c:v>
                </c:pt>
                <c:pt idx="1">
                  <c:v>5</c:v>
                </c:pt>
                <c:pt idx="2">
                  <c:v>10</c:v>
                </c:pt>
                <c:pt idx="3">
                  <c:v>15</c:v>
                </c:pt>
                <c:pt idx="4">
                  <c:v>20</c:v>
                </c:pt>
                <c:pt idx="5">
                  <c:v>25</c:v>
                </c:pt>
                <c:pt idx="6">
                  <c:v>30</c:v>
                </c:pt>
                <c:pt idx="7">
                  <c:v>35</c:v>
                </c:pt>
                <c:pt idx="8">
                  <c:v>40</c:v>
                </c:pt>
                <c:pt idx="9">
                  <c:v>45</c:v>
                </c:pt>
                <c:pt idx="10">
                  <c:v>50</c:v>
                </c:pt>
              </c:numCache>
            </c:numRef>
          </c:xVal>
          <c:yVal>
            <c:numRef>
              <c:f>Sheet1!$B$4:$B$14</c:f>
              <c:numCache>
                <c:formatCode>General</c:formatCode>
                <c:ptCount val="11"/>
                <c:pt idx="0">
                  <c:v>50</c:v>
                </c:pt>
                <c:pt idx="1">
                  <c:v>40.5</c:v>
                </c:pt>
                <c:pt idx="2">
                  <c:v>32</c:v>
                </c:pt>
                <c:pt idx="3">
                  <c:v>24.5</c:v>
                </c:pt>
                <c:pt idx="4">
                  <c:v>18</c:v>
                </c:pt>
                <c:pt idx="5">
                  <c:v>12.5</c:v>
                </c:pt>
                <c:pt idx="6">
                  <c:v>8</c:v>
                </c:pt>
                <c:pt idx="7">
                  <c:v>4.5</c:v>
                </c:pt>
                <c:pt idx="8">
                  <c:v>2</c:v>
                </c:pt>
                <c:pt idx="9">
                  <c:v>0.5</c:v>
                </c:pt>
                <c:pt idx="10">
                  <c:v>0</c:v>
                </c:pt>
              </c:numCache>
            </c:numRef>
          </c:yVal>
          <c:smooth val="0"/>
        </c:ser>
        <c:ser>
          <c:idx val="1"/>
          <c:order val="1"/>
          <c:tx>
            <c:strRef>
              <c:f>Sheet1!$C$3</c:f>
              <c:strCache>
                <c:ptCount val="1"/>
                <c:pt idx="0">
                  <c:v>Offer</c:v>
                </c:pt>
              </c:strCache>
            </c:strRef>
          </c:tx>
          <c:spPr>
            <a:ln w="38100" cap="rnd">
              <a:solidFill>
                <a:srgbClr val="685BC7"/>
              </a:solidFill>
              <a:round/>
            </a:ln>
            <a:effectLst/>
          </c:spPr>
          <c:marker>
            <c:symbol val="none"/>
          </c:marker>
          <c:xVal>
            <c:numRef>
              <c:f>Sheet1!$A$4:$A$14</c:f>
              <c:numCache>
                <c:formatCode>General</c:formatCode>
                <c:ptCount val="11"/>
                <c:pt idx="0">
                  <c:v>0</c:v>
                </c:pt>
                <c:pt idx="1">
                  <c:v>5</c:v>
                </c:pt>
                <c:pt idx="2">
                  <c:v>10</c:v>
                </c:pt>
                <c:pt idx="3">
                  <c:v>15</c:v>
                </c:pt>
                <c:pt idx="4">
                  <c:v>20</c:v>
                </c:pt>
                <c:pt idx="5">
                  <c:v>25</c:v>
                </c:pt>
                <c:pt idx="6">
                  <c:v>30</c:v>
                </c:pt>
                <c:pt idx="7">
                  <c:v>35</c:v>
                </c:pt>
                <c:pt idx="8">
                  <c:v>40</c:v>
                </c:pt>
                <c:pt idx="9">
                  <c:v>45</c:v>
                </c:pt>
                <c:pt idx="10">
                  <c:v>50</c:v>
                </c:pt>
              </c:numCache>
            </c:numRef>
          </c:xVal>
          <c:yVal>
            <c:numRef>
              <c:f>Sheet1!$C$4:$C$14</c:f>
              <c:numCache>
                <c:formatCode>General</c:formatCode>
                <c:ptCount val="11"/>
                <c:pt idx="0">
                  <c:v>0</c:v>
                </c:pt>
                <c:pt idx="1">
                  <c:v>1</c:v>
                </c:pt>
                <c:pt idx="2">
                  <c:v>2</c:v>
                </c:pt>
                <c:pt idx="3">
                  <c:v>3</c:v>
                </c:pt>
                <c:pt idx="4">
                  <c:v>4.5</c:v>
                </c:pt>
                <c:pt idx="5">
                  <c:v>6</c:v>
                </c:pt>
                <c:pt idx="6">
                  <c:v>8</c:v>
                </c:pt>
                <c:pt idx="7">
                  <c:v>10</c:v>
                </c:pt>
              </c:numCache>
            </c:numRef>
          </c:yVal>
          <c:smooth val="0"/>
        </c:ser>
        <c:dLbls>
          <c:showLegendKey val="0"/>
          <c:showVal val="0"/>
          <c:showCatName val="0"/>
          <c:showSerName val="0"/>
          <c:showPercent val="0"/>
          <c:showBubbleSize val="0"/>
        </c:dLbls>
        <c:axId val="410002128"/>
        <c:axId val="410002520"/>
      </c:scatterChart>
      <c:valAx>
        <c:axId val="410002128"/>
        <c:scaling>
          <c:orientation val="minMax"/>
          <c:max val="60"/>
          <c:min val="0"/>
        </c:scaling>
        <c:delete val="0"/>
        <c:axPos val="b"/>
        <c:title>
          <c:tx>
            <c:rich>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r>
                  <a:rPr lang="en-US"/>
                  <a:t>MW</a:t>
                </a:r>
              </a:p>
            </c:rich>
          </c:tx>
          <c:layout>
            <c:manualLayout>
              <c:xMode val="edge"/>
              <c:yMode val="edge"/>
              <c:x val="0.8275747703962234"/>
              <c:y val="0.7900852425152327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title>
        <c:numFmt formatCode="General" sourceLinked="1"/>
        <c:majorTickMark val="cross"/>
        <c:minorTickMark val="none"/>
        <c:tickLblPos val="none"/>
        <c:spPr>
          <a:solidFill>
            <a:srgbClr val="5B6770"/>
          </a:solidFill>
          <a:ln w="9525" cap="flat" cmpd="sng" algn="ctr">
            <a:solidFill>
              <a:srgbClr val="5B6770"/>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410002520"/>
        <c:crosses val="autoZero"/>
        <c:crossBetween val="midCat"/>
        <c:majorUnit val="10"/>
      </c:valAx>
      <c:valAx>
        <c:axId val="410002520"/>
        <c:scaling>
          <c:orientation val="minMax"/>
          <c:max val="120"/>
          <c:min val="0"/>
        </c:scaling>
        <c:delete val="0"/>
        <c:axPos val="l"/>
        <c:majorGridlines>
          <c:spPr>
            <a:ln w="9525" cap="flat" cmpd="sng" algn="ctr">
              <a:solidFill>
                <a:srgbClr val="5B6770"/>
              </a:solidFill>
              <a:round/>
            </a:ln>
            <a:effectLst/>
          </c:spPr>
        </c:majorGridlines>
        <c:title>
          <c:tx>
            <c:rich>
              <a:bodyPr rot="-5400000" spcFirstLastPara="1" vertOverflow="ellipsis" vert="horz" wrap="square" anchor="ctr" anchorCtr="1"/>
              <a:lstStyle/>
              <a:p>
                <a:pPr>
                  <a:defRPr sz="1800" b="0" i="0" u="none" strike="noStrike" kern="1200" baseline="0">
                    <a:solidFill>
                      <a:schemeClr val="tx2"/>
                    </a:solidFill>
                    <a:latin typeface="+mn-lt"/>
                    <a:ea typeface="+mn-ea"/>
                    <a:cs typeface="+mn-cs"/>
                  </a:defRPr>
                </a:pPr>
                <a:r>
                  <a:rPr lang="en-US"/>
                  <a:t>$/MWh</a:t>
                </a:r>
              </a:p>
            </c:rich>
          </c:tx>
          <c:layout>
            <c:manualLayout>
              <c:xMode val="edge"/>
              <c:yMode val="edge"/>
              <c:x val="1.9682537714531913E-2"/>
              <c:y val="7.714230507721781E-2"/>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one"/>
        <c:spPr>
          <a:solidFill>
            <a:srgbClr val="5B6770"/>
          </a:solidFill>
          <a:ln w="9525" cap="flat" cmpd="sng" algn="ctr">
            <a:solidFill>
              <a:srgbClr val="5B6770"/>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410002128"/>
        <c:crosses val="autoZero"/>
        <c:crossBetween val="midCat"/>
        <c:majorUnit val="25"/>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showDLblsOverMax val="0"/>
  </c:chart>
  <c:spPr>
    <a:solidFill>
      <a:sysClr val="window" lastClr="FFFFFF"/>
    </a:solidFill>
    <a:ln w="9525" cap="flat" cmpd="sng" algn="ctr">
      <a:noFill/>
      <a:round/>
    </a:ln>
    <a:effectLst/>
  </c:spPr>
  <c:txPr>
    <a:bodyPr/>
    <a:lstStyle/>
    <a:p>
      <a:pPr>
        <a:defRPr sz="1800">
          <a:solidFill>
            <a:schemeClr val="tx2"/>
          </a:solidFill>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Sheet1!$B$3</c:f>
              <c:strCache>
                <c:ptCount val="1"/>
                <c:pt idx="0">
                  <c:v>Demand</c:v>
                </c:pt>
              </c:strCache>
            </c:strRef>
          </c:tx>
          <c:spPr>
            <a:ln w="38100" cap="rnd">
              <a:solidFill>
                <a:schemeClr val="accent1"/>
              </a:solidFill>
              <a:round/>
            </a:ln>
            <a:effectLst/>
          </c:spPr>
          <c:marker>
            <c:symbol val="none"/>
          </c:marker>
          <c:xVal>
            <c:numRef>
              <c:f>Sheet1!$A$4:$A$14</c:f>
              <c:numCache>
                <c:formatCode>General</c:formatCode>
                <c:ptCount val="11"/>
                <c:pt idx="0">
                  <c:v>0</c:v>
                </c:pt>
                <c:pt idx="1">
                  <c:v>5</c:v>
                </c:pt>
                <c:pt idx="2">
                  <c:v>10</c:v>
                </c:pt>
                <c:pt idx="3">
                  <c:v>15</c:v>
                </c:pt>
                <c:pt idx="4">
                  <c:v>20</c:v>
                </c:pt>
                <c:pt idx="5">
                  <c:v>25</c:v>
                </c:pt>
                <c:pt idx="6">
                  <c:v>30</c:v>
                </c:pt>
                <c:pt idx="7">
                  <c:v>35</c:v>
                </c:pt>
                <c:pt idx="8">
                  <c:v>40</c:v>
                </c:pt>
                <c:pt idx="9">
                  <c:v>45</c:v>
                </c:pt>
                <c:pt idx="10">
                  <c:v>50</c:v>
                </c:pt>
              </c:numCache>
            </c:numRef>
          </c:xVal>
          <c:yVal>
            <c:numRef>
              <c:f>Sheet1!$B$4:$B$14</c:f>
              <c:numCache>
                <c:formatCode>General</c:formatCode>
                <c:ptCount val="11"/>
                <c:pt idx="0">
                  <c:v>50</c:v>
                </c:pt>
                <c:pt idx="1">
                  <c:v>40.5</c:v>
                </c:pt>
                <c:pt idx="2">
                  <c:v>32</c:v>
                </c:pt>
                <c:pt idx="3">
                  <c:v>24.5</c:v>
                </c:pt>
                <c:pt idx="4">
                  <c:v>18</c:v>
                </c:pt>
                <c:pt idx="5">
                  <c:v>12.5</c:v>
                </c:pt>
                <c:pt idx="6">
                  <c:v>8</c:v>
                </c:pt>
                <c:pt idx="7">
                  <c:v>4.5</c:v>
                </c:pt>
                <c:pt idx="8">
                  <c:v>2</c:v>
                </c:pt>
                <c:pt idx="9">
                  <c:v>0.5</c:v>
                </c:pt>
                <c:pt idx="10">
                  <c:v>0</c:v>
                </c:pt>
              </c:numCache>
            </c:numRef>
          </c:yVal>
          <c:smooth val="0"/>
        </c:ser>
        <c:ser>
          <c:idx val="1"/>
          <c:order val="1"/>
          <c:tx>
            <c:strRef>
              <c:f>Sheet1!$C$3</c:f>
              <c:strCache>
                <c:ptCount val="1"/>
                <c:pt idx="0">
                  <c:v>Offer</c:v>
                </c:pt>
              </c:strCache>
            </c:strRef>
          </c:tx>
          <c:spPr>
            <a:ln w="38100" cap="rnd">
              <a:solidFill>
                <a:srgbClr val="685BC7"/>
              </a:solidFill>
              <a:round/>
            </a:ln>
            <a:effectLst/>
          </c:spPr>
          <c:marker>
            <c:symbol val="none"/>
          </c:marker>
          <c:xVal>
            <c:numRef>
              <c:f>Sheet1!$A$4:$A$14</c:f>
              <c:numCache>
                <c:formatCode>General</c:formatCode>
                <c:ptCount val="11"/>
                <c:pt idx="0">
                  <c:v>0</c:v>
                </c:pt>
                <c:pt idx="1">
                  <c:v>5</c:v>
                </c:pt>
                <c:pt idx="2">
                  <c:v>10</c:v>
                </c:pt>
                <c:pt idx="3">
                  <c:v>15</c:v>
                </c:pt>
                <c:pt idx="4">
                  <c:v>20</c:v>
                </c:pt>
                <c:pt idx="5">
                  <c:v>25</c:v>
                </c:pt>
                <c:pt idx="6">
                  <c:v>30</c:v>
                </c:pt>
                <c:pt idx="7">
                  <c:v>35</c:v>
                </c:pt>
                <c:pt idx="8">
                  <c:v>40</c:v>
                </c:pt>
                <c:pt idx="9">
                  <c:v>45</c:v>
                </c:pt>
                <c:pt idx="10">
                  <c:v>50</c:v>
                </c:pt>
              </c:numCache>
            </c:numRef>
          </c:xVal>
          <c:yVal>
            <c:numRef>
              <c:f>Sheet1!$C$4:$C$14</c:f>
              <c:numCache>
                <c:formatCode>General</c:formatCode>
                <c:ptCount val="11"/>
                <c:pt idx="0">
                  <c:v>0</c:v>
                </c:pt>
                <c:pt idx="1">
                  <c:v>1</c:v>
                </c:pt>
                <c:pt idx="2">
                  <c:v>2</c:v>
                </c:pt>
                <c:pt idx="3">
                  <c:v>3</c:v>
                </c:pt>
                <c:pt idx="4">
                  <c:v>4.5</c:v>
                </c:pt>
                <c:pt idx="5">
                  <c:v>6</c:v>
                </c:pt>
              </c:numCache>
            </c:numRef>
          </c:yVal>
          <c:smooth val="0"/>
        </c:ser>
        <c:dLbls>
          <c:showLegendKey val="0"/>
          <c:showVal val="0"/>
          <c:showCatName val="0"/>
          <c:showSerName val="0"/>
          <c:showPercent val="0"/>
          <c:showBubbleSize val="0"/>
        </c:dLbls>
        <c:axId val="410003304"/>
        <c:axId val="410003696"/>
      </c:scatterChart>
      <c:valAx>
        <c:axId val="410003304"/>
        <c:scaling>
          <c:orientation val="minMax"/>
          <c:max val="60"/>
          <c:min val="0"/>
        </c:scaling>
        <c:delete val="0"/>
        <c:axPos val="b"/>
        <c:title>
          <c:tx>
            <c:rich>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r>
                  <a:rPr lang="en-US"/>
                  <a:t>MW</a:t>
                </a:r>
              </a:p>
            </c:rich>
          </c:tx>
          <c:layout>
            <c:manualLayout>
              <c:xMode val="edge"/>
              <c:yMode val="edge"/>
              <c:x val="0.83413561630106736"/>
              <c:y val="0.7900852425152327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title>
        <c:numFmt formatCode="General" sourceLinked="1"/>
        <c:majorTickMark val="cross"/>
        <c:minorTickMark val="none"/>
        <c:tickLblPos val="none"/>
        <c:spPr>
          <a:solidFill>
            <a:srgbClr val="5B6770"/>
          </a:solidFill>
          <a:ln w="9525" cap="flat" cmpd="sng" algn="ctr">
            <a:solidFill>
              <a:srgbClr val="5B6770"/>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410003696"/>
        <c:crosses val="autoZero"/>
        <c:crossBetween val="midCat"/>
        <c:majorUnit val="10"/>
      </c:valAx>
      <c:valAx>
        <c:axId val="410003696"/>
        <c:scaling>
          <c:orientation val="minMax"/>
          <c:max val="120"/>
          <c:min val="0"/>
        </c:scaling>
        <c:delete val="0"/>
        <c:axPos val="l"/>
        <c:majorGridlines>
          <c:spPr>
            <a:ln w="9525" cap="flat" cmpd="sng" algn="ctr">
              <a:solidFill>
                <a:srgbClr val="5B6770"/>
              </a:solidFill>
              <a:round/>
            </a:ln>
            <a:effectLst/>
          </c:spPr>
        </c:majorGridlines>
        <c:title>
          <c:tx>
            <c:rich>
              <a:bodyPr rot="-5400000" spcFirstLastPara="1" vertOverflow="ellipsis" vert="horz" wrap="square" anchor="ctr" anchorCtr="1"/>
              <a:lstStyle/>
              <a:p>
                <a:pPr>
                  <a:defRPr sz="1800" b="0" i="0" u="none" strike="noStrike" kern="1200" baseline="0">
                    <a:solidFill>
                      <a:schemeClr val="tx2"/>
                    </a:solidFill>
                    <a:latin typeface="+mn-lt"/>
                    <a:ea typeface="+mn-ea"/>
                    <a:cs typeface="+mn-cs"/>
                  </a:defRPr>
                </a:pPr>
                <a:r>
                  <a:rPr lang="en-US"/>
                  <a:t>$/MWh</a:t>
                </a:r>
              </a:p>
            </c:rich>
          </c:tx>
          <c:layout>
            <c:manualLayout>
              <c:xMode val="edge"/>
              <c:yMode val="edge"/>
              <c:x val="1.9682537714531913E-2"/>
              <c:y val="7.714230507721781E-2"/>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one"/>
        <c:spPr>
          <a:solidFill>
            <a:srgbClr val="5B6770"/>
          </a:solidFill>
          <a:ln w="9525" cap="flat" cmpd="sng" algn="ctr">
            <a:solidFill>
              <a:srgbClr val="5B6770"/>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410003304"/>
        <c:crosses val="autoZero"/>
        <c:crossBetween val="midCat"/>
        <c:majorUnit val="25"/>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showDLblsOverMax val="0"/>
  </c:chart>
  <c:spPr>
    <a:solidFill>
      <a:sysClr val="window" lastClr="FFFFFF"/>
    </a:solidFill>
    <a:ln w="9525" cap="flat" cmpd="sng" algn="ctr">
      <a:noFill/>
      <a:round/>
    </a:ln>
    <a:effectLst/>
  </c:spPr>
  <c:txPr>
    <a:bodyPr/>
    <a:lstStyle/>
    <a:p>
      <a:pPr>
        <a:defRPr sz="1800">
          <a:solidFill>
            <a:schemeClr val="tx2"/>
          </a:solidFill>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Sheet1!$B$3</c:f>
              <c:strCache>
                <c:ptCount val="1"/>
                <c:pt idx="0">
                  <c:v>Price</c:v>
                </c:pt>
              </c:strCache>
            </c:strRef>
          </c:tx>
          <c:spPr>
            <a:ln w="19050" cap="rnd">
              <a:solidFill>
                <a:schemeClr val="accent1"/>
              </a:solidFill>
              <a:round/>
            </a:ln>
            <a:effectLst/>
          </c:spPr>
          <c:marker>
            <c:symbol val="none"/>
          </c:marker>
          <c:xVal>
            <c:numRef>
              <c:f>Sheet1!$A$4:$A$8</c:f>
              <c:numCache>
                <c:formatCode>General</c:formatCode>
                <c:ptCount val="5"/>
                <c:pt idx="0">
                  <c:v>0</c:v>
                </c:pt>
                <c:pt idx="1">
                  <c:v>25</c:v>
                </c:pt>
                <c:pt idx="2">
                  <c:v>25</c:v>
                </c:pt>
                <c:pt idx="3">
                  <c:v>50</c:v>
                </c:pt>
                <c:pt idx="4">
                  <c:v>50</c:v>
                </c:pt>
              </c:numCache>
            </c:numRef>
          </c:xVal>
          <c:yVal>
            <c:numRef>
              <c:f>Sheet1!$B$4:$B$8</c:f>
              <c:numCache>
                <c:formatCode>General</c:formatCode>
                <c:ptCount val="5"/>
                <c:pt idx="0">
                  <c:v>100</c:v>
                </c:pt>
                <c:pt idx="1">
                  <c:v>100</c:v>
                </c:pt>
                <c:pt idx="2">
                  <c:v>50</c:v>
                </c:pt>
                <c:pt idx="3">
                  <c:v>50</c:v>
                </c:pt>
                <c:pt idx="4">
                  <c:v>0</c:v>
                </c:pt>
              </c:numCache>
            </c:numRef>
          </c:yVal>
          <c:smooth val="0"/>
        </c:ser>
        <c:dLbls>
          <c:showLegendKey val="0"/>
          <c:showVal val="0"/>
          <c:showCatName val="0"/>
          <c:showSerName val="0"/>
          <c:showPercent val="0"/>
          <c:showBubbleSize val="0"/>
        </c:dLbls>
        <c:axId val="410005264"/>
        <c:axId val="410604920"/>
      </c:scatterChart>
      <c:valAx>
        <c:axId val="410005264"/>
        <c:scaling>
          <c:orientation val="minMax"/>
          <c:max val="60"/>
          <c:min val="0"/>
        </c:scaling>
        <c:delete val="0"/>
        <c:axPos val="b"/>
        <c:title>
          <c:tx>
            <c:rich>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r>
                  <a:rPr lang="en-US"/>
                  <a:t>MW</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410604920"/>
        <c:crosses val="autoZero"/>
        <c:crossBetween val="midCat"/>
        <c:majorUnit val="25"/>
      </c:valAx>
      <c:valAx>
        <c:axId val="410604920"/>
        <c:scaling>
          <c:orientation val="minMax"/>
          <c:max val="120"/>
          <c:min val="0"/>
        </c:scaling>
        <c:delete val="0"/>
        <c:axPos val="l"/>
        <c:title>
          <c:tx>
            <c:rich>
              <a:bodyPr rot="-5400000" spcFirstLastPara="1" vertOverflow="ellipsis" vert="horz" wrap="square" anchor="ctr" anchorCtr="1"/>
              <a:lstStyle/>
              <a:p>
                <a:pPr>
                  <a:defRPr sz="1800" b="0" i="0" u="none" strike="noStrike" kern="1200" baseline="0">
                    <a:solidFill>
                      <a:schemeClr val="tx2"/>
                    </a:solidFill>
                    <a:latin typeface="+mn-lt"/>
                    <a:ea typeface="+mn-ea"/>
                    <a:cs typeface="+mn-cs"/>
                  </a:defRPr>
                </a:pPr>
                <a:r>
                  <a:rPr lang="en-US"/>
                  <a:t>$/MWh</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410005264"/>
        <c:crosses val="autoZero"/>
        <c:crossBetween val="midCat"/>
        <c:majorUnit val="25"/>
      </c:valAx>
      <c:spPr>
        <a:noFill/>
        <a:ln>
          <a:noFill/>
        </a:ln>
        <a:effectLst/>
      </c:spPr>
    </c:plotArea>
    <c:plotVisOnly val="1"/>
    <c:dispBlanksAs val="gap"/>
    <c:showDLblsOverMax val="0"/>
  </c:chart>
  <c:spPr>
    <a:noFill/>
    <a:ln w="9525" cap="flat" cmpd="sng" algn="ctr">
      <a:noFill/>
      <a:round/>
    </a:ln>
    <a:effectLst/>
  </c:spPr>
  <c:txPr>
    <a:bodyPr/>
    <a:lstStyle/>
    <a:p>
      <a:pPr>
        <a:defRPr sz="1800">
          <a:solidFill>
            <a:schemeClr val="tx2"/>
          </a:solidFill>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Sheet1!$B$3</c:f>
              <c:strCache>
                <c:ptCount val="1"/>
                <c:pt idx="0">
                  <c:v>Price</c:v>
                </c:pt>
              </c:strCache>
            </c:strRef>
          </c:tx>
          <c:spPr>
            <a:ln w="19050" cap="rnd">
              <a:solidFill>
                <a:schemeClr val="accent1"/>
              </a:solidFill>
              <a:round/>
            </a:ln>
            <a:effectLst/>
          </c:spPr>
          <c:marker>
            <c:symbol val="none"/>
          </c:marker>
          <c:xVal>
            <c:numRef>
              <c:f>Sheet1!$A$4:$A$8</c:f>
              <c:numCache>
                <c:formatCode>General</c:formatCode>
                <c:ptCount val="5"/>
                <c:pt idx="0">
                  <c:v>0</c:v>
                </c:pt>
                <c:pt idx="1">
                  <c:v>25</c:v>
                </c:pt>
                <c:pt idx="2">
                  <c:v>25</c:v>
                </c:pt>
                <c:pt idx="3">
                  <c:v>50</c:v>
                </c:pt>
                <c:pt idx="4">
                  <c:v>50</c:v>
                </c:pt>
              </c:numCache>
            </c:numRef>
          </c:xVal>
          <c:yVal>
            <c:numRef>
              <c:f>Sheet1!$B$4:$B$8</c:f>
              <c:numCache>
                <c:formatCode>General</c:formatCode>
                <c:ptCount val="5"/>
                <c:pt idx="0">
                  <c:v>100</c:v>
                </c:pt>
                <c:pt idx="1">
                  <c:v>100</c:v>
                </c:pt>
                <c:pt idx="2">
                  <c:v>50</c:v>
                </c:pt>
                <c:pt idx="3">
                  <c:v>50</c:v>
                </c:pt>
                <c:pt idx="4">
                  <c:v>0</c:v>
                </c:pt>
              </c:numCache>
            </c:numRef>
          </c:yVal>
          <c:smooth val="0"/>
        </c:ser>
        <c:dLbls>
          <c:showLegendKey val="0"/>
          <c:showVal val="0"/>
          <c:showCatName val="0"/>
          <c:showSerName val="0"/>
          <c:showPercent val="0"/>
          <c:showBubbleSize val="0"/>
        </c:dLbls>
        <c:axId val="410605704"/>
        <c:axId val="410606096"/>
      </c:scatterChart>
      <c:valAx>
        <c:axId val="410605704"/>
        <c:scaling>
          <c:orientation val="minMax"/>
          <c:max val="60"/>
          <c:min val="0"/>
        </c:scaling>
        <c:delete val="0"/>
        <c:axPos val="b"/>
        <c:title>
          <c:tx>
            <c:rich>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r>
                  <a:rPr lang="en-US"/>
                  <a:t>MW</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n-US"/>
          </a:p>
        </c:txPr>
        <c:crossAx val="410606096"/>
        <c:crosses val="autoZero"/>
        <c:crossBetween val="midCat"/>
        <c:majorUnit val="25"/>
      </c:valAx>
      <c:valAx>
        <c:axId val="410606096"/>
        <c:scaling>
          <c:orientation val="minMax"/>
          <c:max val="120"/>
          <c:min val="0"/>
        </c:scaling>
        <c:delete val="0"/>
        <c:axPos val="l"/>
        <c:title>
          <c:tx>
            <c:rich>
              <a:bodyPr rot="-5400000" spcFirstLastPara="1" vertOverflow="ellipsis" vert="horz" wrap="square" anchor="ctr" anchorCtr="1"/>
              <a:lstStyle/>
              <a:p>
                <a:pPr>
                  <a:defRPr sz="1100" b="0" i="0" u="none" strike="noStrike" kern="1200" baseline="0">
                    <a:solidFill>
                      <a:schemeClr val="tx2"/>
                    </a:solidFill>
                    <a:latin typeface="+mn-lt"/>
                    <a:ea typeface="+mn-ea"/>
                    <a:cs typeface="+mn-cs"/>
                  </a:defRPr>
                </a:pPr>
                <a:r>
                  <a:rPr lang="en-US"/>
                  <a:t>$/MWh</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n-US"/>
          </a:p>
        </c:txPr>
        <c:crossAx val="410605704"/>
        <c:crosses val="autoZero"/>
        <c:crossBetween val="midCat"/>
        <c:majorUnit val="25"/>
      </c:valAx>
      <c:spPr>
        <a:noFill/>
        <a:ln>
          <a:noFill/>
        </a:ln>
        <a:effectLst/>
      </c:spPr>
    </c:plotArea>
    <c:plotVisOnly val="1"/>
    <c:dispBlanksAs val="gap"/>
    <c:showDLblsOverMax val="0"/>
  </c:chart>
  <c:spPr>
    <a:noFill/>
    <a:ln w="9525" cap="flat" cmpd="sng" algn="ctr">
      <a:noFill/>
      <a:round/>
    </a:ln>
    <a:effectLst/>
  </c:spPr>
  <c:txPr>
    <a:bodyPr/>
    <a:lstStyle/>
    <a:p>
      <a:pPr>
        <a:defRPr sz="1100">
          <a:solidFill>
            <a:schemeClr val="tx2"/>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0CFFE0-34D9-4145-9E94-DD962E554714}" type="datetimeFigureOut">
              <a:rPr lang="en-US" smtClean="0"/>
              <a:t>4/18/2019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1F6BE0-9E2E-475F-B19A-950BF28CC564}" type="slidenum">
              <a:rPr lang="en-US" smtClean="0"/>
              <a:t>‹#›</a:t>
            </a:fld>
            <a:endParaRPr lang="en-US"/>
          </a:p>
        </p:txBody>
      </p:sp>
    </p:spTree>
    <p:extLst>
      <p:ext uri="{BB962C8B-B14F-4D97-AF65-F5344CB8AC3E}">
        <p14:creationId xmlns:p14="http://schemas.microsoft.com/office/powerpoint/2010/main" val="2836278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Imagine this.  We have</a:t>
            </a:r>
            <a:r>
              <a:rPr lang="en-US" baseline="0" dirty="0" smtClean="0"/>
              <a:t> two generators:  Gen1 and Gen2, each represented by a different QSE.  </a:t>
            </a:r>
            <a:r>
              <a:rPr lang="en-US" dirty="0" smtClean="0"/>
              <a:t>Load</a:t>
            </a:r>
            <a:r>
              <a:rPr lang="en-US" baseline="0" dirty="0" smtClean="0"/>
              <a:t> is on the rise and we are dispatching Gen1 upward to follow the load.  </a:t>
            </a:r>
            <a:r>
              <a:rPr lang="en-US" b="1" baseline="0" dirty="0" smtClean="0"/>
              <a:t>&lt;Click for animation&gt; </a:t>
            </a:r>
            <a:r>
              <a:rPr lang="en-US" baseline="0" dirty="0" smtClean="0"/>
              <a:t>Prices rise as we move up Gen1’s offer curve.  Then we run up against the Ancillary Service Capacity reserved on Gen1.  We can’t dispatch any more energy from Gen1 because its remaining capacity is reserved for that Ancillary Service.  Load is still on the rise, so we shift to dispatching Gen2, the next most economic unit. </a:t>
            </a:r>
            <a:r>
              <a:rPr lang="en-US" b="1" baseline="0" dirty="0" smtClean="0"/>
              <a:t>&lt;Click for animation&gt;  </a:t>
            </a:r>
            <a:r>
              <a:rPr lang="en-US" b="0" baseline="0" dirty="0" smtClean="0"/>
              <a:t>Whoa! look at that price jump!  </a:t>
            </a:r>
          </a:p>
          <a:p>
            <a:endParaRPr lang="en-US" b="0" baseline="0" dirty="0" smtClean="0"/>
          </a:p>
          <a:p>
            <a:r>
              <a:rPr lang="en-US" b="0" baseline="0" dirty="0" smtClean="0"/>
              <a:t>Now, imagine this. </a:t>
            </a:r>
            <a:r>
              <a:rPr lang="en-US" b="1" baseline="0" dirty="0" smtClean="0"/>
              <a:t>&lt;Click for animation&gt;  </a:t>
            </a:r>
            <a:r>
              <a:rPr lang="en-US" b="0" baseline="0" dirty="0" smtClean="0"/>
              <a:t>What if we could keep on producing Energy from Gen1? </a:t>
            </a:r>
            <a:r>
              <a:rPr lang="en-US" b="1" baseline="0" dirty="0" smtClean="0"/>
              <a:t>&lt;Click for animation&gt; </a:t>
            </a:r>
            <a:r>
              <a:rPr lang="en-US" b="0" baseline="0" dirty="0" smtClean="0"/>
              <a:t>What if we could shift the </a:t>
            </a:r>
            <a:r>
              <a:rPr lang="en-US" baseline="0" dirty="0" smtClean="0"/>
              <a:t>Ancillary Service</a:t>
            </a:r>
            <a:r>
              <a:rPr lang="en-US" b="0" baseline="0" dirty="0" smtClean="0"/>
              <a:t> from Gen1 to Gen2?  At this point it would be more advantageous, economically speaking, to keep on dispatching Gen1 to produce energy and shift the </a:t>
            </a:r>
            <a:r>
              <a:rPr lang="en-US" baseline="0" dirty="0" smtClean="0"/>
              <a:t>Ancillary Service </a:t>
            </a:r>
            <a:r>
              <a:rPr lang="en-US" b="0" baseline="0" dirty="0" smtClean="0"/>
              <a:t>to Gen2.</a:t>
            </a:r>
          </a:p>
          <a:p>
            <a:endParaRPr lang="en-US" b="0" baseline="0" dirty="0" smtClean="0"/>
          </a:p>
          <a:p>
            <a:r>
              <a:rPr lang="en-US" b="0" baseline="0" dirty="0" smtClean="0"/>
              <a:t>This scenario illustrates the essence of Real-Time Co-optimization.  Just as we do in the Day-Ahead Market, we could clear Energy and Ancillary Services simultaneously to achieve an optimal overall cost in Real-Time.</a:t>
            </a:r>
          </a:p>
        </p:txBody>
      </p:sp>
      <p:sp>
        <p:nvSpPr>
          <p:cNvPr id="4" name="Slide Number Placeholder 3"/>
          <p:cNvSpPr>
            <a:spLocks noGrp="1"/>
          </p:cNvSpPr>
          <p:nvPr>
            <p:ph type="sldNum" sz="quarter" idx="10"/>
          </p:nvPr>
        </p:nvSpPr>
        <p:spPr/>
        <p:txBody>
          <a:bodyPr/>
          <a:lstStyle/>
          <a:p>
            <a:fld id="{F62AC51D-6DAA-4455-8EA7-D54B64909A85}" type="slidenum">
              <a:rPr lang="en-US" smtClean="0"/>
              <a:pPr/>
              <a:t>5</a:t>
            </a:fld>
            <a:endParaRPr lang="en-US"/>
          </a:p>
        </p:txBody>
      </p:sp>
    </p:spTree>
    <p:extLst>
      <p:ext uri="{BB962C8B-B14F-4D97-AF65-F5344CB8AC3E}">
        <p14:creationId xmlns:p14="http://schemas.microsoft.com/office/powerpoint/2010/main" val="2038281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what would Real-Time Co-optimization look like from a settlement perspective?  Let’s focus first on Gen1.  Gen1 had an awarded Ancillary Service Offer from the Day-Ahead Market.  And let’s assume for simplicity that Gen1 had no awarded Energy Offers in the Day-Ahead Market.  In Real-Time Settlements, the QSE for Gen1 will be paid the Real-Time Settlement Point Price for all the energy they produced.  However, since the Real-Time Co-optimization process shifted the Ancillary Service to a different generator, the QSE must buy back the Ancillary Service Capacity at some Real-Time Ancillary Service Price.</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6</a:t>
            </a:fld>
            <a:endParaRPr lang="en-US"/>
          </a:p>
        </p:txBody>
      </p:sp>
    </p:spTree>
    <p:extLst>
      <p:ext uri="{BB962C8B-B14F-4D97-AF65-F5344CB8AC3E}">
        <p14:creationId xmlns:p14="http://schemas.microsoft.com/office/powerpoint/2010/main" val="3258754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Now, l</a:t>
            </a:r>
            <a:r>
              <a:rPr lang="en-US" baseline="0" dirty="0" smtClean="0"/>
              <a:t>et’s focus on Gen2.  Gen2 had no awarded Ancillary Service Offers from the Day-Ahead Market.  Let’s also assume for simplicity that Gen2 had no awarded Energy Offers in the Day-Ahead Market, but chose to run in Real-Time anyway.  In Real-Time Settlements, the QSE for Gen2 will be paid the Real-Time Settlement Point Price for all the energy they produced.  However, since the Real-Time Co-optimization process added an Ancillary Service to Gen2, the QSE will also be paid for the Ancillary Service Capacity at some Real-Time Ancillary Service Price.</a:t>
            </a:r>
            <a:endParaRPr lang="en-US" dirty="0" smtClean="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7</a:t>
            </a:fld>
            <a:endParaRPr lang="en-US"/>
          </a:p>
        </p:txBody>
      </p:sp>
    </p:spTree>
    <p:extLst>
      <p:ext uri="{BB962C8B-B14F-4D97-AF65-F5344CB8AC3E}">
        <p14:creationId xmlns:p14="http://schemas.microsoft.com/office/powerpoint/2010/main" val="315014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may recall that a Locational Marginal Price is the cost to serve an additional increment of load at a particular location.  In this case how would we go about clearing an additional MW of Energy?  </a:t>
            </a:r>
          </a:p>
          <a:p>
            <a:endParaRPr lang="en-US" b="0" baseline="0" dirty="0" smtClean="0"/>
          </a:p>
          <a:p>
            <a:r>
              <a:rPr lang="en-US" b="0" baseline="0" dirty="0" smtClean="0"/>
              <a:t>Since the only MWs left on Gen 1 are reserved for AS, the easy answer is to simply clear a MW from the $50 Energy Offer.  But would that be the best answer?</a:t>
            </a:r>
          </a:p>
          <a:p>
            <a:endParaRPr lang="en-US" b="0" baseline="0" dirty="0" smtClean="0"/>
          </a:p>
          <a:p>
            <a:r>
              <a:rPr lang="en-US" b="0" baseline="0" dirty="0" smtClean="0"/>
              <a:t>&lt;Animation&gt; On the other hand, since this will be a co-optimized market, we have the opportunity to shift the reserved AS capacity over to Gen 2.  That would enable us to clear a MW of $30 Energy from Gen 1.  However, that would also increase the AS cost by $10.  So then the total cost of clearing another MW of Energy is $40.  But that is still better than simply clearing the next available MW at $50!</a:t>
            </a:r>
          </a:p>
          <a:p>
            <a:endParaRPr lang="en-US" b="0" baseline="0" dirty="0" smtClean="0"/>
          </a:p>
          <a:p>
            <a:r>
              <a:rPr lang="en-US" b="0" baseline="0" dirty="0" smtClean="0"/>
              <a:t>The $10 cost component owing to the increased AS cost is sometimes called the opportunity cost.</a:t>
            </a:r>
          </a:p>
        </p:txBody>
      </p:sp>
      <p:sp>
        <p:nvSpPr>
          <p:cNvPr id="4" name="Slide Number Placeholder 3"/>
          <p:cNvSpPr>
            <a:spLocks noGrp="1"/>
          </p:cNvSpPr>
          <p:nvPr>
            <p:ph type="sldNum" sz="quarter" idx="10"/>
          </p:nvPr>
        </p:nvSpPr>
        <p:spPr/>
        <p:txBody>
          <a:bodyPr/>
          <a:lstStyle/>
          <a:p>
            <a:fld id="{F62AC51D-6DAA-4455-8EA7-D54B64909A85}" type="slidenum">
              <a:rPr lang="en-US" smtClean="0"/>
              <a:pPr/>
              <a:t>16</a:t>
            </a:fld>
            <a:endParaRPr lang="en-US"/>
          </a:p>
        </p:txBody>
      </p:sp>
    </p:spTree>
    <p:extLst>
      <p:ext uri="{BB962C8B-B14F-4D97-AF65-F5344CB8AC3E}">
        <p14:creationId xmlns:p14="http://schemas.microsoft.com/office/powerpoint/2010/main" val="37787303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2981451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smtClean="0"/>
              <a:t>Footer text goes here.</a:t>
            </a:r>
            <a:endParaRPr lang="en-US"/>
          </a:p>
        </p:txBody>
      </p:sp>
    </p:spTree>
    <p:custDataLst>
      <p:tags r:id="rId1"/>
    </p:custDataLst>
    <p:extLst>
      <p:ext uri="{BB962C8B-B14F-4D97-AF65-F5344CB8AC3E}">
        <p14:creationId xmlns:p14="http://schemas.microsoft.com/office/powerpoint/2010/main" val="36603855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nchor="ctr"/>
          <a:lstStyle>
            <a:lvl1pPr algn="l">
              <a:defRPr sz="24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990600"/>
            <a:ext cx="8534400" cy="5052221"/>
          </a:xfrm>
          <a:prstGeom prst="rect">
            <a:avLst/>
          </a:prstGeom>
        </p:spPr>
        <p:txBody>
          <a:bodyPr/>
          <a:lstStyle>
            <a:lvl1pPr>
              <a:defRPr sz="2400">
                <a:solidFill>
                  <a:schemeClr val="tx1"/>
                </a:solidFill>
              </a:defRPr>
            </a:lvl1pPr>
            <a:lvl2pPr>
              <a:defRPr sz="2400">
                <a:solidFill>
                  <a:schemeClr val="tx1"/>
                </a:solidFill>
              </a:defRPr>
            </a:lvl2pPr>
            <a:lvl3pPr>
              <a:defRPr sz="2200">
                <a:solidFill>
                  <a:schemeClr val="tx1"/>
                </a:solidFill>
              </a:defRPr>
            </a:lvl3pPr>
            <a:lvl4pPr>
              <a:defRPr sz="2100">
                <a:solidFill>
                  <a:schemeClr val="tx1"/>
                </a:solidFill>
              </a:defRPr>
            </a:lvl4pPr>
            <a:lvl5pPr>
              <a:defRPr sz="20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304800" y="243682"/>
            <a:ext cx="76200" cy="5183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lvl1pPr>
              <a:defRPr>
                <a:solidFill>
                  <a:schemeClr val="tx1"/>
                </a:solidFill>
              </a:defRPr>
            </a:lvl1pPr>
          </a:lstStyle>
          <a:p>
            <a:r>
              <a:rPr lang="en-US" dirty="0" smtClean="0"/>
              <a:t>Footer text goes here.</a:t>
            </a:r>
            <a:endParaRPr lang="en-US" dirty="0"/>
          </a:p>
        </p:txBody>
      </p:sp>
      <p:cxnSp>
        <p:nvCxnSpPr>
          <p:cNvPr id="5" name="Straight Connector 4"/>
          <p:cNvCxnSpPr/>
          <p:nvPr/>
        </p:nvCxnSpPr>
        <p:spPr>
          <a:xfrm>
            <a:off x="304800" y="243682"/>
            <a:ext cx="99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735359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nchor="ctr"/>
          <a:lstStyle>
            <a:lvl1pPr algn="l">
              <a:defRPr sz="2400" b="1">
                <a:solidFill>
                  <a:schemeClr val="accent1"/>
                </a:solidFill>
              </a:defRPr>
            </a:lvl1pPr>
          </a:lstStyle>
          <a:p>
            <a:r>
              <a:rPr lang="en-US" dirty="0" smtClean="0"/>
              <a:t>Click to edit Master title style</a:t>
            </a:r>
            <a:endParaRPr lang="en-US" dirty="0"/>
          </a:p>
        </p:txBody>
      </p:sp>
      <p:sp>
        <p:nvSpPr>
          <p:cNvPr id="7" name="Rectangle 6"/>
          <p:cNvSpPr/>
          <p:nvPr/>
        </p:nvSpPr>
        <p:spPr>
          <a:xfrm>
            <a:off x="304800" y="243682"/>
            <a:ext cx="76200" cy="5183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lvl1pPr>
              <a:defRPr>
                <a:solidFill>
                  <a:schemeClr val="tx1"/>
                </a:solidFill>
              </a:defRPr>
            </a:lvl1pPr>
          </a:lstStyle>
          <a:p>
            <a:r>
              <a:rPr lang="en-US" dirty="0" smtClean="0"/>
              <a:t>Footer text goes here.</a:t>
            </a:r>
            <a:endParaRPr lang="en-US" dirty="0"/>
          </a:p>
        </p:txBody>
      </p:sp>
      <p:cxnSp>
        <p:nvCxnSpPr>
          <p:cNvPr id="5" name="Straight Connector 4"/>
          <p:cNvCxnSpPr/>
          <p:nvPr/>
        </p:nvCxnSpPr>
        <p:spPr>
          <a:xfrm>
            <a:off x="304800" y="243682"/>
            <a:ext cx="99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52057660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uplex">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Footer text goes here.</a:t>
            </a:r>
            <a:endParaRPr lang="en-US" dirty="0"/>
          </a:p>
        </p:txBody>
      </p:sp>
      <p:sp>
        <p:nvSpPr>
          <p:cNvPr id="5" name="Content Placeholder 4"/>
          <p:cNvSpPr>
            <a:spLocks noGrp="1"/>
          </p:cNvSpPr>
          <p:nvPr>
            <p:ph sz="half" idx="1"/>
          </p:nvPr>
        </p:nvSpPr>
        <p:spPr>
          <a:xfrm>
            <a:off x="628650" y="990601"/>
            <a:ext cx="3886200" cy="4800600"/>
          </a:xfrm>
          <a:prstGeom prst="rect">
            <a:avLst/>
          </a:prstGeom>
        </p:spPr>
        <p:txBody>
          <a:bodyPr/>
          <a:lstStyle>
            <a:lvl1pPr>
              <a:defRPr sz="2400">
                <a:solidFill>
                  <a:schemeClr val="tx1"/>
                </a:solidFill>
              </a:defRPr>
            </a:lvl1pPr>
          </a:lstStyle>
          <a:p>
            <a:pPr lvl="0"/>
            <a:r>
              <a:rPr lang="en-US" dirty="0" smtClean="0"/>
              <a:t>Click to edit Master text styles</a:t>
            </a:r>
          </a:p>
        </p:txBody>
      </p:sp>
      <p:sp>
        <p:nvSpPr>
          <p:cNvPr id="6" name="Content Placeholder 5"/>
          <p:cNvSpPr>
            <a:spLocks noGrp="1"/>
          </p:cNvSpPr>
          <p:nvPr>
            <p:ph sz="half" idx="2"/>
          </p:nvPr>
        </p:nvSpPr>
        <p:spPr>
          <a:xfrm>
            <a:off x="4629150" y="990601"/>
            <a:ext cx="3886200" cy="4800600"/>
          </a:xfrm>
          <a:prstGeom prst="rect">
            <a:avLst/>
          </a:prstGeom>
        </p:spPr>
        <p:txBody>
          <a:bodyPr/>
          <a:lstStyle>
            <a:lvl1pPr>
              <a:defRPr sz="2400">
                <a:solidFill>
                  <a:schemeClr val="tx1"/>
                </a:solidFill>
              </a:defRPr>
            </a:lvl1pPr>
          </a:lstStyle>
          <a:p>
            <a:pPr lvl="0"/>
            <a:r>
              <a:rPr lang="en-US" smtClean="0"/>
              <a:t>Click to edit Master text styles</a:t>
            </a:r>
          </a:p>
        </p:txBody>
      </p:sp>
      <p:sp>
        <p:nvSpPr>
          <p:cNvPr id="7" name="Title 1"/>
          <p:cNvSpPr>
            <a:spLocks noGrp="1"/>
          </p:cNvSpPr>
          <p:nvPr>
            <p:ph type="title"/>
          </p:nvPr>
        </p:nvSpPr>
        <p:spPr>
          <a:xfrm>
            <a:off x="381000" y="243682"/>
            <a:ext cx="8458200" cy="518318"/>
          </a:xfrm>
          <a:prstGeom prst="rect">
            <a:avLst/>
          </a:prstGeom>
        </p:spPr>
        <p:txBody>
          <a:bodyPr anchor="ctr"/>
          <a:lstStyle>
            <a:lvl1pPr algn="l">
              <a:defRPr sz="2400" b="1">
                <a:solidFill>
                  <a:schemeClr val="accent1"/>
                </a:solidFill>
              </a:defRPr>
            </a:lvl1pPr>
          </a:lstStyle>
          <a:p>
            <a:r>
              <a:rPr lang="en-US" dirty="0" smtClean="0"/>
              <a:t>Click to edit Master title style</a:t>
            </a:r>
            <a:endParaRPr lang="en-US" dirty="0"/>
          </a:p>
        </p:txBody>
      </p:sp>
      <p:sp>
        <p:nvSpPr>
          <p:cNvPr id="8" name="Rectangle 7"/>
          <p:cNvSpPr/>
          <p:nvPr/>
        </p:nvSpPr>
        <p:spPr>
          <a:xfrm>
            <a:off x="304800" y="243682"/>
            <a:ext cx="76200" cy="5183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304800" y="243682"/>
            <a:ext cx="99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388915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ags" Target="../tags/tag4.xml"/><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custDataLst>
      <p:tags r:id="rId3"/>
    </p:custDataLst>
    <p:extLst>
      <p:ext uri="{BB962C8B-B14F-4D97-AF65-F5344CB8AC3E}">
        <p14:creationId xmlns:p14="http://schemas.microsoft.com/office/powerpoint/2010/main" val="1678492808"/>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600">
                <a:solidFill>
                  <a:schemeClr val="tx1"/>
                </a:solidFill>
              </a:defRPr>
            </a:lvl1pPr>
          </a:lstStyle>
          <a:p>
            <a:r>
              <a:rPr lang="en-US" smtClean="0"/>
              <a:t>Footer text goes here.</a:t>
            </a:r>
            <a:endParaRPr lang="en-US" dirty="0"/>
          </a:p>
        </p:txBody>
      </p:sp>
      <p:cxnSp>
        <p:nvCxnSpPr>
          <p:cNvPr id="7" name="Straight Connector 6"/>
          <p:cNvCxnSpPr/>
          <p:nvPr/>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p:nvSpPr>
        <p:spPr>
          <a:xfrm>
            <a:off x="54675" y="6553200"/>
            <a:ext cx="707325" cy="253916"/>
          </a:xfrm>
          <a:prstGeom prst="rect">
            <a:avLst/>
          </a:prstGeom>
          <a:noFill/>
        </p:spPr>
        <p:txBody>
          <a:bodyPr wrap="square" rtlCol="0">
            <a:spAutoFit/>
          </a:bodyPr>
          <a:lstStyle/>
          <a:p>
            <a:pPr algn="l"/>
            <a:r>
              <a:rPr lang="en-US" sz="1000" b="1" baseline="0" dirty="0" smtClean="0">
                <a:solidFill>
                  <a:schemeClr val="tx1"/>
                </a:solidFill>
              </a:rPr>
              <a:t>PUBLIC</a:t>
            </a:r>
            <a:endParaRPr lang="en-US" sz="1000" b="1" dirty="0">
              <a:solidFill>
                <a:schemeClr val="tx1"/>
              </a:solidFill>
            </a:endParaRPr>
          </a:p>
        </p:txBody>
      </p:sp>
      <p:sp>
        <p:nvSpPr>
          <p:cNvPr id="12" name="TextBox 11"/>
          <p:cNvSpPr txBox="1"/>
          <p:nvPr userDrawn="1"/>
        </p:nvSpPr>
        <p:spPr>
          <a:xfrm>
            <a:off x="8458200" y="6541658"/>
            <a:ext cx="685800" cy="276999"/>
          </a:xfrm>
          <a:prstGeom prst="rect">
            <a:avLst/>
          </a:prstGeom>
          <a:noFill/>
        </p:spPr>
        <p:txBody>
          <a:bodyPr wrap="square" rtlCol="0">
            <a:spAutoFit/>
          </a:bodyPr>
          <a:lstStyle/>
          <a:p>
            <a:pPr algn="ctr"/>
            <a:fld id="{8B6E2CAF-5594-403E-9D60-63FC5D4BBAFC}" type="slidenum">
              <a:rPr lang="en-US" sz="1200" smtClean="0">
                <a:solidFill>
                  <a:schemeClr val="tx1"/>
                </a:solidFill>
              </a:rPr>
              <a:pPr algn="ctr"/>
              <a:t>‹#›</a:t>
            </a:fld>
            <a:endParaRPr lang="en-US" sz="1200" dirty="0">
              <a:solidFill>
                <a:schemeClr val="tx1"/>
              </a:solidFill>
            </a:endParaRPr>
          </a:p>
        </p:txBody>
      </p:sp>
    </p:spTree>
    <p:custDataLst>
      <p:tags r:id="rId6"/>
    </p:custDataLst>
    <p:extLst>
      <p:ext uri="{BB962C8B-B14F-4D97-AF65-F5344CB8AC3E}">
        <p14:creationId xmlns:p14="http://schemas.microsoft.com/office/powerpoint/2010/main" val="336749075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9" r:id="rId3"/>
    <p:sldLayoutId id="2147483678" r:id="rId4"/>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4.xml"/><Relationship Id="rId1" Type="http://schemas.openxmlformats.org/officeDocument/2006/relationships/tags" Target="../tags/tag20.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4.xml"/><Relationship Id="rId1" Type="http://schemas.openxmlformats.org/officeDocument/2006/relationships/tags" Target="../tags/tag21.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slideLayout" Target="../slideLayouts/slideLayout4.xml"/><Relationship Id="rId1" Type="http://schemas.openxmlformats.org/officeDocument/2006/relationships/tags" Target="../tags/tag22.xml"/><Relationship Id="rId4" Type="http://schemas.openxmlformats.org/officeDocument/2006/relationships/chart" Target="../charts/char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3.xml"/></Relationships>
</file>

<file path=ppt/slides/_rels/slide2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slideLayout" Target="../slideLayouts/slideLayout4.xml"/><Relationship Id="rId1" Type="http://schemas.openxmlformats.org/officeDocument/2006/relationships/tags" Target="../tags/tag34.xml"/></Relationships>
</file>

<file path=ppt/slides/_rels/slide2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slideLayout" Target="../slideLayouts/slideLayout4.xml"/><Relationship Id="rId1" Type="http://schemas.openxmlformats.org/officeDocument/2006/relationships/tags" Target="../tags/tag35.xml"/></Relationships>
</file>

<file path=ppt/slides/_rels/slide2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slideLayout" Target="../slideLayouts/slideLayout4.xml"/><Relationship Id="rId1" Type="http://schemas.openxmlformats.org/officeDocument/2006/relationships/tags" Target="../tags/tag36.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3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slideLayout" Target="../slideLayouts/slideLayout4.xml"/><Relationship Id="rId1" Type="http://schemas.openxmlformats.org/officeDocument/2006/relationships/tags" Target="../tags/tag38.xml"/></Relationships>
</file>

<file path=ppt/slides/_rels/slide3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slideLayout" Target="../slideLayouts/slideLayout4.xml"/><Relationship Id="rId1" Type="http://schemas.openxmlformats.org/officeDocument/2006/relationships/tags" Target="../tags/tag39.xml"/></Relationships>
</file>

<file path=ppt/slides/_rels/slide3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slideLayout" Target="../slideLayouts/slideLayout4.xml"/><Relationship Id="rId1" Type="http://schemas.openxmlformats.org/officeDocument/2006/relationships/tags" Target="../tags/tag40.xml"/></Relationships>
</file>

<file path=ppt/slides/_rels/slide3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slideLayout" Target="../slideLayouts/slideLayout4.xml"/><Relationship Id="rId1" Type="http://schemas.openxmlformats.org/officeDocument/2006/relationships/tags" Target="../tags/tag41.xml"/><Relationship Id="rId4" Type="http://schemas.openxmlformats.org/officeDocument/2006/relationships/chart" Target="../charts/chart15.xml"/></Relationships>
</file>

<file path=ppt/slides/_rels/slide3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slideLayout" Target="../slideLayouts/slideLayout4.xml"/><Relationship Id="rId1" Type="http://schemas.openxmlformats.org/officeDocument/2006/relationships/tags" Target="../tags/tag42.xml"/></Relationships>
</file>

<file path=ppt/slides/_rels/slide3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slideLayout" Target="../slideLayouts/slideLayout4.xml"/><Relationship Id="rId1" Type="http://schemas.openxmlformats.org/officeDocument/2006/relationships/tags" Target="../tags/tag43.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4.xml"/></Relationships>
</file>

<file path=ppt/slides/_rels/slide37.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chart" Target="../charts/chart22.xml"/><Relationship Id="rId2" Type="http://schemas.openxmlformats.org/officeDocument/2006/relationships/slideLayout" Target="../slideLayouts/slideLayout4.xml"/><Relationship Id="rId1" Type="http://schemas.openxmlformats.org/officeDocument/2006/relationships/tags" Target="../tags/tag45.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6.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40.xml.rels><?xml version="1.0" encoding="UTF-8" standalone="yes"?>
<Relationships xmlns="http://schemas.openxmlformats.org/package/2006/relationships"><Relationship Id="rId3" Type="http://schemas.openxmlformats.org/officeDocument/2006/relationships/hyperlink" Target="http://www.ercot.com/calendar/2019/3/6/175558" TargetMode="External"/><Relationship Id="rId2" Type="http://schemas.openxmlformats.org/officeDocument/2006/relationships/slideLayout" Target="../slideLayouts/slideLayout4.xml"/><Relationship Id="rId1" Type="http://schemas.openxmlformats.org/officeDocument/2006/relationships/tags" Target="../tags/tag48.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9.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0.xml"/></Relationships>
</file>

<file path=ppt/slides/_rels/slide43.xml.rels><?xml version="1.0" encoding="UTF-8" standalone="yes"?>
<Relationships xmlns="http://schemas.openxmlformats.org/package/2006/relationships"><Relationship Id="rId3" Type="http://schemas.openxmlformats.org/officeDocument/2006/relationships/hyperlink" Target="http://www.ercot.com/content/wcm/key_documents_lists/118092/RT_Co-Opt_Coordination_of_VOLL_SWOC_PBPC.pptx" TargetMode="External"/><Relationship Id="rId7" Type="http://schemas.openxmlformats.org/officeDocument/2006/relationships/hyperlink" Target="https://interchange.puc.texas.gov/Search/Documents?controlNumber=48540&amp;itemNumber=32" TargetMode="External"/><Relationship Id="rId2" Type="http://schemas.openxmlformats.org/officeDocument/2006/relationships/slideLayout" Target="../slideLayouts/slideLayout3.xml"/><Relationship Id="rId1" Type="http://schemas.openxmlformats.org/officeDocument/2006/relationships/tags" Target="../tags/tag51.xml"/><Relationship Id="rId6" Type="http://schemas.openxmlformats.org/officeDocument/2006/relationships/hyperlink" Target="https://interchange.puc.texas.gov/Documents/48540_29_1006504.PDF" TargetMode="External"/><Relationship Id="rId5" Type="http://schemas.openxmlformats.org/officeDocument/2006/relationships/hyperlink" Target="http://www.ercot.com/content/wcm/key_documents_lists/131797/RT_Co-optimization_Scope_UPDATED_09292017.docx" TargetMode="External"/><Relationship Id="rId4" Type="http://schemas.openxmlformats.org/officeDocument/2006/relationships/hyperlink" Target="http://www.ercot.com/content/wcm/key_documents_lists/138525/13.__RT_Co-Optimization_Scenario_Automated_July_2017_SAWG.xlsm"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05761" y="2037913"/>
            <a:ext cx="5257800" cy="2893100"/>
          </a:xfrm>
          <a:prstGeom prst="rect">
            <a:avLst/>
          </a:prstGeom>
          <a:noFill/>
        </p:spPr>
        <p:txBody>
          <a:bodyPr wrap="square" rtlCol="0">
            <a:spAutoFit/>
          </a:bodyPr>
          <a:lstStyle/>
          <a:p>
            <a:r>
              <a:rPr lang="en-US" sz="2000" b="1" dirty="0" smtClean="0">
                <a:solidFill>
                  <a:schemeClr val="tx2"/>
                </a:solidFill>
              </a:rPr>
              <a:t>Real-Time Co-optimization Task Force</a:t>
            </a:r>
            <a:endParaRPr lang="en-US" sz="2000" b="1" dirty="0">
              <a:solidFill>
                <a:schemeClr val="tx2"/>
              </a:solidFill>
            </a:endParaRPr>
          </a:p>
          <a:p>
            <a:r>
              <a:rPr lang="en-US" dirty="0" smtClean="0">
                <a:solidFill>
                  <a:schemeClr val="tx2"/>
                </a:solidFill>
              </a:rPr>
              <a:t>RTC Orientation Session </a:t>
            </a:r>
          </a:p>
          <a:p>
            <a:endParaRPr lang="en-US" dirty="0" smtClean="0">
              <a:solidFill>
                <a:schemeClr val="tx2"/>
              </a:solidFill>
            </a:endParaRPr>
          </a:p>
          <a:p>
            <a:endParaRPr lang="en-US" dirty="0">
              <a:solidFill>
                <a:schemeClr val="tx2"/>
              </a:solidFill>
            </a:endParaRPr>
          </a:p>
          <a:p>
            <a:endParaRPr lang="en-US" dirty="0" smtClean="0">
              <a:solidFill>
                <a:schemeClr val="tx2"/>
              </a:solidFill>
            </a:endParaRPr>
          </a:p>
          <a:p>
            <a:r>
              <a:rPr lang="en-US" dirty="0" smtClean="0">
                <a:solidFill>
                  <a:schemeClr val="tx2"/>
                </a:solidFill>
              </a:rPr>
              <a:t>Art Deller</a:t>
            </a:r>
          </a:p>
          <a:p>
            <a:r>
              <a:rPr lang="en-US" dirty="0" smtClean="0">
                <a:solidFill>
                  <a:schemeClr val="tx2"/>
                </a:solidFill>
              </a:rPr>
              <a:t>Dave Maggio</a:t>
            </a:r>
          </a:p>
          <a:p>
            <a:r>
              <a:rPr lang="en-US" dirty="0" smtClean="0">
                <a:solidFill>
                  <a:schemeClr val="tx2"/>
                </a:solidFill>
              </a:rPr>
              <a:t>Matt Mereness</a:t>
            </a:r>
          </a:p>
          <a:p>
            <a:endParaRPr lang="en-US" dirty="0">
              <a:solidFill>
                <a:schemeClr val="tx2"/>
              </a:solidFill>
            </a:endParaRPr>
          </a:p>
          <a:p>
            <a:r>
              <a:rPr lang="en-US" dirty="0" smtClean="0">
                <a:solidFill>
                  <a:schemeClr val="tx2"/>
                </a:solidFill>
              </a:rPr>
              <a:t>April 22, 2019</a:t>
            </a:r>
            <a:endParaRPr lang="en-US" dirty="0">
              <a:solidFill>
                <a:schemeClr val="tx2"/>
              </a:solidFill>
            </a:endParaRPr>
          </a:p>
        </p:txBody>
      </p:sp>
    </p:spTree>
    <p:custDataLst>
      <p:tags r:id="rId1"/>
    </p:custDataLst>
    <p:extLst>
      <p:ext uri="{BB962C8B-B14F-4D97-AF65-F5344CB8AC3E}">
        <p14:creationId xmlns:p14="http://schemas.microsoft.com/office/powerpoint/2010/main" val="16283456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Operating Reserve Demand Curve (ORDC</a:t>
            </a:r>
            <a:r>
              <a:rPr lang="en-US" dirty="0" smtClean="0"/>
              <a:t>)</a:t>
            </a:r>
            <a:endParaRPr lang="en-US" dirty="0"/>
          </a:p>
        </p:txBody>
      </p:sp>
      <p:grpSp>
        <p:nvGrpSpPr>
          <p:cNvPr id="5" name="Group 4"/>
          <p:cNvGrpSpPr/>
          <p:nvPr/>
        </p:nvGrpSpPr>
        <p:grpSpPr>
          <a:xfrm>
            <a:off x="262056" y="1143000"/>
            <a:ext cx="8350977" cy="4912966"/>
            <a:chOff x="379663" y="1032222"/>
            <a:chExt cx="8350977" cy="4912966"/>
          </a:xfrm>
        </p:grpSpPr>
        <p:graphicFrame>
          <p:nvGraphicFramePr>
            <p:cNvPr id="6" name="Chart 5"/>
            <p:cNvGraphicFramePr>
              <a:graphicFrameLocks/>
            </p:cNvGraphicFramePr>
            <p:nvPr>
              <p:extLst/>
            </p:nvPr>
          </p:nvGraphicFramePr>
          <p:xfrm>
            <a:off x="379663" y="1032222"/>
            <a:ext cx="8350977" cy="491296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79663" y="1565753"/>
              <a:ext cx="1178859" cy="400110"/>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effectLst/>
                  <a:uLnTx/>
                  <a:uFillTx/>
                  <a:latin typeface="Arial"/>
                </a:rPr>
                <a:t>VOLL</a:t>
              </a:r>
            </a:p>
          </p:txBody>
        </p:sp>
      </p:grpSp>
      <p:sp>
        <p:nvSpPr>
          <p:cNvPr id="8" name="Oval 7"/>
          <p:cNvSpPr/>
          <p:nvPr/>
        </p:nvSpPr>
        <p:spPr>
          <a:xfrm>
            <a:off x="3866893" y="4125731"/>
            <a:ext cx="132119" cy="132119"/>
          </a:xfrm>
          <a:prstGeom prst="ellipse">
            <a:avLst/>
          </a:prstGeom>
          <a:solidFill>
            <a:srgbClr val="4A7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4018983" y="3508165"/>
            <a:ext cx="1003349" cy="608414"/>
          </a:xfrm>
          <a:custGeom>
            <a:avLst/>
            <a:gdLst>
              <a:gd name="connsiteX0" fmla="*/ 0 w 1003349"/>
              <a:gd name="connsiteY0" fmla="*/ 608414 h 608414"/>
              <a:gd name="connsiteX1" fmla="*/ 562160 w 1003349"/>
              <a:gd name="connsiteY1" fmla="*/ 0 h 608414"/>
              <a:gd name="connsiteX2" fmla="*/ 1003349 w 1003349"/>
              <a:gd name="connsiteY2" fmla="*/ 0 h 608414"/>
            </a:gdLst>
            <a:ahLst/>
            <a:cxnLst>
              <a:cxn ang="0">
                <a:pos x="connsiteX0" y="connsiteY0"/>
              </a:cxn>
              <a:cxn ang="0">
                <a:pos x="connsiteX1" y="connsiteY1"/>
              </a:cxn>
              <a:cxn ang="0">
                <a:pos x="connsiteX2" y="connsiteY2"/>
              </a:cxn>
            </a:cxnLst>
            <a:rect l="l" t="t" r="r" b="b"/>
            <a:pathLst>
              <a:path w="1003349" h="608414">
                <a:moveTo>
                  <a:pt x="0" y="608414"/>
                </a:moveTo>
                <a:lnTo>
                  <a:pt x="562160" y="0"/>
                </a:lnTo>
                <a:lnTo>
                  <a:pt x="1003349" y="0"/>
                </a:lnTo>
              </a:path>
            </a:pathLst>
          </a:custGeom>
          <a:noFill/>
          <a:ln w="28575">
            <a:solidFill>
              <a:schemeClr val="accent5"/>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090804" y="3184999"/>
            <a:ext cx="2531705" cy="646331"/>
          </a:xfrm>
          <a:prstGeom prst="rect">
            <a:avLst/>
          </a:prstGeom>
          <a:noFill/>
        </p:spPr>
        <p:txBody>
          <a:bodyPr wrap="square" rtlCol="0">
            <a:spAutoFit/>
          </a:bodyPr>
          <a:lstStyle/>
          <a:p>
            <a:r>
              <a:rPr lang="en-US" dirty="0" smtClean="0">
                <a:solidFill>
                  <a:schemeClr val="accent5"/>
                </a:solidFill>
              </a:rPr>
              <a:t>Reserve Price Adders selected from ORDC</a:t>
            </a:r>
            <a:endParaRPr lang="en-US" dirty="0">
              <a:solidFill>
                <a:schemeClr val="accent5"/>
              </a:solidFill>
            </a:endParaRPr>
          </a:p>
        </p:txBody>
      </p:sp>
      <p:sp>
        <p:nvSpPr>
          <p:cNvPr id="11" name="Oval 10"/>
          <p:cNvSpPr/>
          <p:nvPr/>
        </p:nvSpPr>
        <p:spPr>
          <a:xfrm>
            <a:off x="3867265" y="4125731"/>
            <a:ext cx="132119" cy="132119"/>
          </a:xfrm>
          <a:prstGeom prst="ellipse">
            <a:avLst/>
          </a:prstGeom>
          <a:solidFill>
            <a:srgbClr val="4A7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92095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3"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par>
                          <p:cTn id="8" fill="hold">
                            <p:stCondLst>
                              <p:cond delay="250"/>
                            </p:stCondLst>
                            <p:childTnLst>
                              <p:par>
                                <p:cTn id="9" presetID="0" presetClass="path" presetSubtype="0" accel="50000" decel="50000" fill="hold" grpId="0" nodeType="afterEffect">
                                  <p:stCondLst>
                                    <p:cond delay="0"/>
                                  </p:stCondLst>
                                  <p:childTnLst>
                                    <p:animMotion origin="layout" path="M -4.72222E-6 -1.11111E-6 L 0.01962 0.02732 L 0.03768 0.04838 L 0.06181 0.0713 L 0.09514 0.09537 L 0.13507 0.1125 L 0.17726 0.12176 L 0.25174 0.12546 L 0.32119 0.12616 L 0.32119 0.12639 L 0.32119 0.12616 " pathEditMode="relative" rAng="0" ptsTypes="AAAAAAAAAAA">
                                      <p:cBhvr>
                                        <p:cTn id="10" dur="2000" fill="hold"/>
                                        <p:tgtEl>
                                          <p:spTgt spid="8"/>
                                        </p:tgtEl>
                                        <p:attrNameLst>
                                          <p:attrName>ppt_x</p:attrName>
                                          <p:attrName>ppt_y</p:attrName>
                                        </p:attrNameLst>
                                      </p:cBhvr>
                                      <p:rCtr x="16059" y="6319"/>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1" nodeType="clickEffect">
                                  <p:stCondLst>
                                    <p:cond delay="0"/>
                                  </p:stCondLst>
                                  <p:childTnLst>
                                    <p:animMotion origin="layout" path="M 0.32119 0.12616 L 0.25886 0.12662 L 0.20521 0.12477 L 0.15816 0.11875 L 0.10573 0.10139 L 0.05209 0.0632 L 0.0165 0.02361 L -0.02482 -0.03727 L -0.06163 -0.09861 L -0.07847 -0.12708 " pathEditMode="relative" rAng="0" ptsTypes="AAAAAAAAAA">
                                      <p:cBhvr>
                                        <p:cTn id="14" dur="2000" fill="hold"/>
                                        <p:tgtEl>
                                          <p:spTgt spid="8"/>
                                        </p:tgtEl>
                                        <p:attrNameLst>
                                          <p:attrName>ppt_x</p:attrName>
                                          <p:attrName>ppt_y</p:attrName>
                                        </p:attrNameLst>
                                      </p:cBhvr>
                                      <p:rCtr x="-19983" y="-12639"/>
                                    </p:animMotion>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2" nodeType="click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par>
                          <p:cTn id="23" fill="hold">
                            <p:stCondLst>
                              <p:cond delay="500"/>
                            </p:stCondLst>
                            <p:childTnLst>
                              <p:par>
                                <p:cTn id="24" presetID="22" presetClass="entr" presetSubtype="2"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right)">
                                      <p:cBhvr>
                                        <p:cTn id="26" dur="500"/>
                                        <p:tgtEl>
                                          <p:spTgt spid="10"/>
                                        </p:tgtEl>
                                      </p:cBhvr>
                                    </p:animEffect>
                                  </p:childTnLst>
                                </p:cTn>
                              </p:par>
                            </p:childTnLst>
                          </p:cTn>
                        </p:par>
                        <p:par>
                          <p:cTn id="27" fill="hold">
                            <p:stCondLst>
                              <p:cond delay="1000"/>
                            </p:stCondLst>
                            <p:childTnLst>
                              <p:par>
                                <p:cTn id="28" presetID="22" presetClass="entr" presetSubtype="2"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right)">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8" grpId="3" animBg="1"/>
      <p:bldP spid="9" grpId="0" animBg="1"/>
      <p:bldP spid="10" grpId="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p:cNvSpPr txBox="1">
            <a:spLocks/>
          </p:cNvSpPr>
          <p:nvPr/>
        </p:nvSpPr>
        <p:spPr>
          <a:xfrm>
            <a:off x="381000" y="238908"/>
            <a:ext cx="8458200" cy="518318"/>
          </a:xfrm>
          <a:prstGeom prst="rect">
            <a:avLst/>
          </a:prstGeom>
        </p:spPr>
        <p:txBody>
          <a:bodyPr anchor="ct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mtClean="0"/>
              <a:t>Current Real-Time Dispatch </a:t>
            </a:r>
            <a:endParaRPr lang="en-US" dirty="0"/>
          </a:p>
        </p:txBody>
      </p:sp>
      <p:sp>
        <p:nvSpPr>
          <p:cNvPr id="2" name="Title 1"/>
          <p:cNvSpPr>
            <a:spLocks noGrp="1"/>
          </p:cNvSpPr>
          <p:nvPr>
            <p:ph type="title"/>
          </p:nvPr>
        </p:nvSpPr>
        <p:spPr>
          <a:xfrm>
            <a:off x="381000" y="297996"/>
            <a:ext cx="8458200" cy="409690"/>
          </a:xfrm>
          <a:solidFill>
            <a:schemeClr val="bg1"/>
          </a:solidFill>
        </p:spPr>
        <p:txBody>
          <a:bodyPr/>
          <a:lstStyle/>
          <a:p>
            <a:r>
              <a:rPr lang="en-US" dirty="0" smtClean="0"/>
              <a:t>Co-optimized </a:t>
            </a:r>
            <a:r>
              <a:rPr lang="en-US" dirty="0"/>
              <a:t>Real-Time Market</a:t>
            </a:r>
          </a:p>
        </p:txBody>
      </p:sp>
      <p:sp>
        <p:nvSpPr>
          <p:cNvPr id="4" name="Down Arrow 3"/>
          <p:cNvSpPr>
            <a:spLocks noChangeArrowheads="1"/>
          </p:cNvSpPr>
          <p:nvPr/>
        </p:nvSpPr>
        <p:spPr bwMode="auto">
          <a:xfrm rot="16200000">
            <a:off x="1999934" y="3740266"/>
            <a:ext cx="361796" cy="514473"/>
          </a:xfrm>
          <a:prstGeom prst="downArrow">
            <a:avLst>
              <a:gd name="adj1" fmla="val 40361"/>
              <a:gd name="adj2" fmla="val 61059"/>
            </a:avLst>
          </a:prstGeom>
          <a:solidFill>
            <a:schemeClr val="accent5"/>
          </a:solidFill>
          <a:ln w="9525" algn="ctr">
            <a:noFill/>
            <a:round/>
            <a:headEnd/>
            <a:tailEnd/>
          </a:ln>
        </p:spPr>
        <p:txBody>
          <a:bodyPr/>
          <a:lstStyle/>
          <a:p>
            <a:endParaRPr lang="en-US" sz="2000"/>
          </a:p>
        </p:txBody>
      </p:sp>
      <p:sp>
        <p:nvSpPr>
          <p:cNvPr id="5" name="Down Arrow 39"/>
          <p:cNvSpPr>
            <a:spLocks noChangeArrowheads="1"/>
          </p:cNvSpPr>
          <p:nvPr/>
        </p:nvSpPr>
        <p:spPr bwMode="auto">
          <a:xfrm rot="5400000" flipV="1">
            <a:off x="2005166" y="1626550"/>
            <a:ext cx="361796" cy="524936"/>
          </a:xfrm>
          <a:prstGeom prst="downArrow">
            <a:avLst>
              <a:gd name="adj1" fmla="val 40361"/>
              <a:gd name="adj2" fmla="val 61059"/>
            </a:avLst>
          </a:prstGeom>
          <a:solidFill>
            <a:schemeClr val="accent5"/>
          </a:solidFill>
          <a:ln w="9525" algn="ctr">
            <a:noFill/>
            <a:round/>
            <a:headEnd/>
            <a:tailEnd/>
          </a:ln>
        </p:spPr>
        <p:txBody>
          <a:bodyPr/>
          <a:lstStyle/>
          <a:p>
            <a:endParaRPr lang="en-US" sz="2000"/>
          </a:p>
        </p:txBody>
      </p:sp>
      <p:sp>
        <p:nvSpPr>
          <p:cNvPr id="6" name="Down Arrow 44"/>
          <p:cNvSpPr>
            <a:spLocks noChangeArrowheads="1"/>
          </p:cNvSpPr>
          <p:nvPr/>
        </p:nvSpPr>
        <p:spPr bwMode="auto">
          <a:xfrm rot="5400000" flipV="1">
            <a:off x="2005131" y="2687867"/>
            <a:ext cx="361796" cy="524862"/>
          </a:xfrm>
          <a:prstGeom prst="downArrow">
            <a:avLst>
              <a:gd name="adj1" fmla="val 40361"/>
              <a:gd name="adj2" fmla="val 61135"/>
            </a:avLst>
          </a:prstGeom>
          <a:solidFill>
            <a:schemeClr val="accent5"/>
          </a:solidFill>
          <a:ln w="9525" algn="ctr">
            <a:noFill/>
            <a:round/>
            <a:headEnd/>
            <a:tailEnd/>
          </a:ln>
        </p:spPr>
        <p:txBody>
          <a:bodyPr/>
          <a:lstStyle/>
          <a:p>
            <a:endParaRPr lang="en-US" sz="2000"/>
          </a:p>
        </p:txBody>
      </p:sp>
      <p:sp>
        <p:nvSpPr>
          <p:cNvPr id="7" name="Down Arrow 45"/>
          <p:cNvSpPr>
            <a:spLocks noChangeArrowheads="1"/>
          </p:cNvSpPr>
          <p:nvPr/>
        </p:nvSpPr>
        <p:spPr bwMode="auto">
          <a:xfrm rot="16200000">
            <a:off x="4840010" y="3299092"/>
            <a:ext cx="361796" cy="521208"/>
          </a:xfrm>
          <a:prstGeom prst="downArrow">
            <a:avLst>
              <a:gd name="adj1" fmla="val 40361"/>
              <a:gd name="adj2" fmla="val 61089"/>
            </a:avLst>
          </a:prstGeom>
          <a:solidFill>
            <a:schemeClr val="tx2">
              <a:lumMod val="50000"/>
              <a:lumOff val="50000"/>
            </a:schemeClr>
          </a:solidFill>
          <a:ln w="9525" algn="ctr">
            <a:noFill/>
            <a:round/>
            <a:headEnd/>
            <a:tailEnd/>
          </a:ln>
        </p:spPr>
        <p:txBody>
          <a:bodyPr/>
          <a:lstStyle/>
          <a:p>
            <a:endParaRPr lang="en-US" sz="2000"/>
          </a:p>
        </p:txBody>
      </p:sp>
      <p:sp>
        <p:nvSpPr>
          <p:cNvPr id="8" name="Down Arrow 44"/>
          <p:cNvSpPr>
            <a:spLocks noChangeArrowheads="1"/>
          </p:cNvSpPr>
          <p:nvPr/>
        </p:nvSpPr>
        <p:spPr bwMode="auto">
          <a:xfrm rot="5400000" flipV="1">
            <a:off x="4840010" y="2067528"/>
            <a:ext cx="361796" cy="521208"/>
          </a:xfrm>
          <a:prstGeom prst="downArrow">
            <a:avLst>
              <a:gd name="adj1" fmla="val 40361"/>
              <a:gd name="adj2" fmla="val 61089"/>
            </a:avLst>
          </a:prstGeom>
          <a:solidFill>
            <a:schemeClr val="tx2">
              <a:lumMod val="50000"/>
              <a:lumOff val="50000"/>
            </a:schemeClr>
          </a:solidFill>
          <a:ln w="9525" algn="ctr">
            <a:noFill/>
            <a:round/>
            <a:headEnd/>
            <a:tailEnd/>
          </a:ln>
        </p:spPr>
        <p:txBody>
          <a:bodyPr/>
          <a:lstStyle/>
          <a:p>
            <a:endParaRPr lang="en-US" sz="2000"/>
          </a:p>
        </p:txBody>
      </p:sp>
      <p:sp>
        <p:nvSpPr>
          <p:cNvPr id="9" name="Rounded Rectangle 30"/>
          <p:cNvSpPr>
            <a:spLocks noChangeArrowheads="1"/>
          </p:cNvSpPr>
          <p:nvPr/>
        </p:nvSpPr>
        <p:spPr bwMode="auto">
          <a:xfrm>
            <a:off x="381001" y="1464164"/>
            <a:ext cx="1542595" cy="822960"/>
          </a:xfrm>
          <a:prstGeom prst="roundRect">
            <a:avLst>
              <a:gd name="adj" fmla="val 10282"/>
            </a:avLst>
          </a:prstGeom>
          <a:gradFill>
            <a:gsLst>
              <a:gs pos="0">
                <a:schemeClr val="accent5">
                  <a:lumMod val="60000"/>
                  <a:lumOff val="40000"/>
                </a:schemeClr>
              </a:gs>
              <a:gs pos="66000">
                <a:schemeClr val="bg1"/>
              </a:gs>
              <a:gs pos="100000">
                <a:schemeClr val="bg1"/>
              </a:gs>
            </a:gsLst>
            <a:lin ang="16200000" scaled="1"/>
          </a:gradFill>
          <a:ln w="12700" algn="ctr">
            <a:solidFill>
              <a:schemeClr val="accent5"/>
            </a:solidFill>
            <a:round/>
            <a:headEnd/>
            <a:tailEnd/>
          </a:ln>
        </p:spPr>
        <p:txBody>
          <a:bodyPr anchor="ctr"/>
          <a:lstStyle/>
          <a:p>
            <a:pPr lvl="0" algn="ctr">
              <a:defRPr/>
            </a:pPr>
            <a:r>
              <a:rPr lang="en-US" b="1" dirty="0" smtClean="0">
                <a:solidFill>
                  <a:srgbClr val="5B6770">
                    <a:lumMod val="75000"/>
                  </a:srgbClr>
                </a:solidFill>
              </a:rPr>
              <a:t>Energy Offers</a:t>
            </a:r>
            <a:endParaRPr lang="en-US" b="1" dirty="0">
              <a:solidFill>
                <a:srgbClr val="5B6770">
                  <a:lumMod val="75000"/>
                </a:srgbClr>
              </a:solidFill>
            </a:endParaRPr>
          </a:p>
        </p:txBody>
      </p:sp>
      <p:sp>
        <p:nvSpPr>
          <p:cNvPr id="10" name="Rounded Rectangle 31"/>
          <p:cNvSpPr>
            <a:spLocks noChangeArrowheads="1"/>
          </p:cNvSpPr>
          <p:nvPr/>
        </p:nvSpPr>
        <p:spPr bwMode="auto">
          <a:xfrm>
            <a:off x="381001" y="2532289"/>
            <a:ext cx="1542595" cy="822960"/>
          </a:xfrm>
          <a:prstGeom prst="roundRect">
            <a:avLst>
              <a:gd name="adj" fmla="val 10282"/>
            </a:avLst>
          </a:prstGeom>
          <a:gradFill>
            <a:gsLst>
              <a:gs pos="0">
                <a:schemeClr val="accent5">
                  <a:lumMod val="60000"/>
                  <a:lumOff val="40000"/>
                </a:schemeClr>
              </a:gs>
              <a:gs pos="66000">
                <a:schemeClr val="bg1"/>
              </a:gs>
              <a:gs pos="100000">
                <a:schemeClr val="bg1"/>
              </a:gs>
            </a:gsLst>
            <a:lin ang="16200000" scaled="1"/>
          </a:gradFill>
          <a:ln w="12700" algn="ctr">
            <a:solidFill>
              <a:schemeClr val="accent5"/>
            </a:solidFill>
            <a:round/>
            <a:headEnd/>
            <a:tailEnd/>
          </a:ln>
        </p:spPr>
        <p:txBody>
          <a:bodyPr anchor="ctr"/>
          <a:lstStyle/>
          <a:p>
            <a:pPr lvl="0" algn="ctr">
              <a:defRPr/>
            </a:pPr>
            <a:r>
              <a:rPr lang="en-US" b="1" dirty="0" smtClean="0">
                <a:solidFill>
                  <a:srgbClr val="5B6770">
                    <a:lumMod val="75000"/>
                  </a:srgbClr>
                </a:solidFill>
              </a:rPr>
              <a:t>Telemetry</a:t>
            </a:r>
            <a:endParaRPr lang="en-US" b="1" dirty="0">
              <a:solidFill>
                <a:srgbClr val="5B6770">
                  <a:lumMod val="75000"/>
                </a:srgbClr>
              </a:solidFill>
            </a:endParaRPr>
          </a:p>
        </p:txBody>
      </p:sp>
      <p:sp>
        <p:nvSpPr>
          <p:cNvPr id="11" name="Rounded Rectangle 32"/>
          <p:cNvSpPr>
            <a:spLocks noChangeArrowheads="1"/>
          </p:cNvSpPr>
          <p:nvPr/>
        </p:nvSpPr>
        <p:spPr bwMode="auto">
          <a:xfrm>
            <a:off x="381001" y="3586023"/>
            <a:ext cx="1542595" cy="822960"/>
          </a:xfrm>
          <a:prstGeom prst="roundRect">
            <a:avLst>
              <a:gd name="adj" fmla="val 10282"/>
            </a:avLst>
          </a:prstGeom>
          <a:gradFill>
            <a:gsLst>
              <a:gs pos="0">
                <a:schemeClr val="accent5">
                  <a:lumMod val="60000"/>
                  <a:lumOff val="40000"/>
                </a:schemeClr>
              </a:gs>
              <a:gs pos="66000">
                <a:schemeClr val="bg1"/>
              </a:gs>
              <a:gs pos="100000">
                <a:schemeClr val="bg1"/>
              </a:gs>
            </a:gsLst>
            <a:lin ang="16200000" scaled="1"/>
          </a:gradFill>
          <a:ln w="12700" algn="ctr">
            <a:solidFill>
              <a:schemeClr val="accent5"/>
            </a:solidFill>
            <a:round/>
            <a:headEnd/>
            <a:tailEnd/>
          </a:ln>
        </p:spPr>
        <p:txBody>
          <a:bodyPr anchor="ctr"/>
          <a:lstStyle/>
          <a:p>
            <a:pPr lvl="0" algn="ctr">
              <a:defRPr/>
            </a:pPr>
            <a:r>
              <a:rPr lang="en-US" b="1" dirty="0" smtClean="0">
                <a:solidFill>
                  <a:srgbClr val="5B6770">
                    <a:lumMod val="75000"/>
                  </a:srgbClr>
                </a:solidFill>
              </a:rPr>
              <a:t>Constraints</a:t>
            </a:r>
            <a:endParaRPr lang="en-US" b="1" dirty="0">
              <a:solidFill>
                <a:srgbClr val="5B6770">
                  <a:lumMod val="75000"/>
                </a:srgbClr>
              </a:solidFill>
            </a:endParaRPr>
          </a:p>
        </p:txBody>
      </p:sp>
      <p:sp>
        <p:nvSpPr>
          <p:cNvPr id="12" name="Rounded Rectangle 11"/>
          <p:cNvSpPr>
            <a:spLocks noChangeArrowheads="1"/>
          </p:cNvSpPr>
          <p:nvPr/>
        </p:nvSpPr>
        <p:spPr bwMode="auto">
          <a:xfrm>
            <a:off x="5332233" y="1944751"/>
            <a:ext cx="1545268" cy="766762"/>
          </a:xfrm>
          <a:prstGeom prst="roundRect">
            <a:avLst>
              <a:gd name="adj" fmla="val 10282"/>
            </a:avLst>
          </a:prstGeom>
          <a:gradFill>
            <a:gsLst>
              <a:gs pos="0">
                <a:schemeClr val="tx2">
                  <a:lumMod val="25000"/>
                  <a:lumOff val="75000"/>
                </a:schemeClr>
              </a:gs>
              <a:gs pos="66000">
                <a:schemeClr val="bg1"/>
              </a:gs>
              <a:gs pos="100000">
                <a:schemeClr val="bg1"/>
              </a:gs>
            </a:gsLst>
            <a:lin ang="16200000" scaled="1"/>
          </a:gradFill>
          <a:ln w="12700" algn="ctr">
            <a:solidFill>
              <a:schemeClr val="tx2">
                <a:lumMod val="90000"/>
                <a:lumOff val="10000"/>
              </a:schemeClr>
            </a:solidFill>
            <a:round/>
            <a:headEnd/>
            <a:tailEnd/>
          </a:ln>
        </p:spPr>
        <p:txBody>
          <a:bodyPr anchor="ctr"/>
          <a:lstStyle/>
          <a:p>
            <a:pPr lvl="0" algn="ctr">
              <a:defRPr/>
            </a:pPr>
            <a:r>
              <a:rPr lang="en-US" b="1" dirty="0" smtClean="0">
                <a:solidFill>
                  <a:srgbClr val="5B6770">
                    <a:lumMod val="75000"/>
                  </a:srgbClr>
                </a:solidFill>
              </a:rPr>
              <a:t>Base</a:t>
            </a:r>
            <a:br>
              <a:rPr lang="en-US" b="1" dirty="0" smtClean="0">
                <a:solidFill>
                  <a:srgbClr val="5B6770">
                    <a:lumMod val="75000"/>
                  </a:srgbClr>
                </a:solidFill>
              </a:rPr>
            </a:br>
            <a:r>
              <a:rPr lang="en-US" b="1" dirty="0" smtClean="0">
                <a:solidFill>
                  <a:srgbClr val="5B6770">
                    <a:lumMod val="75000"/>
                  </a:srgbClr>
                </a:solidFill>
              </a:rPr>
              <a:t>Points</a:t>
            </a:r>
            <a:endParaRPr lang="en-US" b="1" dirty="0">
              <a:solidFill>
                <a:srgbClr val="5B6770">
                  <a:lumMod val="75000"/>
                </a:srgbClr>
              </a:solidFill>
            </a:endParaRPr>
          </a:p>
        </p:txBody>
      </p:sp>
      <p:sp>
        <p:nvSpPr>
          <p:cNvPr id="13" name="Rounded Rectangle 12"/>
          <p:cNvSpPr>
            <a:spLocks noChangeArrowheads="1"/>
          </p:cNvSpPr>
          <p:nvPr/>
        </p:nvSpPr>
        <p:spPr bwMode="auto">
          <a:xfrm>
            <a:off x="5332233" y="3176315"/>
            <a:ext cx="1543846" cy="766763"/>
          </a:xfrm>
          <a:prstGeom prst="roundRect">
            <a:avLst>
              <a:gd name="adj" fmla="val 10282"/>
            </a:avLst>
          </a:prstGeom>
          <a:gradFill>
            <a:gsLst>
              <a:gs pos="0">
                <a:schemeClr val="tx2">
                  <a:lumMod val="25000"/>
                  <a:lumOff val="75000"/>
                </a:schemeClr>
              </a:gs>
              <a:gs pos="66000">
                <a:schemeClr val="bg1"/>
              </a:gs>
              <a:gs pos="100000">
                <a:schemeClr val="bg1"/>
              </a:gs>
            </a:gsLst>
            <a:lin ang="16200000" scaled="1"/>
          </a:gradFill>
          <a:ln w="12700" algn="ctr">
            <a:solidFill>
              <a:schemeClr val="tx2">
                <a:lumMod val="90000"/>
                <a:lumOff val="10000"/>
              </a:schemeClr>
            </a:solidFill>
            <a:round/>
            <a:headEnd/>
            <a:tailEnd/>
          </a:ln>
        </p:spPr>
        <p:txBody>
          <a:bodyPr anchor="ctr"/>
          <a:lstStyle/>
          <a:p>
            <a:pPr algn="ctr"/>
            <a:r>
              <a:rPr lang="en-US" b="1" dirty="0">
                <a:solidFill>
                  <a:srgbClr val="5B6770">
                    <a:lumMod val="75000"/>
                  </a:srgbClr>
                </a:solidFill>
              </a:rPr>
              <a:t>LMPs</a:t>
            </a:r>
          </a:p>
        </p:txBody>
      </p:sp>
      <p:sp>
        <p:nvSpPr>
          <p:cNvPr id="14" name="Rounded Rectangle 29"/>
          <p:cNvSpPr>
            <a:spLocks noChangeArrowheads="1"/>
          </p:cNvSpPr>
          <p:nvPr/>
        </p:nvSpPr>
        <p:spPr bwMode="auto">
          <a:xfrm>
            <a:off x="2495524" y="1341120"/>
            <a:ext cx="2264780" cy="3205146"/>
          </a:xfrm>
          <a:prstGeom prst="roundRect">
            <a:avLst>
              <a:gd name="adj" fmla="val 4463"/>
            </a:avLst>
          </a:prstGeom>
          <a:solidFill>
            <a:schemeClr val="tx2"/>
          </a:solidFill>
          <a:ln w="9525" algn="ctr">
            <a:noFill/>
            <a:round/>
            <a:headEnd/>
            <a:tailEnd/>
          </a:ln>
        </p:spPr>
        <p:txBody>
          <a:bodyPr anchor="ctr"/>
          <a:lstStyle/>
          <a:p>
            <a:pPr algn="ctr"/>
            <a:r>
              <a:rPr lang="en-US" sz="2000" dirty="0" smtClean="0">
                <a:solidFill>
                  <a:schemeClr val="bg1"/>
                </a:solidFill>
              </a:rPr>
              <a:t>Security Constrained Economic Dispatch </a:t>
            </a:r>
            <a:br>
              <a:rPr lang="en-US" sz="2000" dirty="0" smtClean="0">
                <a:solidFill>
                  <a:schemeClr val="bg1"/>
                </a:solidFill>
              </a:rPr>
            </a:br>
            <a:r>
              <a:rPr lang="en-US" sz="2000" dirty="0" smtClean="0">
                <a:solidFill>
                  <a:schemeClr val="bg1"/>
                </a:solidFill>
              </a:rPr>
              <a:t>(SCED)</a:t>
            </a:r>
            <a:endParaRPr lang="en-US" sz="2000" dirty="0">
              <a:solidFill>
                <a:schemeClr val="bg1"/>
              </a:solidFill>
            </a:endParaRPr>
          </a:p>
        </p:txBody>
      </p:sp>
      <p:sp>
        <p:nvSpPr>
          <p:cNvPr id="20" name="Cross 19"/>
          <p:cNvSpPr/>
          <p:nvPr/>
        </p:nvSpPr>
        <p:spPr>
          <a:xfrm>
            <a:off x="5981269" y="4178401"/>
            <a:ext cx="245771" cy="245771"/>
          </a:xfrm>
          <a:prstGeom prst="plus">
            <a:avLst>
              <a:gd name="adj" fmla="val 40301"/>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Brace 38"/>
          <p:cNvSpPr/>
          <p:nvPr/>
        </p:nvSpPr>
        <p:spPr>
          <a:xfrm>
            <a:off x="6981756" y="3131196"/>
            <a:ext cx="365760" cy="2335150"/>
          </a:xfrm>
          <a:prstGeom prst="rightBrace">
            <a:avLst>
              <a:gd name="adj1" fmla="val 30762"/>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B6770"/>
              </a:solidFill>
            </a:endParaRPr>
          </a:p>
        </p:txBody>
      </p:sp>
      <p:sp>
        <p:nvSpPr>
          <p:cNvPr id="40" name="TextBox 39"/>
          <p:cNvSpPr txBox="1"/>
          <p:nvPr/>
        </p:nvSpPr>
        <p:spPr>
          <a:xfrm>
            <a:off x="7416686" y="3574023"/>
            <a:ext cx="1360714" cy="1477328"/>
          </a:xfrm>
          <a:prstGeom prst="rect">
            <a:avLst/>
          </a:prstGeom>
          <a:noFill/>
        </p:spPr>
        <p:txBody>
          <a:bodyPr wrap="square" rtlCol="0">
            <a:spAutoFit/>
          </a:bodyPr>
          <a:lstStyle/>
          <a:p>
            <a:pPr algn="ctr"/>
            <a:r>
              <a:rPr lang="en-US" b="1" dirty="0" smtClean="0"/>
              <a:t>Combined to form Settlement Point Prices</a:t>
            </a:r>
            <a:endParaRPr lang="en-US" b="1" dirty="0"/>
          </a:p>
        </p:txBody>
      </p:sp>
      <p:sp>
        <p:nvSpPr>
          <p:cNvPr id="51" name="Rounded Rectangle 30"/>
          <p:cNvSpPr>
            <a:spLocks noChangeArrowheads="1"/>
          </p:cNvSpPr>
          <p:nvPr/>
        </p:nvSpPr>
        <p:spPr bwMode="auto">
          <a:xfrm>
            <a:off x="381000" y="4643386"/>
            <a:ext cx="1542595" cy="822960"/>
          </a:xfrm>
          <a:prstGeom prst="roundRect">
            <a:avLst>
              <a:gd name="adj" fmla="val 10282"/>
            </a:avLst>
          </a:prstGeom>
          <a:gradFill>
            <a:gsLst>
              <a:gs pos="0">
                <a:schemeClr val="accent5">
                  <a:lumMod val="60000"/>
                  <a:lumOff val="40000"/>
                </a:schemeClr>
              </a:gs>
              <a:gs pos="66000">
                <a:schemeClr val="bg1"/>
              </a:gs>
              <a:gs pos="100000">
                <a:schemeClr val="bg1"/>
              </a:gs>
            </a:gsLst>
            <a:lin ang="16200000" scaled="1"/>
          </a:gradFill>
          <a:ln w="12700" algn="ctr">
            <a:solidFill>
              <a:schemeClr val="accent5"/>
            </a:solidFill>
            <a:round/>
            <a:headEnd/>
            <a:tailEnd/>
          </a:ln>
        </p:spPr>
        <p:txBody>
          <a:bodyPr anchor="ctr"/>
          <a:lstStyle/>
          <a:p>
            <a:pPr lvl="0" algn="ctr">
              <a:defRPr/>
            </a:pPr>
            <a:r>
              <a:rPr lang="en-US" b="1" dirty="0" smtClean="0">
                <a:solidFill>
                  <a:srgbClr val="5B6770">
                    <a:lumMod val="75000"/>
                  </a:srgbClr>
                </a:solidFill>
              </a:rPr>
              <a:t>ORDC</a:t>
            </a:r>
            <a:endParaRPr lang="en-US" b="1" dirty="0">
              <a:solidFill>
                <a:srgbClr val="5B6770">
                  <a:lumMod val="75000"/>
                </a:srgbClr>
              </a:solidFill>
            </a:endParaRPr>
          </a:p>
        </p:txBody>
      </p:sp>
      <p:sp>
        <p:nvSpPr>
          <p:cNvPr id="52" name="Down Arrow 39"/>
          <p:cNvSpPr>
            <a:spLocks noChangeArrowheads="1"/>
          </p:cNvSpPr>
          <p:nvPr/>
        </p:nvSpPr>
        <p:spPr bwMode="auto">
          <a:xfrm rot="5400000" flipV="1">
            <a:off x="2005166" y="4791550"/>
            <a:ext cx="361796" cy="524936"/>
          </a:xfrm>
          <a:prstGeom prst="downArrow">
            <a:avLst>
              <a:gd name="adj1" fmla="val 40361"/>
              <a:gd name="adj2" fmla="val 61059"/>
            </a:avLst>
          </a:prstGeom>
          <a:solidFill>
            <a:schemeClr val="accent5"/>
          </a:solidFill>
          <a:ln w="9525" algn="ctr">
            <a:noFill/>
            <a:round/>
            <a:headEnd/>
            <a:tailEnd/>
          </a:ln>
        </p:spPr>
        <p:txBody>
          <a:bodyPr/>
          <a:lstStyle/>
          <a:p>
            <a:endParaRPr lang="en-US" sz="2000"/>
          </a:p>
        </p:txBody>
      </p:sp>
      <p:sp>
        <p:nvSpPr>
          <p:cNvPr id="53" name="Rounded Rectangle 52"/>
          <p:cNvSpPr/>
          <p:nvPr/>
        </p:nvSpPr>
        <p:spPr>
          <a:xfrm>
            <a:off x="2495525" y="4746687"/>
            <a:ext cx="2264779" cy="609328"/>
          </a:xfrm>
          <a:prstGeom prst="roundRect">
            <a:avLst/>
          </a:prstGeom>
          <a:solidFill>
            <a:schemeClr val="tx2"/>
          </a:solidFill>
          <a:ln w="9525" algn="ctr">
            <a:noFill/>
            <a:round/>
            <a:headEnd/>
            <a:tailEnd/>
          </a:ln>
        </p:spPr>
        <p:txBody>
          <a:bodyPr anchor="ctr"/>
          <a:lstStyle/>
          <a:p>
            <a:pPr algn="ctr"/>
            <a:r>
              <a:rPr lang="en-US" sz="2000" dirty="0" smtClean="0">
                <a:solidFill>
                  <a:schemeClr val="bg1"/>
                </a:solidFill>
              </a:rPr>
              <a:t>Reserve Pricing</a:t>
            </a:r>
            <a:endParaRPr lang="en-US" sz="2000" dirty="0">
              <a:solidFill>
                <a:schemeClr val="bg1"/>
              </a:solidFill>
            </a:endParaRPr>
          </a:p>
        </p:txBody>
      </p:sp>
      <p:sp>
        <p:nvSpPr>
          <p:cNvPr id="54" name="Down Arrow 45"/>
          <p:cNvSpPr>
            <a:spLocks noChangeArrowheads="1"/>
          </p:cNvSpPr>
          <p:nvPr/>
        </p:nvSpPr>
        <p:spPr bwMode="auto">
          <a:xfrm rot="16200000">
            <a:off x="4840010" y="4789953"/>
            <a:ext cx="361796" cy="521208"/>
          </a:xfrm>
          <a:prstGeom prst="downArrow">
            <a:avLst>
              <a:gd name="adj1" fmla="val 40361"/>
              <a:gd name="adj2" fmla="val 61089"/>
            </a:avLst>
          </a:prstGeom>
          <a:solidFill>
            <a:schemeClr val="tx2">
              <a:lumMod val="50000"/>
              <a:lumOff val="50000"/>
            </a:schemeClr>
          </a:solidFill>
          <a:ln w="9525" algn="ctr">
            <a:noFill/>
            <a:round/>
            <a:headEnd/>
            <a:tailEnd/>
          </a:ln>
        </p:spPr>
        <p:txBody>
          <a:bodyPr/>
          <a:lstStyle/>
          <a:p>
            <a:endParaRPr lang="en-US" sz="2000"/>
          </a:p>
        </p:txBody>
      </p:sp>
      <p:sp>
        <p:nvSpPr>
          <p:cNvPr id="55" name="Rounded Rectangle 54"/>
          <p:cNvSpPr>
            <a:spLocks noChangeArrowheads="1"/>
          </p:cNvSpPr>
          <p:nvPr/>
        </p:nvSpPr>
        <p:spPr bwMode="auto">
          <a:xfrm>
            <a:off x="5332232" y="4661026"/>
            <a:ext cx="1543846" cy="766762"/>
          </a:xfrm>
          <a:prstGeom prst="roundRect">
            <a:avLst>
              <a:gd name="adj" fmla="val 10282"/>
            </a:avLst>
          </a:prstGeom>
          <a:gradFill>
            <a:gsLst>
              <a:gs pos="0">
                <a:schemeClr val="tx2">
                  <a:lumMod val="25000"/>
                  <a:lumOff val="75000"/>
                </a:schemeClr>
              </a:gs>
              <a:gs pos="66000">
                <a:schemeClr val="bg1"/>
              </a:gs>
              <a:gs pos="100000">
                <a:schemeClr val="bg1"/>
              </a:gs>
            </a:gsLst>
            <a:lin ang="16200000" scaled="1"/>
          </a:gradFill>
          <a:ln w="12700" algn="ctr">
            <a:solidFill>
              <a:schemeClr val="tx2">
                <a:lumMod val="90000"/>
                <a:lumOff val="10000"/>
              </a:schemeClr>
            </a:solidFill>
            <a:round/>
            <a:headEnd/>
            <a:tailEnd/>
          </a:ln>
        </p:spPr>
        <p:txBody>
          <a:bodyPr anchor="ctr"/>
          <a:lstStyle/>
          <a:p>
            <a:pPr lvl="0" algn="ctr">
              <a:defRPr/>
            </a:pPr>
            <a:r>
              <a:rPr lang="en-US" b="1" dirty="0" smtClean="0">
                <a:solidFill>
                  <a:srgbClr val="5B6770">
                    <a:lumMod val="75000"/>
                  </a:srgbClr>
                </a:solidFill>
              </a:rPr>
              <a:t>Price Adders</a:t>
            </a:r>
            <a:endParaRPr lang="en-US" b="1" dirty="0">
              <a:solidFill>
                <a:srgbClr val="5B6770">
                  <a:lumMod val="75000"/>
                </a:srgbClr>
              </a:solidFill>
            </a:endParaRPr>
          </a:p>
        </p:txBody>
      </p:sp>
      <p:grpSp>
        <p:nvGrpSpPr>
          <p:cNvPr id="60" name="Group 59"/>
          <p:cNvGrpSpPr/>
          <p:nvPr/>
        </p:nvGrpSpPr>
        <p:grpSpPr>
          <a:xfrm>
            <a:off x="297366" y="3040566"/>
            <a:ext cx="8601307" cy="2802673"/>
            <a:chOff x="297366" y="3040566"/>
            <a:chExt cx="8601307" cy="2802673"/>
          </a:xfrm>
        </p:grpSpPr>
        <p:sp>
          <p:nvSpPr>
            <p:cNvPr id="41" name="ORDC Cover"/>
            <p:cNvSpPr/>
            <p:nvPr/>
          </p:nvSpPr>
          <p:spPr>
            <a:xfrm>
              <a:off x="297366" y="3040566"/>
              <a:ext cx="8601307" cy="2802673"/>
            </a:xfrm>
            <a:custGeom>
              <a:avLst/>
              <a:gdLst>
                <a:gd name="connsiteX0" fmla="*/ 1932878 w 8601307"/>
                <a:gd name="connsiteY0" fmla="*/ 1568605 h 2802673"/>
                <a:gd name="connsiteX1" fmla="*/ 4973444 w 8601307"/>
                <a:gd name="connsiteY1" fmla="*/ 1568605 h 2802673"/>
                <a:gd name="connsiteX2" fmla="*/ 4973444 w 8601307"/>
                <a:gd name="connsiteY2" fmla="*/ 1003610 h 2802673"/>
                <a:gd name="connsiteX3" fmla="*/ 6623824 w 8601307"/>
                <a:gd name="connsiteY3" fmla="*/ 1003610 h 2802673"/>
                <a:gd name="connsiteX4" fmla="*/ 6623824 w 8601307"/>
                <a:gd name="connsiteY4" fmla="*/ 921834 h 2802673"/>
                <a:gd name="connsiteX5" fmla="*/ 6623824 w 8601307"/>
                <a:gd name="connsiteY5" fmla="*/ 0 h 2802673"/>
                <a:gd name="connsiteX6" fmla="*/ 8601307 w 8601307"/>
                <a:gd name="connsiteY6" fmla="*/ 0 h 2802673"/>
                <a:gd name="connsiteX7" fmla="*/ 8601307 w 8601307"/>
                <a:gd name="connsiteY7" fmla="*/ 2802673 h 2802673"/>
                <a:gd name="connsiteX8" fmla="*/ 0 w 8601307"/>
                <a:gd name="connsiteY8" fmla="*/ 2802673 h 2802673"/>
                <a:gd name="connsiteX9" fmla="*/ 0 w 8601307"/>
                <a:gd name="connsiteY9" fmla="*/ 1538868 h 2802673"/>
                <a:gd name="connsiteX10" fmla="*/ 1932878 w 8601307"/>
                <a:gd name="connsiteY10" fmla="*/ 1568605 h 280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01307" h="2802673">
                  <a:moveTo>
                    <a:pt x="1932878" y="1568605"/>
                  </a:moveTo>
                  <a:lnTo>
                    <a:pt x="4973444" y="1568605"/>
                  </a:lnTo>
                  <a:lnTo>
                    <a:pt x="4973444" y="1003610"/>
                  </a:lnTo>
                  <a:lnTo>
                    <a:pt x="6623824" y="1003610"/>
                  </a:lnTo>
                  <a:lnTo>
                    <a:pt x="6623824" y="921834"/>
                  </a:lnTo>
                  <a:lnTo>
                    <a:pt x="6623824" y="0"/>
                  </a:lnTo>
                  <a:lnTo>
                    <a:pt x="8601307" y="0"/>
                  </a:lnTo>
                  <a:lnTo>
                    <a:pt x="8601307" y="2802673"/>
                  </a:lnTo>
                  <a:lnTo>
                    <a:pt x="0" y="2802673"/>
                  </a:lnTo>
                  <a:lnTo>
                    <a:pt x="0" y="1538868"/>
                  </a:lnTo>
                  <a:lnTo>
                    <a:pt x="1932878" y="1568605"/>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own Arrow 39"/>
            <p:cNvSpPr>
              <a:spLocks noChangeArrowheads="1"/>
            </p:cNvSpPr>
            <p:nvPr/>
          </p:nvSpPr>
          <p:spPr bwMode="auto">
            <a:xfrm rot="5400000" flipV="1">
              <a:off x="2005166" y="4791550"/>
              <a:ext cx="361796" cy="524936"/>
            </a:xfrm>
            <a:prstGeom prst="downArrow">
              <a:avLst>
                <a:gd name="adj1" fmla="val 40361"/>
                <a:gd name="adj2" fmla="val 61059"/>
              </a:avLst>
            </a:prstGeom>
            <a:solidFill>
              <a:schemeClr val="accent5"/>
            </a:solidFill>
            <a:ln w="9525" algn="ctr">
              <a:noFill/>
              <a:round/>
              <a:headEnd/>
              <a:tailEnd/>
            </a:ln>
          </p:spPr>
          <p:txBody>
            <a:bodyPr/>
            <a:lstStyle/>
            <a:p>
              <a:endParaRPr lang="en-US" sz="2000"/>
            </a:p>
          </p:txBody>
        </p:sp>
        <p:sp>
          <p:nvSpPr>
            <p:cNvPr id="57" name="Rounded Rectangle 30"/>
            <p:cNvSpPr>
              <a:spLocks noChangeArrowheads="1"/>
            </p:cNvSpPr>
            <p:nvPr/>
          </p:nvSpPr>
          <p:spPr bwMode="auto">
            <a:xfrm>
              <a:off x="381000" y="4643386"/>
              <a:ext cx="1542595" cy="822960"/>
            </a:xfrm>
            <a:prstGeom prst="roundRect">
              <a:avLst>
                <a:gd name="adj" fmla="val 10282"/>
              </a:avLst>
            </a:prstGeom>
            <a:gradFill>
              <a:gsLst>
                <a:gs pos="0">
                  <a:schemeClr val="accent5">
                    <a:lumMod val="60000"/>
                    <a:lumOff val="40000"/>
                  </a:schemeClr>
                </a:gs>
                <a:gs pos="66000">
                  <a:schemeClr val="bg1"/>
                </a:gs>
                <a:gs pos="100000">
                  <a:schemeClr val="bg1"/>
                </a:gs>
              </a:gsLst>
              <a:lin ang="16200000" scaled="1"/>
            </a:gradFill>
            <a:ln w="101600" cmpd="thinThick" algn="ctr">
              <a:solidFill>
                <a:schemeClr val="accent5">
                  <a:lumMod val="75000"/>
                </a:schemeClr>
              </a:solidFill>
              <a:prstDash val="solid"/>
              <a:round/>
              <a:headEnd/>
              <a:tailEnd/>
            </a:ln>
          </p:spPr>
          <p:txBody>
            <a:bodyPr anchor="ctr"/>
            <a:lstStyle/>
            <a:p>
              <a:pPr algn="ctr"/>
              <a:r>
                <a:rPr lang="en-US" b="1" kern="0" dirty="0">
                  <a:solidFill>
                    <a:schemeClr val="tx1">
                      <a:lumMod val="75000"/>
                    </a:schemeClr>
                  </a:solidFill>
                  <a:latin typeface="+mj-lt"/>
                </a:rPr>
                <a:t>AS Demand Curves</a:t>
              </a:r>
            </a:p>
          </p:txBody>
        </p:sp>
        <p:sp>
          <p:nvSpPr>
            <p:cNvPr id="58" name="Down Arrow 45"/>
            <p:cNvSpPr>
              <a:spLocks noChangeArrowheads="1"/>
            </p:cNvSpPr>
            <p:nvPr/>
          </p:nvSpPr>
          <p:spPr bwMode="auto">
            <a:xfrm rot="16200000">
              <a:off x="4840010" y="4789953"/>
              <a:ext cx="361796" cy="521208"/>
            </a:xfrm>
            <a:prstGeom prst="downArrow">
              <a:avLst>
                <a:gd name="adj1" fmla="val 40361"/>
                <a:gd name="adj2" fmla="val 61089"/>
              </a:avLst>
            </a:prstGeom>
            <a:solidFill>
              <a:schemeClr val="tx2">
                <a:lumMod val="50000"/>
                <a:lumOff val="50000"/>
              </a:schemeClr>
            </a:solidFill>
            <a:ln w="9525" algn="ctr">
              <a:noFill/>
              <a:round/>
              <a:headEnd/>
              <a:tailEnd/>
            </a:ln>
          </p:spPr>
          <p:txBody>
            <a:bodyPr/>
            <a:lstStyle/>
            <a:p>
              <a:endParaRPr lang="en-US" sz="2000"/>
            </a:p>
          </p:txBody>
        </p:sp>
        <p:sp>
          <p:nvSpPr>
            <p:cNvPr id="59" name="Rounded Rectangle 58"/>
            <p:cNvSpPr>
              <a:spLocks noChangeArrowheads="1"/>
            </p:cNvSpPr>
            <p:nvPr/>
          </p:nvSpPr>
          <p:spPr bwMode="auto">
            <a:xfrm>
              <a:off x="5332232" y="4661026"/>
              <a:ext cx="1543846" cy="766762"/>
            </a:xfrm>
            <a:prstGeom prst="roundRect">
              <a:avLst>
                <a:gd name="adj" fmla="val 10282"/>
              </a:avLst>
            </a:prstGeom>
            <a:gradFill>
              <a:gsLst>
                <a:gs pos="0">
                  <a:schemeClr val="tx2">
                    <a:lumMod val="25000"/>
                    <a:lumOff val="75000"/>
                  </a:schemeClr>
                </a:gs>
                <a:gs pos="66000">
                  <a:schemeClr val="bg1"/>
                </a:gs>
                <a:gs pos="100000">
                  <a:schemeClr val="bg1"/>
                </a:gs>
              </a:gsLst>
              <a:lin ang="16200000" scaled="1"/>
            </a:gradFill>
            <a:ln w="101600" cmpd="thinThick" algn="ctr">
              <a:solidFill>
                <a:schemeClr val="tx2">
                  <a:lumMod val="90000"/>
                  <a:lumOff val="10000"/>
                </a:schemeClr>
              </a:solidFill>
              <a:prstDash val="solid"/>
              <a:round/>
              <a:headEnd/>
              <a:tailEnd/>
            </a:ln>
          </p:spPr>
          <p:txBody>
            <a:bodyPr anchor="ctr"/>
            <a:lstStyle/>
            <a:p>
              <a:pPr algn="ctr"/>
              <a:r>
                <a:rPr lang="en-US" b="1" kern="0" dirty="0">
                  <a:solidFill>
                    <a:schemeClr val="tx1">
                      <a:lumMod val="75000"/>
                    </a:schemeClr>
                  </a:solidFill>
                  <a:latin typeface="+mj-lt"/>
                </a:rPr>
                <a:t>AS Prices</a:t>
              </a:r>
            </a:p>
          </p:txBody>
        </p:sp>
      </p:grpSp>
      <p:grpSp>
        <p:nvGrpSpPr>
          <p:cNvPr id="67" name="Group 66"/>
          <p:cNvGrpSpPr/>
          <p:nvPr/>
        </p:nvGrpSpPr>
        <p:grpSpPr>
          <a:xfrm>
            <a:off x="4606834" y="1293536"/>
            <a:ext cx="2612572" cy="3218187"/>
            <a:chOff x="4606834" y="1293536"/>
            <a:chExt cx="2612572" cy="3218187"/>
          </a:xfrm>
        </p:grpSpPr>
        <p:sp>
          <p:nvSpPr>
            <p:cNvPr id="62" name="Old BP and LMP Cover"/>
            <p:cNvSpPr/>
            <p:nvPr/>
          </p:nvSpPr>
          <p:spPr>
            <a:xfrm>
              <a:off x="4606834" y="1293536"/>
              <a:ext cx="2612572" cy="3218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own Arrow 44"/>
            <p:cNvSpPr>
              <a:spLocks noChangeArrowheads="1"/>
            </p:cNvSpPr>
            <p:nvPr/>
          </p:nvSpPr>
          <p:spPr bwMode="auto">
            <a:xfrm rot="5400000" flipV="1">
              <a:off x="4840010" y="1628414"/>
              <a:ext cx="361796" cy="521208"/>
            </a:xfrm>
            <a:prstGeom prst="downArrow">
              <a:avLst>
                <a:gd name="adj1" fmla="val 40361"/>
                <a:gd name="adj2" fmla="val 61089"/>
              </a:avLst>
            </a:prstGeom>
            <a:solidFill>
              <a:schemeClr val="tx2">
                <a:lumMod val="50000"/>
                <a:lumOff val="50000"/>
              </a:schemeClr>
            </a:solidFill>
            <a:ln w="9525" algn="ctr">
              <a:noFill/>
              <a:round/>
              <a:headEnd/>
              <a:tailEnd/>
            </a:ln>
          </p:spPr>
          <p:txBody>
            <a:bodyPr/>
            <a:lstStyle/>
            <a:p>
              <a:endParaRPr lang="en-US" sz="2000"/>
            </a:p>
          </p:txBody>
        </p:sp>
        <p:sp>
          <p:nvSpPr>
            <p:cNvPr id="66" name="Rounded Rectangle 65"/>
            <p:cNvSpPr>
              <a:spLocks noChangeArrowheads="1"/>
            </p:cNvSpPr>
            <p:nvPr/>
          </p:nvSpPr>
          <p:spPr bwMode="auto">
            <a:xfrm>
              <a:off x="5332233" y="1492263"/>
              <a:ext cx="1545268" cy="766762"/>
            </a:xfrm>
            <a:prstGeom prst="roundRect">
              <a:avLst>
                <a:gd name="adj" fmla="val 10282"/>
              </a:avLst>
            </a:prstGeom>
            <a:gradFill>
              <a:gsLst>
                <a:gs pos="0">
                  <a:schemeClr val="tx2">
                    <a:lumMod val="25000"/>
                    <a:lumOff val="75000"/>
                  </a:schemeClr>
                </a:gs>
                <a:gs pos="66000">
                  <a:schemeClr val="bg1"/>
                </a:gs>
                <a:gs pos="100000">
                  <a:schemeClr val="bg1"/>
                </a:gs>
              </a:gsLst>
              <a:lin ang="16200000" scaled="1"/>
            </a:gradFill>
            <a:ln w="12700" algn="ctr">
              <a:solidFill>
                <a:schemeClr val="tx2">
                  <a:lumMod val="90000"/>
                  <a:lumOff val="10000"/>
                </a:schemeClr>
              </a:solidFill>
              <a:round/>
              <a:headEnd/>
              <a:tailEnd/>
            </a:ln>
          </p:spPr>
          <p:txBody>
            <a:bodyPr anchor="ctr"/>
            <a:lstStyle/>
            <a:p>
              <a:pPr lvl="0" algn="ctr">
                <a:defRPr/>
              </a:pPr>
              <a:r>
                <a:rPr lang="en-US" b="1" dirty="0" smtClean="0">
                  <a:solidFill>
                    <a:srgbClr val="5B6770">
                      <a:lumMod val="75000"/>
                    </a:srgbClr>
                  </a:solidFill>
                </a:rPr>
                <a:t>Base</a:t>
              </a:r>
              <a:br>
                <a:rPr lang="en-US" b="1" dirty="0" smtClean="0">
                  <a:solidFill>
                    <a:srgbClr val="5B6770">
                      <a:lumMod val="75000"/>
                    </a:srgbClr>
                  </a:solidFill>
                </a:rPr>
              </a:br>
              <a:r>
                <a:rPr lang="en-US" b="1" dirty="0" smtClean="0">
                  <a:solidFill>
                    <a:srgbClr val="5B6770">
                      <a:lumMod val="75000"/>
                    </a:srgbClr>
                  </a:solidFill>
                </a:rPr>
                <a:t>Points</a:t>
              </a:r>
              <a:endParaRPr lang="en-US" b="1" dirty="0">
                <a:solidFill>
                  <a:srgbClr val="5B6770">
                    <a:lumMod val="75000"/>
                  </a:srgbClr>
                </a:solidFill>
              </a:endParaRPr>
            </a:p>
          </p:txBody>
        </p:sp>
        <p:sp>
          <p:nvSpPr>
            <p:cNvPr id="44" name="Down Arrow 45"/>
            <p:cNvSpPr>
              <a:spLocks noChangeArrowheads="1"/>
            </p:cNvSpPr>
            <p:nvPr/>
          </p:nvSpPr>
          <p:spPr bwMode="auto">
            <a:xfrm rot="16200000">
              <a:off x="4840010" y="2683549"/>
              <a:ext cx="361796" cy="521208"/>
            </a:xfrm>
            <a:prstGeom prst="downArrow">
              <a:avLst>
                <a:gd name="adj1" fmla="val 40361"/>
                <a:gd name="adj2" fmla="val 61089"/>
              </a:avLst>
            </a:prstGeom>
            <a:solidFill>
              <a:schemeClr val="tx2">
                <a:lumMod val="50000"/>
                <a:lumOff val="50000"/>
              </a:schemeClr>
            </a:solidFill>
            <a:ln w="9525" algn="ctr">
              <a:noFill/>
              <a:round/>
              <a:headEnd/>
              <a:tailEnd/>
            </a:ln>
          </p:spPr>
          <p:txBody>
            <a:bodyPr/>
            <a:lstStyle/>
            <a:p>
              <a:endParaRPr lang="en-US" sz="2000"/>
            </a:p>
          </p:txBody>
        </p:sp>
        <p:sp>
          <p:nvSpPr>
            <p:cNvPr id="46" name="Rounded Rectangle 45"/>
            <p:cNvSpPr>
              <a:spLocks noChangeArrowheads="1"/>
            </p:cNvSpPr>
            <p:nvPr/>
          </p:nvSpPr>
          <p:spPr bwMode="auto">
            <a:xfrm>
              <a:off x="5332233" y="2557610"/>
              <a:ext cx="1543846" cy="766763"/>
            </a:xfrm>
            <a:prstGeom prst="roundRect">
              <a:avLst>
                <a:gd name="adj" fmla="val 10282"/>
              </a:avLst>
            </a:prstGeom>
            <a:gradFill>
              <a:gsLst>
                <a:gs pos="0">
                  <a:schemeClr val="tx2">
                    <a:lumMod val="25000"/>
                    <a:lumOff val="75000"/>
                  </a:schemeClr>
                </a:gs>
                <a:gs pos="66000">
                  <a:schemeClr val="bg1"/>
                </a:gs>
                <a:gs pos="100000">
                  <a:schemeClr val="bg1"/>
                </a:gs>
              </a:gsLst>
              <a:lin ang="16200000" scaled="1"/>
            </a:gradFill>
            <a:ln w="12700" algn="ctr">
              <a:solidFill>
                <a:schemeClr val="tx2">
                  <a:lumMod val="90000"/>
                  <a:lumOff val="10000"/>
                </a:schemeClr>
              </a:solidFill>
              <a:round/>
              <a:headEnd/>
              <a:tailEnd/>
            </a:ln>
          </p:spPr>
          <p:txBody>
            <a:bodyPr anchor="ctr"/>
            <a:lstStyle/>
            <a:p>
              <a:pPr algn="ctr"/>
              <a:r>
                <a:rPr lang="en-US" b="1" dirty="0">
                  <a:solidFill>
                    <a:srgbClr val="5B6770">
                      <a:lumMod val="75000"/>
                    </a:srgbClr>
                  </a:solidFill>
                </a:rPr>
                <a:t>LMPs</a:t>
              </a:r>
            </a:p>
          </p:txBody>
        </p:sp>
      </p:grpSp>
      <p:sp>
        <p:nvSpPr>
          <p:cNvPr id="45" name="RTC SCED"/>
          <p:cNvSpPr>
            <a:spLocks noChangeArrowheads="1"/>
          </p:cNvSpPr>
          <p:nvPr/>
        </p:nvSpPr>
        <p:spPr bwMode="auto">
          <a:xfrm>
            <a:off x="2495524" y="1341120"/>
            <a:ext cx="2264780" cy="4248270"/>
          </a:xfrm>
          <a:prstGeom prst="roundRect">
            <a:avLst>
              <a:gd name="adj" fmla="val 4463"/>
            </a:avLst>
          </a:prstGeom>
          <a:solidFill>
            <a:schemeClr val="tx2"/>
          </a:solidFill>
          <a:ln w="9525" algn="ctr">
            <a:noFill/>
            <a:round/>
            <a:headEnd/>
            <a:tailEnd/>
          </a:ln>
        </p:spPr>
        <p:txBody>
          <a:bodyPr anchor="ctr"/>
          <a:lstStyle/>
          <a:p>
            <a:pPr algn="ctr"/>
            <a:r>
              <a:rPr lang="en-US" sz="2000" dirty="0" smtClean="0">
                <a:solidFill>
                  <a:schemeClr val="bg1"/>
                </a:solidFill>
              </a:rPr>
              <a:t>Security Constrained Economic Dispatch </a:t>
            </a:r>
            <a:br>
              <a:rPr lang="en-US" sz="2000" dirty="0" smtClean="0">
                <a:solidFill>
                  <a:schemeClr val="bg1"/>
                </a:solidFill>
              </a:rPr>
            </a:br>
            <a:r>
              <a:rPr lang="en-US" sz="2000" dirty="0" smtClean="0">
                <a:solidFill>
                  <a:schemeClr val="bg1"/>
                </a:solidFill>
              </a:rPr>
              <a:t>(SCED)</a:t>
            </a:r>
            <a:endParaRPr lang="en-US" sz="2000" dirty="0">
              <a:solidFill>
                <a:schemeClr val="bg1"/>
              </a:solidFill>
            </a:endParaRPr>
          </a:p>
        </p:txBody>
      </p:sp>
      <p:sp>
        <p:nvSpPr>
          <p:cNvPr id="70" name="Right Brace 69"/>
          <p:cNvSpPr/>
          <p:nvPr/>
        </p:nvSpPr>
        <p:spPr>
          <a:xfrm>
            <a:off x="6966050" y="2531024"/>
            <a:ext cx="261692" cy="850149"/>
          </a:xfrm>
          <a:prstGeom prst="rightBrace">
            <a:avLst>
              <a:gd name="adj1" fmla="val 30762"/>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B6770"/>
              </a:solidFill>
            </a:endParaRPr>
          </a:p>
        </p:txBody>
      </p:sp>
      <p:sp>
        <p:nvSpPr>
          <p:cNvPr id="71" name="TextBox 70"/>
          <p:cNvSpPr txBox="1"/>
          <p:nvPr/>
        </p:nvSpPr>
        <p:spPr>
          <a:xfrm>
            <a:off x="7234707" y="2499150"/>
            <a:ext cx="1520555" cy="923330"/>
          </a:xfrm>
          <a:prstGeom prst="rect">
            <a:avLst/>
          </a:prstGeom>
          <a:noFill/>
        </p:spPr>
        <p:txBody>
          <a:bodyPr wrap="square" rtlCol="0">
            <a:spAutoFit/>
          </a:bodyPr>
          <a:lstStyle/>
          <a:p>
            <a:pPr algn="ctr"/>
            <a:r>
              <a:rPr lang="en-US" b="1" dirty="0" smtClean="0"/>
              <a:t>Form Settlement Point Prices</a:t>
            </a:r>
            <a:endParaRPr lang="en-US" b="1" dirty="0"/>
          </a:p>
        </p:txBody>
      </p:sp>
      <p:sp>
        <p:nvSpPr>
          <p:cNvPr id="42" name="Down Arrow 44"/>
          <p:cNvSpPr>
            <a:spLocks noChangeArrowheads="1"/>
          </p:cNvSpPr>
          <p:nvPr/>
        </p:nvSpPr>
        <p:spPr bwMode="auto">
          <a:xfrm rot="5400000" flipV="1">
            <a:off x="4840010" y="3738225"/>
            <a:ext cx="361796" cy="521208"/>
          </a:xfrm>
          <a:prstGeom prst="downArrow">
            <a:avLst>
              <a:gd name="adj1" fmla="val 40361"/>
              <a:gd name="adj2" fmla="val 61089"/>
            </a:avLst>
          </a:prstGeom>
          <a:solidFill>
            <a:schemeClr val="tx2">
              <a:lumMod val="50000"/>
              <a:lumOff val="50000"/>
            </a:schemeClr>
          </a:solidFill>
          <a:ln w="9525" algn="ctr">
            <a:noFill/>
            <a:round/>
            <a:headEnd/>
            <a:tailEnd/>
          </a:ln>
        </p:spPr>
        <p:txBody>
          <a:bodyPr/>
          <a:lstStyle/>
          <a:p>
            <a:endParaRPr lang="en-US" sz="2000"/>
          </a:p>
        </p:txBody>
      </p:sp>
      <p:sp>
        <p:nvSpPr>
          <p:cNvPr id="43" name="Rounded Rectangle 42"/>
          <p:cNvSpPr>
            <a:spLocks noChangeArrowheads="1"/>
          </p:cNvSpPr>
          <p:nvPr/>
        </p:nvSpPr>
        <p:spPr bwMode="auto">
          <a:xfrm>
            <a:off x="5332233" y="3621977"/>
            <a:ext cx="1545268" cy="766762"/>
          </a:xfrm>
          <a:prstGeom prst="roundRect">
            <a:avLst>
              <a:gd name="adj" fmla="val 10282"/>
            </a:avLst>
          </a:prstGeom>
          <a:gradFill>
            <a:gsLst>
              <a:gs pos="0">
                <a:schemeClr val="tx2">
                  <a:lumMod val="25000"/>
                  <a:lumOff val="75000"/>
                </a:schemeClr>
              </a:gs>
              <a:gs pos="66000">
                <a:schemeClr val="bg1"/>
              </a:gs>
              <a:gs pos="100000">
                <a:schemeClr val="bg1"/>
              </a:gs>
            </a:gsLst>
            <a:lin ang="16200000" scaled="1"/>
          </a:gradFill>
          <a:ln w="101600" cmpd="thinThick" algn="ctr">
            <a:solidFill>
              <a:schemeClr val="tx2">
                <a:lumMod val="90000"/>
                <a:lumOff val="10000"/>
              </a:schemeClr>
            </a:solidFill>
            <a:prstDash val="solid"/>
            <a:round/>
            <a:headEnd/>
            <a:tailEnd/>
          </a:ln>
        </p:spPr>
        <p:txBody>
          <a:bodyPr anchor="ctr"/>
          <a:lstStyle/>
          <a:p>
            <a:pPr algn="ctr"/>
            <a:r>
              <a:rPr lang="en-US" b="1" kern="0" dirty="0">
                <a:solidFill>
                  <a:schemeClr val="tx1">
                    <a:lumMod val="75000"/>
                  </a:schemeClr>
                </a:solidFill>
                <a:latin typeface="+mj-lt"/>
              </a:rPr>
              <a:t>AS Awards</a:t>
            </a:r>
          </a:p>
        </p:txBody>
      </p:sp>
      <p:sp>
        <p:nvSpPr>
          <p:cNvPr id="48" name="Rounded Rectangle 30"/>
          <p:cNvSpPr>
            <a:spLocks noChangeArrowheads="1"/>
          </p:cNvSpPr>
          <p:nvPr/>
        </p:nvSpPr>
        <p:spPr bwMode="auto">
          <a:xfrm>
            <a:off x="376089" y="1461115"/>
            <a:ext cx="1542595" cy="822960"/>
          </a:xfrm>
          <a:prstGeom prst="roundRect">
            <a:avLst>
              <a:gd name="adj" fmla="val 10282"/>
            </a:avLst>
          </a:prstGeom>
          <a:gradFill>
            <a:gsLst>
              <a:gs pos="0">
                <a:schemeClr val="accent5">
                  <a:lumMod val="60000"/>
                  <a:lumOff val="40000"/>
                </a:schemeClr>
              </a:gs>
              <a:gs pos="66000">
                <a:schemeClr val="bg1"/>
              </a:gs>
              <a:gs pos="100000">
                <a:schemeClr val="bg1"/>
              </a:gs>
            </a:gsLst>
            <a:lin ang="16200000" scaled="1"/>
          </a:gradFill>
          <a:ln w="101600" cmpd="thinThick" algn="ctr">
            <a:solidFill>
              <a:schemeClr val="accent5">
                <a:lumMod val="75000"/>
              </a:schemeClr>
            </a:solidFill>
            <a:prstDash val="solid"/>
            <a:round/>
            <a:headEnd/>
            <a:tailEnd/>
          </a:ln>
        </p:spPr>
        <p:txBody>
          <a:bodyPr anchor="ctr"/>
          <a:lstStyle/>
          <a:p>
            <a:pPr algn="ctr"/>
            <a:r>
              <a:rPr lang="en-US" b="1" kern="0" dirty="0">
                <a:solidFill>
                  <a:schemeClr val="tx1">
                    <a:lumMod val="75000"/>
                  </a:schemeClr>
                </a:solidFill>
                <a:latin typeface="+mj-lt"/>
              </a:rPr>
              <a:t>Energy &amp; AS Offers</a:t>
            </a:r>
          </a:p>
        </p:txBody>
      </p:sp>
    </p:spTree>
    <p:custDataLst>
      <p:tags r:id="rId1"/>
    </p:custDataLst>
    <p:extLst>
      <p:ext uri="{BB962C8B-B14F-4D97-AF65-F5344CB8AC3E}">
        <p14:creationId xmlns:p14="http://schemas.microsoft.com/office/powerpoint/2010/main" val="126801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up)">
                                      <p:cBhvr>
                                        <p:cTn id="11" dur="500"/>
                                        <p:tgtEl>
                                          <p:spTgt spid="4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wipe(left)">
                                      <p:cBhvr>
                                        <p:cTn id="16" dur="500"/>
                                        <p:tgtEl>
                                          <p:spTgt spid="6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wipe(left)">
                                      <p:cBhvr>
                                        <p:cTn id="19" dur="250"/>
                                        <p:tgtEl>
                                          <p:spTgt spid="4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42" fill="hold" nodeType="click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barn(outHorizontal)">
                                      <p:cBhvr>
                                        <p:cTn id="24" dur="500"/>
                                        <p:tgtEl>
                                          <p:spTgt spid="67"/>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left)">
                                      <p:cBhvr>
                                        <p:cTn id="28" dur="250"/>
                                        <p:tgtEl>
                                          <p:spTgt spid="42"/>
                                        </p:tgtEl>
                                      </p:cBhvr>
                                    </p:animEffect>
                                  </p:childTnLst>
                                </p:cTn>
                              </p:par>
                            </p:childTnLst>
                          </p:cTn>
                        </p:par>
                        <p:par>
                          <p:cTn id="29" fill="hold">
                            <p:stCondLst>
                              <p:cond delay="750"/>
                            </p:stCondLst>
                            <p:childTnLst>
                              <p:par>
                                <p:cTn id="30" presetID="22" presetClass="entr" presetSubtype="8"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left)">
                                      <p:cBhvr>
                                        <p:cTn id="32" dur="25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fade">
                                      <p:cBhvr>
                                        <p:cTn id="37" dur="500"/>
                                        <p:tgtEl>
                                          <p:spTgt spid="7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1"/>
                                        </p:tgtEl>
                                        <p:attrNameLst>
                                          <p:attrName>style.visibility</p:attrName>
                                        </p:attrNameLst>
                                      </p:cBhvr>
                                      <p:to>
                                        <p:strVal val="visible"/>
                                      </p:to>
                                    </p:set>
                                    <p:animEffect transition="in" filter="fade">
                                      <p:cBhvr>
                                        <p:cTn id="40"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5" grpId="0" animBg="1"/>
      <p:bldP spid="70" grpId="0" animBg="1"/>
      <p:bldP spid="71" grpId="0"/>
      <p:bldP spid="42" grpId="0" animBg="1"/>
      <p:bldP spid="43" grpId="0" animBg="1"/>
      <p:bldP spid="4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Demand Curve Principles</a:t>
            </a:r>
            <a:endParaRPr lang="en-US" dirty="0"/>
          </a:p>
        </p:txBody>
      </p:sp>
      <p:graphicFrame>
        <p:nvGraphicFramePr>
          <p:cNvPr id="10" name="Chart 9"/>
          <p:cNvGraphicFramePr>
            <a:graphicFrameLocks/>
          </p:cNvGraphicFramePr>
          <p:nvPr>
            <p:extLst>
              <p:ext uri="{D42A27DB-BD31-4B8C-83A1-F6EECF244321}">
                <p14:modId xmlns:p14="http://schemas.microsoft.com/office/powerpoint/2010/main" val="3569761057"/>
              </p:ext>
            </p:extLst>
          </p:nvPr>
        </p:nvGraphicFramePr>
        <p:xfrm>
          <a:off x="381001" y="2153265"/>
          <a:ext cx="3871452" cy="34312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nvPr>
        </p:nvGraphicFramePr>
        <p:xfrm>
          <a:off x="4610100" y="2153265"/>
          <a:ext cx="3871452" cy="3431269"/>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766916" y="1513258"/>
            <a:ext cx="3419169" cy="707886"/>
          </a:xfrm>
          <a:prstGeom prst="rect">
            <a:avLst/>
          </a:prstGeom>
          <a:noFill/>
        </p:spPr>
        <p:txBody>
          <a:bodyPr wrap="square" rtlCol="0">
            <a:spAutoFit/>
          </a:bodyPr>
          <a:lstStyle/>
          <a:p>
            <a:pPr algn="ctr"/>
            <a:r>
              <a:rPr lang="en-US" sz="2000" dirty="0" smtClean="0"/>
              <a:t>Higher Priority </a:t>
            </a:r>
            <a:br>
              <a:rPr lang="en-US" sz="2000" dirty="0" smtClean="0"/>
            </a:br>
            <a:r>
              <a:rPr lang="en-US" sz="2000" dirty="0" smtClean="0"/>
              <a:t>Ancillary Service</a:t>
            </a:r>
            <a:endParaRPr lang="en-US" sz="2000" dirty="0"/>
          </a:p>
        </p:txBody>
      </p:sp>
      <p:sp>
        <p:nvSpPr>
          <p:cNvPr id="15" name="TextBox 14"/>
          <p:cNvSpPr txBox="1"/>
          <p:nvPr/>
        </p:nvSpPr>
        <p:spPr>
          <a:xfrm>
            <a:off x="5062383" y="1513258"/>
            <a:ext cx="3419169" cy="707886"/>
          </a:xfrm>
          <a:prstGeom prst="rect">
            <a:avLst/>
          </a:prstGeom>
          <a:noFill/>
        </p:spPr>
        <p:txBody>
          <a:bodyPr wrap="square" rtlCol="0">
            <a:spAutoFit/>
          </a:bodyPr>
          <a:lstStyle/>
          <a:p>
            <a:pPr algn="ctr"/>
            <a:r>
              <a:rPr lang="en-US" sz="2000" dirty="0" smtClean="0"/>
              <a:t>Lower Priority </a:t>
            </a:r>
            <a:br>
              <a:rPr lang="en-US" sz="2000" dirty="0" smtClean="0"/>
            </a:br>
            <a:r>
              <a:rPr lang="en-US" sz="2000" dirty="0" smtClean="0"/>
              <a:t>Ancillary Service</a:t>
            </a:r>
            <a:endParaRPr lang="en-US" sz="2000" dirty="0"/>
          </a:p>
        </p:txBody>
      </p:sp>
    </p:spTree>
    <p:custDataLst>
      <p:tags r:id="rId1"/>
    </p:custDataLst>
    <p:extLst>
      <p:ext uri="{BB962C8B-B14F-4D97-AF65-F5344CB8AC3E}">
        <p14:creationId xmlns:p14="http://schemas.microsoft.com/office/powerpoint/2010/main" val="374279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Graphic spid="13"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Clearing with Higher Priority AS Demand Curve</a:t>
            </a:r>
            <a:endParaRPr lang="en-US" dirty="0"/>
          </a:p>
        </p:txBody>
      </p:sp>
      <p:graphicFrame>
        <p:nvGraphicFramePr>
          <p:cNvPr id="10" name="Chart 9"/>
          <p:cNvGraphicFramePr>
            <a:graphicFrameLocks/>
          </p:cNvGraphicFramePr>
          <p:nvPr>
            <p:extLst>
              <p:ext uri="{D42A27DB-BD31-4B8C-83A1-F6EECF244321}">
                <p14:modId xmlns:p14="http://schemas.microsoft.com/office/powerpoint/2010/main" val="1191919232"/>
              </p:ext>
            </p:extLst>
          </p:nvPr>
        </p:nvGraphicFramePr>
        <p:xfrm>
          <a:off x="381001" y="2153265"/>
          <a:ext cx="3871452" cy="3431269"/>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766916" y="1513258"/>
            <a:ext cx="3419169" cy="400110"/>
          </a:xfrm>
          <a:prstGeom prst="rect">
            <a:avLst/>
          </a:prstGeom>
          <a:noFill/>
        </p:spPr>
        <p:txBody>
          <a:bodyPr wrap="square" rtlCol="0">
            <a:spAutoFit/>
          </a:bodyPr>
          <a:lstStyle/>
          <a:p>
            <a:pPr algn="ctr"/>
            <a:r>
              <a:rPr lang="en-US" sz="2000" dirty="0" smtClean="0"/>
              <a:t>Sufficient AS Offers</a:t>
            </a:r>
            <a:endParaRPr lang="en-US" sz="2000" dirty="0"/>
          </a:p>
        </p:txBody>
      </p:sp>
      <p:sp>
        <p:nvSpPr>
          <p:cNvPr id="15" name="TextBox 14"/>
          <p:cNvSpPr txBox="1"/>
          <p:nvPr/>
        </p:nvSpPr>
        <p:spPr>
          <a:xfrm>
            <a:off x="5062383" y="1513258"/>
            <a:ext cx="3419169" cy="400110"/>
          </a:xfrm>
          <a:prstGeom prst="rect">
            <a:avLst/>
          </a:prstGeom>
          <a:noFill/>
        </p:spPr>
        <p:txBody>
          <a:bodyPr wrap="square" rtlCol="0">
            <a:spAutoFit/>
          </a:bodyPr>
          <a:lstStyle/>
          <a:p>
            <a:pPr algn="ctr"/>
            <a:r>
              <a:rPr lang="en-US" sz="2000" dirty="0" smtClean="0"/>
              <a:t>AS Offer Shortage</a:t>
            </a:r>
            <a:endParaRPr lang="en-US" sz="2000" dirty="0"/>
          </a:p>
        </p:txBody>
      </p:sp>
      <p:graphicFrame>
        <p:nvGraphicFramePr>
          <p:cNvPr id="8" name="Chart 7"/>
          <p:cNvGraphicFramePr>
            <a:graphicFrameLocks/>
          </p:cNvGraphicFramePr>
          <p:nvPr>
            <p:extLst>
              <p:ext uri="{D42A27DB-BD31-4B8C-83A1-F6EECF244321}">
                <p14:modId xmlns:p14="http://schemas.microsoft.com/office/powerpoint/2010/main" val="232906331"/>
              </p:ext>
            </p:extLst>
          </p:nvPr>
        </p:nvGraphicFramePr>
        <p:xfrm>
          <a:off x="4610100" y="2153265"/>
          <a:ext cx="3871452" cy="3431269"/>
        </p:xfrm>
        <a:graphic>
          <a:graphicData uri="http://schemas.openxmlformats.org/drawingml/2006/chart">
            <c:chart xmlns:c="http://schemas.openxmlformats.org/drawingml/2006/chart" xmlns:r="http://schemas.openxmlformats.org/officeDocument/2006/relationships" r:id="rId4"/>
          </a:graphicData>
        </a:graphic>
      </p:graphicFrame>
      <p:sp>
        <p:nvSpPr>
          <p:cNvPr id="4" name="Oval 3"/>
          <p:cNvSpPr>
            <a:spLocks noChangeAspect="1"/>
          </p:cNvSpPr>
          <p:nvPr/>
        </p:nvSpPr>
        <p:spPr>
          <a:xfrm>
            <a:off x="2399000" y="4327735"/>
            <a:ext cx="137160" cy="13716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459828" y="3667364"/>
            <a:ext cx="137160" cy="13716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a:off x="2536160" y="4397829"/>
            <a:ext cx="2413211"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1" idx="2"/>
          </p:cNvCxnSpPr>
          <p:nvPr/>
        </p:nvCxnSpPr>
        <p:spPr>
          <a:xfrm flipH="1" flipV="1">
            <a:off x="4186085" y="3731536"/>
            <a:ext cx="2273743" cy="4408"/>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992599" y="5631868"/>
            <a:ext cx="1235001" cy="646331"/>
          </a:xfrm>
          <a:prstGeom prst="rect">
            <a:avLst/>
          </a:prstGeom>
          <a:noFill/>
        </p:spPr>
        <p:txBody>
          <a:bodyPr wrap="square" rtlCol="0">
            <a:spAutoFit/>
          </a:bodyPr>
          <a:lstStyle/>
          <a:p>
            <a:pPr algn="ctr"/>
            <a:r>
              <a:rPr lang="en-US" dirty="0" smtClean="0"/>
              <a:t>Cost of Shortage</a:t>
            </a:r>
            <a:endParaRPr lang="en-US" dirty="0"/>
          </a:p>
        </p:txBody>
      </p:sp>
      <p:cxnSp>
        <p:nvCxnSpPr>
          <p:cNvPr id="43" name="Straight Arrow Connector 42"/>
          <p:cNvCxnSpPr>
            <a:stCxn id="39" idx="0"/>
          </p:cNvCxnSpPr>
          <p:nvPr/>
        </p:nvCxnSpPr>
        <p:spPr>
          <a:xfrm flipH="1" flipV="1">
            <a:off x="4610099" y="4396315"/>
            <a:ext cx="1" cy="123555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4610099" y="3434884"/>
            <a:ext cx="0" cy="29665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3417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right)">
                                      <p:cBhvr>
                                        <p:cTn id="25" dur="500"/>
                                        <p:tgtEl>
                                          <p:spTgt spid="34"/>
                                        </p:tgtEl>
                                      </p:cBhvr>
                                    </p:animEffect>
                                  </p:childTnLst>
                                </p:cTn>
                              </p:par>
                              <p:par>
                                <p:cTn id="26" presetID="22" presetClass="entr" presetSubtype="8"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left)">
                                      <p:cBhvr>
                                        <p:cTn id="28" dur="500"/>
                                        <p:tgtEl>
                                          <p:spTgt spid="32"/>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par>
                                <p:cTn id="33" presetID="10" presetClass="entr" presetSubtype="0"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Graphic spid="8" grpId="0">
        <p:bldAsOne/>
      </p:bldGraphic>
      <p:bldP spid="4" grpId="0" animBg="1"/>
      <p:bldP spid="11" grpId="0" animBg="1"/>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Clearing with Lower Priority AS Demand Curve</a:t>
            </a:r>
            <a:endParaRPr lang="en-US" dirty="0"/>
          </a:p>
        </p:txBody>
      </p:sp>
      <p:sp>
        <p:nvSpPr>
          <p:cNvPr id="8" name="TextBox 7"/>
          <p:cNvSpPr txBox="1"/>
          <p:nvPr/>
        </p:nvSpPr>
        <p:spPr>
          <a:xfrm>
            <a:off x="766916" y="1513258"/>
            <a:ext cx="3419169" cy="400110"/>
          </a:xfrm>
          <a:prstGeom prst="rect">
            <a:avLst/>
          </a:prstGeom>
          <a:noFill/>
        </p:spPr>
        <p:txBody>
          <a:bodyPr wrap="square" rtlCol="0">
            <a:spAutoFit/>
          </a:bodyPr>
          <a:lstStyle/>
          <a:p>
            <a:pPr algn="ctr"/>
            <a:r>
              <a:rPr lang="en-US" sz="2000" dirty="0" smtClean="0"/>
              <a:t>Sufficient AS Offers</a:t>
            </a:r>
            <a:endParaRPr lang="en-US" sz="2000" dirty="0"/>
          </a:p>
        </p:txBody>
      </p:sp>
      <p:sp>
        <p:nvSpPr>
          <p:cNvPr id="9" name="TextBox 8"/>
          <p:cNvSpPr txBox="1"/>
          <p:nvPr/>
        </p:nvSpPr>
        <p:spPr>
          <a:xfrm>
            <a:off x="5062383" y="1513258"/>
            <a:ext cx="3419169" cy="400110"/>
          </a:xfrm>
          <a:prstGeom prst="rect">
            <a:avLst/>
          </a:prstGeom>
          <a:noFill/>
        </p:spPr>
        <p:txBody>
          <a:bodyPr wrap="square" rtlCol="0">
            <a:spAutoFit/>
          </a:bodyPr>
          <a:lstStyle/>
          <a:p>
            <a:pPr algn="ctr"/>
            <a:r>
              <a:rPr lang="en-US" sz="2000" dirty="0" smtClean="0"/>
              <a:t>AS Offer Shortage</a:t>
            </a:r>
            <a:endParaRPr lang="en-US" sz="2000" dirty="0"/>
          </a:p>
        </p:txBody>
      </p:sp>
      <p:graphicFrame>
        <p:nvGraphicFramePr>
          <p:cNvPr id="11" name="Chart 10"/>
          <p:cNvGraphicFramePr>
            <a:graphicFrameLocks/>
          </p:cNvGraphicFramePr>
          <p:nvPr>
            <p:extLst>
              <p:ext uri="{D42A27DB-BD31-4B8C-83A1-F6EECF244321}">
                <p14:modId xmlns:p14="http://schemas.microsoft.com/office/powerpoint/2010/main" val="1125453009"/>
              </p:ext>
            </p:extLst>
          </p:nvPr>
        </p:nvGraphicFramePr>
        <p:xfrm>
          <a:off x="381000" y="2153265"/>
          <a:ext cx="3871452" cy="34312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1410433784"/>
              </p:ext>
            </p:extLst>
          </p:nvPr>
        </p:nvGraphicFramePr>
        <p:xfrm>
          <a:off x="4610100" y="2153265"/>
          <a:ext cx="3871452" cy="3431269"/>
        </p:xfrm>
        <a:graphic>
          <a:graphicData uri="http://schemas.openxmlformats.org/drawingml/2006/chart">
            <c:chart xmlns:c="http://schemas.openxmlformats.org/drawingml/2006/chart" xmlns:r="http://schemas.openxmlformats.org/officeDocument/2006/relationships" r:id="rId4"/>
          </a:graphicData>
        </a:graphic>
      </p:graphicFrame>
      <p:sp>
        <p:nvSpPr>
          <p:cNvPr id="16" name="Oval 15"/>
          <p:cNvSpPr>
            <a:spLocks noChangeAspect="1"/>
          </p:cNvSpPr>
          <p:nvPr/>
        </p:nvSpPr>
        <p:spPr>
          <a:xfrm>
            <a:off x="2391591" y="4502331"/>
            <a:ext cx="137160" cy="13716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6347703" y="4420805"/>
            <a:ext cx="137160" cy="13716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2536160" y="4566885"/>
            <a:ext cx="2413211"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186086" y="4489385"/>
            <a:ext cx="2160250"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992599" y="5631868"/>
            <a:ext cx="1235001" cy="646331"/>
          </a:xfrm>
          <a:prstGeom prst="rect">
            <a:avLst/>
          </a:prstGeom>
          <a:noFill/>
        </p:spPr>
        <p:txBody>
          <a:bodyPr wrap="square" rtlCol="0">
            <a:spAutoFit/>
          </a:bodyPr>
          <a:lstStyle/>
          <a:p>
            <a:pPr algn="ctr"/>
            <a:r>
              <a:rPr lang="en-US" dirty="0" smtClean="0"/>
              <a:t>Cost of Shortage</a:t>
            </a:r>
            <a:endParaRPr lang="en-US" dirty="0"/>
          </a:p>
        </p:txBody>
      </p:sp>
      <p:cxnSp>
        <p:nvCxnSpPr>
          <p:cNvPr id="22" name="Straight Arrow Connector 21"/>
          <p:cNvCxnSpPr>
            <a:stCxn id="21" idx="0"/>
          </p:cNvCxnSpPr>
          <p:nvPr/>
        </p:nvCxnSpPr>
        <p:spPr>
          <a:xfrm flipV="1">
            <a:off x="4610100" y="4566885"/>
            <a:ext cx="0" cy="106498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610099" y="4183030"/>
            <a:ext cx="0" cy="29665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7823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right)">
                                      <p:cBhvr>
                                        <p:cTn id="25" dur="500"/>
                                        <p:tgtEl>
                                          <p:spTgt spid="20"/>
                                        </p:tgtEl>
                                      </p:cBhvr>
                                    </p:animEffect>
                                  </p:childTnLst>
                                </p:cTn>
                              </p:par>
                              <p:par>
                                <p:cTn id="26" presetID="22" presetClass="entr" presetSubtype="8"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Graphic spid="12" grpId="0">
        <p:bldAsOne/>
      </p:bldGraphic>
      <p:bldP spid="16" grpId="0" animBg="1"/>
      <p:bldP spid="17" grpId="0" animBg="1"/>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Co-optimized Real-Time </a:t>
            </a:r>
            <a:r>
              <a:rPr lang="en-US" dirty="0"/>
              <a:t>Dispatch </a:t>
            </a:r>
          </a:p>
        </p:txBody>
      </p:sp>
      <p:sp>
        <p:nvSpPr>
          <p:cNvPr id="5" name="Down Arrow 4"/>
          <p:cNvSpPr>
            <a:spLocks noChangeArrowheads="1"/>
          </p:cNvSpPr>
          <p:nvPr/>
        </p:nvSpPr>
        <p:spPr bwMode="auto">
          <a:xfrm rot="16200000">
            <a:off x="1999934" y="3740266"/>
            <a:ext cx="361796" cy="514473"/>
          </a:xfrm>
          <a:prstGeom prst="downArrow">
            <a:avLst>
              <a:gd name="adj1" fmla="val 40361"/>
              <a:gd name="adj2" fmla="val 61059"/>
            </a:avLst>
          </a:prstGeom>
          <a:solidFill>
            <a:schemeClr val="accent5"/>
          </a:solidFill>
          <a:ln w="9525" algn="ctr">
            <a:noFill/>
            <a:round/>
            <a:headEnd/>
            <a:tailEnd/>
          </a:ln>
        </p:spPr>
        <p:txBody>
          <a:bodyPr/>
          <a:lstStyle/>
          <a:p>
            <a:endParaRPr lang="en-US" sz="2000"/>
          </a:p>
        </p:txBody>
      </p:sp>
      <p:sp>
        <p:nvSpPr>
          <p:cNvPr id="6" name="Down Arrow 39"/>
          <p:cNvSpPr>
            <a:spLocks noChangeArrowheads="1"/>
          </p:cNvSpPr>
          <p:nvPr/>
        </p:nvSpPr>
        <p:spPr bwMode="auto">
          <a:xfrm rot="5400000" flipV="1">
            <a:off x="2005166" y="1626550"/>
            <a:ext cx="361796" cy="524936"/>
          </a:xfrm>
          <a:prstGeom prst="downArrow">
            <a:avLst>
              <a:gd name="adj1" fmla="val 40361"/>
              <a:gd name="adj2" fmla="val 61059"/>
            </a:avLst>
          </a:prstGeom>
          <a:solidFill>
            <a:schemeClr val="accent5"/>
          </a:solidFill>
          <a:ln w="9525" algn="ctr">
            <a:noFill/>
            <a:round/>
            <a:headEnd/>
            <a:tailEnd/>
          </a:ln>
        </p:spPr>
        <p:txBody>
          <a:bodyPr/>
          <a:lstStyle/>
          <a:p>
            <a:endParaRPr lang="en-US" sz="2000"/>
          </a:p>
        </p:txBody>
      </p:sp>
      <p:sp>
        <p:nvSpPr>
          <p:cNvPr id="7" name="Down Arrow 44"/>
          <p:cNvSpPr>
            <a:spLocks noChangeArrowheads="1"/>
          </p:cNvSpPr>
          <p:nvPr/>
        </p:nvSpPr>
        <p:spPr bwMode="auto">
          <a:xfrm rot="5400000" flipV="1">
            <a:off x="2005131" y="2687867"/>
            <a:ext cx="361796" cy="524862"/>
          </a:xfrm>
          <a:prstGeom prst="downArrow">
            <a:avLst>
              <a:gd name="adj1" fmla="val 40361"/>
              <a:gd name="adj2" fmla="val 61135"/>
            </a:avLst>
          </a:prstGeom>
          <a:solidFill>
            <a:schemeClr val="accent5"/>
          </a:solidFill>
          <a:ln w="9525" algn="ctr">
            <a:noFill/>
            <a:round/>
            <a:headEnd/>
            <a:tailEnd/>
          </a:ln>
        </p:spPr>
        <p:txBody>
          <a:bodyPr/>
          <a:lstStyle/>
          <a:p>
            <a:endParaRPr lang="en-US" sz="2000"/>
          </a:p>
        </p:txBody>
      </p:sp>
      <p:sp>
        <p:nvSpPr>
          <p:cNvPr id="8" name="Down Arrow 45"/>
          <p:cNvSpPr>
            <a:spLocks noChangeArrowheads="1"/>
          </p:cNvSpPr>
          <p:nvPr/>
        </p:nvSpPr>
        <p:spPr bwMode="auto">
          <a:xfrm rot="16200000">
            <a:off x="4840010" y="3739910"/>
            <a:ext cx="361796" cy="521208"/>
          </a:xfrm>
          <a:prstGeom prst="downArrow">
            <a:avLst>
              <a:gd name="adj1" fmla="val 40361"/>
              <a:gd name="adj2" fmla="val 61089"/>
            </a:avLst>
          </a:prstGeom>
          <a:solidFill>
            <a:schemeClr val="tx2">
              <a:lumMod val="50000"/>
              <a:lumOff val="50000"/>
            </a:schemeClr>
          </a:solidFill>
          <a:ln w="9525" algn="ctr">
            <a:noFill/>
            <a:round/>
            <a:headEnd/>
            <a:tailEnd/>
          </a:ln>
        </p:spPr>
        <p:txBody>
          <a:bodyPr/>
          <a:lstStyle/>
          <a:p>
            <a:endParaRPr lang="en-US" sz="2000"/>
          </a:p>
        </p:txBody>
      </p:sp>
      <p:sp>
        <p:nvSpPr>
          <p:cNvPr id="9" name="Down Arrow 44"/>
          <p:cNvSpPr>
            <a:spLocks noChangeArrowheads="1"/>
          </p:cNvSpPr>
          <p:nvPr/>
        </p:nvSpPr>
        <p:spPr bwMode="auto">
          <a:xfrm rot="5400000" flipV="1">
            <a:off x="4840010" y="1628414"/>
            <a:ext cx="361796" cy="521208"/>
          </a:xfrm>
          <a:prstGeom prst="downArrow">
            <a:avLst>
              <a:gd name="adj1" fmla="val 40361"/>
              <a:gd name="adj2" fmla="val 61089"/>
            </a:avLst>
          </a:prstGeom>
          <a:solidFill>
            <a:schemeClr val="tx2">
              <a:lumMod val="50000"/>
              <a:lumOff val="50000"/>
            </a:schemeClr>
          </a:solidFill>
          <a:ln w="9525" algn="ctr">
            <a:noFill/>
            <a:round/>
            <a:headEnd/>
            <a:tailEnd/>
          </a:ln>
        </p:spPr>
        <p:txBody>
          <a:bodyPr/>
          <a:lstStyle/>
          <a:p>
            <a:endParaRPr lang="en-US" sz="2000"/>
          </a:p>
        </p:txBody>
      </p:sp>
      <p:sp>
        <p:nvSpPr>
          <p:cNvPr id="11" name="Rounded Rectangle 30"/>
          <p:cNvSpPr>
            <a:spLocks noChangeArrowheads="1"/>
          </p:cNvSpPr>
          <p:nvPr/>
        </p:nvSpPr>
        <p:spPr bwMode="auto">
          <a:xfrm>
            <a:off x="381001" y="1464164"/>
            <a:ext cx="1542595" cy="822960"/>
          </a:xfrm>
          <a:prstGeom prst="roundRect">
            <a:avLst>
              <a:gd name="adj" fmla="val 10282"/>
            </a:avLst>
          </a:prstGeom>
          <a:gradFill>
            <a:gsLst>
              <a:gs pos="0">
                <a:schemeClr val="accent5">
                  <a:lumMod val="60000"/>
                  <a:lumOff val="40000"/>
                </a:schemeClr>
              </a:gs>
              <a:gs pos="66000">
                <a:schemeClr val="bg1"/>
              </a:gs>
              <a:gs pos="100000">
                <a:schemeClr val="bg1"/>
              </a:gs>
            </a:gsLst>
            <a:lin ang="16200000" scaled="1"/>
          </a:gradFill>
          <a:ln w="101600" cmpd="thinThick" algn="ctr">
            <a:solidFill>
              <a:schemeClr val="accent5">
                <a:lumMod val="75000"/>
              </a:schemeClr>
            </a:solidFill>
            <a:prstDash val="solid"/>
            <a:round/>
            <a:headEnd/>
            <a:tailEnd/>
          </a:ln>
        </p:spPr>
        <p:txBody>
          <a:bodyPr anchor="ctr"/>
          <a:lstStyle/>
          <a:p>
            <a:pPr algn="ctr"/>
            <a:r>
              <a:rPr lang="en-US" b="1" kern="0" dirty="0">
                <a:solidFill>
                  <a:schemeClr val="tx1">
                    <a:lumMod val="75000"/>
                  </a:schemeClr>
                </a:solidFill>
                <a:latin typeface="+mj-lt"/>
              </a:rPr>
              <a:t>Energy &amp; AS Offers</a:t>
            </a:r>
          </a:p>
        </p:txBody>
      </p:sp>
      <p:sp>
        <p:nvSpPr>
          <p:cNvPr id="12" name="Rounded Rectangle 31"/>
          <p:cNvSpPr>
            <a:spLocks noChangeArrowheads="1"/>
          </p:cNvSpPr>
          <p:nvPr/>
        </p:nvSpPr>
        <p:spPr bwMode="auto">
          <a:xfrm>
            <a:off x="381001" y="2532289"/>
            <a:ext cx="1542595" cy="822960"/>
          </a:xfrm>
          <a:prstGeom prst="roundRect">
            <a:avLst>
              <a:gd name="adj" fmla="val 10282"/>
            </a:avLst>
          </a:prstGeom>
          <a:gradFill>
            <a:gsLst>
              <a:gs pos="0">
                <a:schemeClr val="accent5">
                  <a:lumMod val="60000"/>
                  <a:lumOff val="40000"/>
                </a:schemeClr>
              </a:gs>
              <a:gs pos="66000">
                <a:schemeClr val="bg1"/>
              </a:gs>
              <a:gs pos="100000">
                <a:schemeClr val="bg1"/>
              </a:gs>
            </a:gsLst>
            <a:lin ang="16200000" scaled="1"/>
          </a:gradFill>
          <a:ln w="12700" algn="ctr">
            <a:solidFill>
              <a:schemeClr val="accent5"/>
            </a:solidFill>
            <a:round/>
            <a:headEnd/>
            <a:tailEnd/>
          </a:ln>
        </p:spPr>
        <p:txBody>
          <a:bodyPr anchor="ctr"/>
          <a:lstStyle/>
          <a:p>
            <a:pPr lvl="0" algn="ctr">
              <a:defRPr/>
            </a:pPr>
            <a:r>
              <a:rPr lang="en-US" b="1" dirty="0" smtClean="0">
                <a:solidFill>
                  <a:srgbClr val="5B6770">
                    <a:lumMod val="75000"/>
                  </a:srgbClr>
                </a:solidFill>
              </a:rPr>
              <a:t>Telemetry</a:t>
            </a:r>
            <a:endParaRPr lang="en-US" b="1" dirty="0">
              <a:solidFill>
                <a:srgbClr val="5B6770">
                  <a:lumMod val="75000"/>
                </a:srgbClr>
              </a:solidFill>
            </a:endParaRPr>
          </a:p>
        </p:txBody>
      </p:sp>
      <p:sp>
        <p:nvSpPr>
          <p:cNvPr id="13" name="Rounded Rectangle 32"/>
          <p:cNvSpPr>
            <a:spLocks noChangeArrowheads="1"/>
          </p:cNvSpPr>
          <p:nvPr/>
        </p:nvSpPr>
        <p:spPr bwMode="auto">
          <a:xfrm>
            <a:off x="381001" y="3586023"/>
            <a:ext cx="1542595" cy="822960"/>
          </a:xfrm>
          <a:prstGeom prst="roundRect">
            <a:avLst>
              <a:gd name="adj" fmla="val 10282"/>
            </a:avLst>
          </a:prstGeom>
          <a:gradFill>
            <a:gsLst>
              <a:gs pos="0">
                <a:schemeClr val="accent5">
                  <a:lumMod val="60000"/>
                  <a:lumOff val="40000"/>
                </a:schemeClr>
              </a:gs>
              <a:gs pos="66000">
                <a:schemeClr val="bg1"/>
              </a:gs>
              <a:gs pos="100000">
                <a:schemeClr val="bg1"/>
              </a:gs>
            </a:gsLst>
            <a:lin ang="16200000" scaled="1"/>
          </a:gradFill>
          <a:ln w="12700" algn="ctr">
            <a:solidFill>
              <a:schemeClr val="accent5"/>
            </a:solidFill>
            <a:round/>
            <a:headEnd/>
            <a:tailEnd/>
          </a:ln>
        </p:spPr>
        <p:txBody>
          <a:bodyPr anchor="ctr"/>
          <a:lstStyle/>
          <a:p>
            <a:pPr lvl="0" algn="ctr">
              <a:defRPr/>
            </a:pPr>
            <a:r>
              <a:rPr lang="en-US" b="1" dirty="0" smtClean="0">
                <a:solidFill>
                  <a:srgbClr val="5B6770">
                    <a:lumMod val="75000"/>
                  </a:srgbClr>
                </a:solidFill>
              </a:rPr>
              <a:t>Constraints</a:t>
            </a:r>
            <a:endParaRPr lang="en-US" b="1" dirty="0">
              <a:solidFill>
                <a:srgbClr val="5B6770">
                  <a:lumMod val="75000"/>
                </a:srgbClr>
              </a:solidFill>
            </a:endParaRPr>
          </a:p>
        </p:txBody>
      </p:sp>
      <p:sp>
        <p:nvSpPr>
          <p:cNvPr id="17" name="Rounded Rectangle 29"/>
          <p:cNvSpPr>
            <a:spLocks noChangeArrowheads="1"/>
          </p:cNvSpPr>
          <p:nvPr/>
        </p:nvSpPr>
        <p:spPr bwMode="auto">
          <a:xfrm>
            <a:off x="2495524" y="1341120"/>
            <a:ext cx="2264780" cy="4248270"/>
          </a:xfrm>
          <a:prstGeom prst="roundRect">
            <a:avLst>
              <a:gd name="adj" fmla="val 4463"/>
            </a:avLst>
          </a:prstGeom>
          <a:solidFill>
            <a:schemeClr val="tx2"/>
          </a:solidFill>
          <a:ln w="9525" algn="ctr">
            <a:noFill/>
            <a:round/>
            <a:headEnd/>
            <a:tailEnd/>
          </a:ln>
        </p:spPr>
        <p:txBody>
          <a:bodyPr anchor="ctr"/>
          <a:lstStyle/>
          <a:p>
            <a:pPr algn="ctr"/>
            <a:r>
              <a:rPr lang="en-US" sz="2000" dirty="0" smtClean="0">
                <a:solidFill>
                  <a:schemeClr val="bg1"/>
                </a:solidFill>
              </a:rPr>
              <a:t>Security Constrained Economic Dispatch </a:t>
            </a:r>
            <a:br>
              <a:rPr lang="en-US" sz="2000" dirty="0" smtClean="0">
                <a:solidFill>
                  <a:schemeClr val="bg1"/>
                </a:solidFill>
              </a:rPr>
            </a:br>
            <a:r>
              <a:rPr lang="en-US" sz="2000" dirty="0" smtClean="0">
                <a:solidFill>
                  <a:schemeClr val="bg1"/>
                </a:solidFill>
              </a:rPr>
              <a:t>(SCED)</a:t>
            </a:r>
            <a:endParaRPr lang="en-US" sz="2000" dirty="0">
              <a:solidFill>
                <a:schemeClr val="bg1"/>
              </a:solidFill>
            </a:endParaRPr>
          </a:p>
        </p:txBody>
      </p:sp>
      <p:sp>
        <p:nvSpPr>
          <p:cNvPr id="22" name="Down Arrow 39"/>
          <p:cNvSpPr>
            <a:spLocks noChangeArrowheads="1"/>
          </p:cNvSpPr>
          <p:nvPr/>
        </p:nvSpPr>
        <p:spPr bwMode="auto">
          <a:xfrm rot="5400000" flipV="1">
            <a:off x="2005166" y="4791550"/>
            <a:ext cx="361796" cy="524936"/>
          </a:xfrm>
          <a:prstGeom prst="downArrow">
            <a:avLst>
              <a:gd name="adj1" fmla="val 40361"/>
              <a:gd name="adj2" fmla="val 61059"/>
            </a:avLst>
          </a:prstGeom>
          <a:solidFill>
            <a:schemeClr val="accent5"/>
          </a:solidFill>
          <a:ln w="9525" algn="ctr">
            <a:noFill/>
            <a:round/>
            <a:headEnd/>
            <a:tailEnd/>
          </a:ln>
        </p:spPr>
        <p:txBody>
          <a:bodyPr/>
          <a:lstStyle/>
          <a:p>
            <a:endParaRPr lang="en-US" sz="2000"/>
          </a:p>
        </p:txBody>
      </p:sp>
      <p:sp>
        <p:nvSpPr>
          <p:cNvPr id="16" name="Rounded Rectangle 30"/>
          <p:cNvSpPr>
            <a:spLocks noChangeArrowheads="1"/>
          </p:cNvSpPr>
          <p:nvPr/>
        </p:nvSpPr>
        <p:spPr bwMode="auto">
          <a:xfrm>
            <a:off x="381000" y="4643386"/>
            <a:ext cx="1542595" cy="822960"/>
          </a:xfrm>
          <a:prstGeom prst="roundRect">
            <a:avLst>
              <a:gd name="adj" fmla="val 10282"/>
            </a:avLst>
          </a:prstGeom>
          <a:gradFill>
            <a:gsLst>
              <a:gs pos="0">
                <a:schemeClr val="accent5">
                  <a:lumMod val="60000"/>
                  <a:lumOff val="40000"/>
                </a:schemeClr>
              </a:gs>
              <a:gs pos="66000">
                <a:schemeClr val="bg1"/>
              </a:gs>
              <a:gs pos="100000">
                <a:schemeClr val="bg1"/>
              </a:gs>
            </a:gsLst>
            <a:lin ang="16200000" scaled="1"/>
          </a:gradFill>
          <a:ln w="101600" cmpd="thinThick" algn="ctr">
            <a:solidFill>
              <a:schemeClr val="accent5">
                <a:lumMod val="75000"/>
              </a:schemeClr>
            </a:solidFill>
            <a:prstDash val="solid"/>
            <a:round/>
            <a:headEnd/>
            <a:tailEnd/>
          </a:ln>
        </p:spPr>
        <p:txBody>
          <a:bodyPr anchor="ctr"/>
          <a:lstStyle/>
          <a:p>
            <a:pPr algn="ctr"/>
            <a:r>
              <a:rPr lang="en-US" b="1" kern="0" dirty="0">
                <a:solidFill>
                  <a:schemeClr val="tx1">
                    <a:lumMod val="75000"/>
                  </a:schemeClr>
                </a:solidFill>
                <a:latin typeface="+mj-lt"/>
              </a:rPr>
              <a:t>AS Demand Curves</a:t>
            </a:r>
          </a:p>
        </p:txBody>
      </p:sp>
      <p:sp>
        <p:nvSpPr>
          <p:cNvPr id="24" name="Down Arrow 45"/>
          <p:cNvSpPr>
            <a:spLocks noChangeArrowheads="1"/>
          </p:cNvSpPr>
          <p:nvPr/>
        </p:nvSpPr>
        <p:spPr bwMode="auto">
          <a:xfrm rot="16200000">
            <a:off x="4840010" y="4789953"/>
            <a:ext cx="361796" cy="521208"/>
          </a:xfrm>
          <a:prstGeom prst="downArrow">
            <a:avLst>
              <a:gd name="adj1" fmla="val 40361"/>
              <a:gd name="adj2" fmla="val 61089"/>
            </a:avLst>
          </a:prstGeom>
          <a:solidFill>
            <a:schemeClr val="tx2">
              <a:lumMod val="50000"/>
              <a:lumOff val="50000"/>
            </a:schemeClr>
          </a:solidFill>
          <a:ln w="9525" algn="ctr">
            <a:noFill/>
            <a:round/>
            <a:headEnd/>
            <a:tailEnd/>
          </a:ln>
        </p:spPr>
        <p:txBody>
          <a:bodyPr/>
          <a:lstStyle/>
          <a:p>
            <a:endParaRPr lang="en-US" sz="2000"/>
          </a:p>
        </p:txBody>
      </p:sp>
      <p:sp>
        <p:nvSpPr>
          <p:cNvPr id="25" name="Rounded Rectangle 24"/>
          <p:cNvSpPr>
            <a:spLocks noChangeArrowheads="1"/>
          </p:cNvSpPr>
          <p:nvPr/>
        </p:nvSpPr>
        <p:spPr bwMode="auto">
          <a:xfrm>
            <a:off x="5332232" y="4661026"/>
            <a:ext cx="1543846" cy="766762"/>
          </a:xfrm>
          <a:prstGeom prst="roundRect">
            <a:avLst>
              <a:gd name="adj" fmla="val 10282"/>
            </a:avLst>
          </a:prstGeom>
          <a:gradFill>
            <a:gsLst>
              <a:gs pos="0">
                <a:schemeClr val="tx2">
                  <a:lumMod val="25000"/>
                  <a:lumOff val="75000"/>
                </a:schemeClr>
              </a:gs>
              <a:gs pos="66000">
                <a:schemeClr val="bg1"/>
              </a:gs>
              <a:gs pos="100000">
                <a:schemeClr val="bg1"/>
              </a:gs>
            </a:gsLst>
            <a:lin ang="16200000" scaled="1"/>
          </a:gradFill>
          <a:ln w="101600" cmpd="thinThick" algn="ctr">
            <a:solidFill>
              <a:schemeClr val="tx2">
                <a:lumMod val="90000"/>
                <a:lumOff val="10000"/>
              </a:schemeClr>
            </a:solidFill>
            <a:prstDash val="solid"/>
            <a:round/>
            <a:headEnd/>
            <a:tailEnd/>
          </a:ln>
        </p:spPr>
        <p:txBody>
          <a:bodyPr anchor="ctr"/>
          <a:lstStyle/>
          <a:p>
            <a:pPr algn="ctr"/>
            <a:r>
              <a:rPr lang="en-US" b="1" kern="0" dirty="0">
                <a:solidFill>
                  <a:schemeClr val="tx1">
                    <a:lumMod val="75000"/>
                  </a:schemeClr>
                </a:solidFill>
                <a:latin typeface="+mj-lt"/>
              </a:rPr>
              <a:t>AS Prices</a:t>
            </a:r>
          </a:p>
        </p:txBody>
      </p:sp>
      <p:sp>
        <p:nvSpPr>
          <p:cNvPr id="28" name="Down Arrow 44"/>
          <p:cNvSpPr>
            <a:spLocks noChangeArrowheads="1"/>
          </p:cNvSpPr>
          <p:nvPr/>
        </p:nvSpPr>
        <p:spPr bwMode="auto">
          <a:xfrm rot="5400000" flipV="1">
            <a:off x="4840010" y="2683165"/>
            <a:ext cx="361796" cy="521208"/>
          </a:xfrm>
          <a:prstGeom prst="downArrow">
            <a:avLst>
              <a:gd name="adj1" fmla="val 40361"/>
              <a:gd name="adj2" fmla="val 61089"/>
            </a:avLst>
          </a:prstGeom>
          <a:solidFill>
            <a:schemeClr val="tx2">
              <a:lumMod val="50000"/>
              <a:lumOff val="50000"/>
            </a:schemeClr>
          </a:solidFill>
          <a:ln w="9525" algn="ctr">
            <a:noFill/>
            <a:round/>
            <a:headEnd/>
            <a:tailEnd/>
          </a:ln>
        </p:spPr>
        <p:txBody>
          <a:bodyPr/>
          <a:lstStyle/>
          <a:p>
            <a:endParaRPr lang="en-US" sz="2000"/>
          </a:p>
        </p:txBody>
      </p:sp>
      <p:sp>
        <p:nvSpPr>
          <p:cNvPr id="31" name="Rounded Rectangle 30"/>
          <p:cNvSpPr>
            <a:spLocks noChangeArrowheads="1"/>
          </p:cNvSpPr>
          <p:nvPr/>
        </p:nvSpPr>
        <p:spPr bwMode="auto">
          <a:xfrm>
            <a:off x="5332233" y="1492263"/>
            <a:ext cx="1545268" cy="766762"/>
          </a:xfrm>
          <a:prstGeom prst="roundRect">
            <a:avLst>
              <a:gd name="adj" fmla="val 10282"/>
            </a:avLst>
          </a:prstGeom>
          <a:gradFill>
            <a:gsLst>
              <a:gs pos="0">
                <a:schemeClr val="tx2">
                  <a:lumMod val="25000"/>
                  <a:lumOff val="75000"/>
                </a:schemeClr>
              </a:gs>
              <a:gs pos="66000">
                <a:schemeClr val="bg1"/>
              </a:gs>
              <a:gs pos="100000">
                <a:schemeClr val="bg1"/>
              </a:gs>
            </a:gsLst>
            <a:lin ang="16200000" scaled="1"/>
          </a:gradFill>
          <a:ln w="12700" algn="ctr">
            <a:solidFill>
              <a:schemeClr val="tx2">
                <a:lumMod val="90000"/>
                <a:lumOff val="10000"/>
              </a:schemeClr>
            </a:solidFill>
            <a:round/>
            <a:headEnd/>
            <a:tailEnd/>
          </a:ln>
        </p:spPr>
        <p:txBody>
          <a:bodyPr anchor="ctr"/>
          <a:lstStyle/>
          <a:p>
            <a:pPr lvl="0" algn="ctr">
              <a:defRPr/>
            </a:pPr>
            <a:r>
              <a:rPr lang="en-US" b="1" dirty="0" smtClean="0">
                <a:solidFill>
                  <a:srgbClr val="5B6770">
                    <a:lumMod val="75000"/>
                  </a:srgbClr>
                </a:solidFill>
              </a:rPr>
              <a:t>Base</a:t>
            </a:r>
            <a:br>
              <a:rPr lang="en-US" b="1" dirty="0" smtClean="0">
                <a:solidFill>
                  <a:srgbClr val="5B6770">
                    <a:lumMod val="75000"/>
                  </a:srgbClr>
                </a:solidFill>
              </a:rPr>
            </a:br>
            <a:r>
              <a:rPr lang="en-US" b="1" dirty="0" smtClean="0">
                <a:solidFill>
                  <a:srgbClr val="5B6770">
                    <a:lumMod val="75000"/>
                  </a:srgbClr>
                </a:solidFill>
              </a:rPr>
              <a:t>Points</a:t>
            </a:r>
            <a:endParaRPr lang="en-US" b="1" dirty="0">
              <a:solidFill>
                <a:srgbClr val="5B6770">
                  <a:lumMod val="75000"/>
                </a:srgbClr>
              </a:solidFill>
            </a:endParaRPr>
          </a:p>
        </p:txBody>
      </p:sp>
      <p:sp>
        <p:nvSpPr>
          <p:cNvPr id="32" name="TextBox 31"/>
          <p:cNvSpPr txBox="1"/>
          <p:nvPr/>
        </p:nvSpPr>
        <p:spPr>
          <a:xfrm>
            <a:off x="7289612" y="2526733"/>
            <a:ext cx="1663888" cy="923330"/>
          </a:xfrm>
          <a:prstGeom prst="rect">
            <a:avLst/>
          </a:prstGeom>
          <a:noFill/>
        </p:spPr>
        <p:txBody>
          <a:bodyPr wrap="square" rtlCol="0">
            <a:spAutoFit/>
          </a:bodyPr>
          <a:lstStyle/>
          <a:p>
            <a:pPr algn="ctr"/>
            <a:r>
              <a:rPr lang="en-US" b="1" dirty="0" smtClean="0"/>
              <a:t>Impacted by </a:t>
            </a:r>
            <a:r>
              <a:rPr lang="en-US" b="1" dirty="0"/>
              <a:t>c</a:t>
            </a:r>
            <a:r>
              <a:rPr lang="en-US" b="1" dirty="0" smtClean="0"/>
              <a:t>o-optimized clearing</a:t>
            </a:r>
            <a:endParaRPr lang="en-US" b="1" dirty="0"/>
          </a:p>
        </p:txBody>
      </p:sp>
      <p:sp>
        <p:nvSpPr>
          <p:cNvPr id="33" name="Rounded Rectangle 32"/>
          <p:cNvSpPr>
            <a:spLocks noChangeArrowheads="1"/>
          </p:cNvSpPr>
          <p:nvPr/>
        </p:nvSpPr>
        <p:spPr bwMode="auto">
          <a:xfrm>
            <a:off x="5304130" y="2541411"/>
            <a:ext cx="1600050" cy="820518"/>
          </a:xfrm>
          <a:prstGeom prst="roundRect">
            <a:avLst>
              <a:gd name="adj" fmla="val 10282"/>
            </a:avLst>
          </a:prstGeom>
          <a:gradFill>
            <a:gsLst>
              <a:gs pos="0">
                <a:schemeClr val="tx2">
                  <a:lumMod val="25000"/>
                  <a:lumOff val="75000"/>
                </a:schemeClr>
              </a:gs>
              <a:gs pos="66000">
                <a:schemeClr val="bg1"/>
              </a:gs>
              <a:gs pos="100000">
                <a:schemeClr val="bg1"/>
              </a:gs>
            </a:gsLst>
            <a:lin ang="16200000" scaled="1"/>
          </a:gradFill>
          <a:ln w="12700" algn="ctr">
            <a:solidFill>
              <a:schemeClr val="tx2">
                <a:lumMod val="90000"/>
                <a:lumOff val="10000"/>
              </a:schemeClr>
            </a:solidFill>
            <a:round/>
            <a:headEnd/>
            <a:tailEnd/>
          </a:ln>
        </p:spPr>
        <p:txBody>
          <a:bodyPr anchor="ctr"/>
          <a:lstStyle/>
          <a:p>
            <a:pPr algn="ctr"/>
            <a:endParaRPr lang="en-US" b="1" dirty="0">
              <a:solidFill>
                <a:srgbClr val="5B6770">
                  <a:lumMod val="75000"/>
                </a:srgbClr>
              </a:solidFill>
            </a:endParaRPr>
          </a:p>
        </p:txBody>
      </p:sp>
      <p:sp>
        <p:nvSpPr>
          <p:cNvPr id="35" name="Rounded Rectangle 34"/>
          <p:cNvSpPr>
            <a:spLocks noChangeArrowheads="1"/>
          </p:cNvSpPr>
          <p:nvPr/>
        </p:nvSpPr>
        <p:spPr bwMode="auto">
          <a:xfrm>
            <a:off x="5332233" y="2566917"/>
            <a:ext cx="1543846" cy="766763"/>
          </a:xfrm>
          <a:prstGeom prst="roundRect">
            <a:avLst>
              <a:gd name="adj" fmla="val 10282"/>
            </a:avLst>
          </a:prstGeom>
          <a:gradFill>
            <a:gsLst>
              <a:gs pos="0">
                <a:schemeClr val="tx2">
                  <a:lumMod val="25000"/>
                  <a:lumOff val="75000"/>
                </a:schemeClr>
              </a:gs>
              <a:gs pos="66000">
                <a:schemeClr val="bg1"/>
              </a:gs>
              <a:gs pos="100000">
                <a:schemeClr val="bg1"/>
              </a:gs>
            </a:gsLst>
            <a:lin ang="16200000" scaled="1"/>
          </a:gradFill>
          <a:ln w="12700" algn="ctr">
            <a:solidFill>
              <a:schemeClr val="tx2">
                <a:lumMod val="90000"/>
                <a:lumOff val="10000"/>
              </a:schemeClr>
            </a:solidFill>
            <a:round/>
            <a:headEnd/>
            <a:tailEnd/>
          </a:ln>
        </p:spPr>
        <p:txBody>
          <a:bodyPr anchor="ctr"/>
          <a:lstStyle/>
          <a:p>
            <a:pPr algn="ctr"/>
            <a:r>
              <a:rPr lang="en-US" b="1" dirty="0">
                <a:solidFill>
                  <a:srgbClr val="5B6770">
                    <a:lumMod val="75000"/>
                  </a:srgbClr>
                </a:solidFill>
              </a:rPr>
              <a:t>LMPs</a:t>
            </a:r>
          </a:p>
        </p:txBody>
      </p:sp>
      <p:sp>
        <p:nvSpPr>
          <p:cNvPr id="36" name="Right Brace 35"/>
          <p:cNvSpPr/>
          <p:nvPr/>
        </p:nvSpPr>
        <p:spPr>
          <a:xfrm>
            <a:off x="6966050" y="2526969"/>
            <a:ext cx="261692" cy="850149"/>
          </a:xfrm>
          <a:prstGeom prst="rightBrace">
            <a:avLst>
              <a:gd name="adj1" fmla="val 30762"/>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B6770"/>
              </a:solidFill>
            </a:endParaRPr>
          </a:p>
        </p:txBody>
      </p:sp>
      <p:sp>
        <p:nvSpPr>
          <p:cNvPr id="37" name="Rounded Rectangle 36"/>
          <p:cNvSpPr>
            <a:spLocks noChangeArrowheads="1"/>
          </p:cNvSpPr>
          <p:nvPr/>
        </p:nvSpPr>
        <p:spPr bwMode="auto">
          <a:xfrm>
            <a:off x="5332233" y="3617245"/>
            <a:ext cx="1545268" cy="766762"/>
          </a:xfrm>
          <a:prstGeom prst="roundRect">
            <a:avLst>
              <a:gd name="adj" fmla="val 10282"/>
            </a:avLst>
          </a:prstGeom>
          <a:gradFill>
            <a:gsLst>
              <a:gs pos="0">
                <a:schemeClr val="tx2">
                  <a:lumMod val="25000"/>
                  <a:lumOff val="75000"/>
                </a:schemeClr>
              </a:gs>
              <a:gs pos="66000">
                <a:schemeClr val="bg1"/>
              </a:gs>
              <a:gs pos="100000">
                <a:schemeClr val="bg1"/>
              </a:gs>
            </a:gsLst>
            <a:lin ang="16200000" scaled="1"/>
          </a:gradFill>
          <a:ln w="101600" cmpd="thinThick" algn="ctr">
            <a:solidFill>
              <a:schemeClr val="tx2">
                <a:lumMod val="90000"/>
                <a:lumOff val="10000"/>
              </a:schemeClr>
            </a:solidFill>
            <a:prstDash val="solid"/>
            <a:round/>
            <a:headEnd/>
            <a:tailEnd/>
          </a:ln>
        </p:spPr>
        <p:txBody>
          <a:bodyPr anchor="ctr"/>
          <a:lstStyle/>
          <a:p>
            <a:pPr algn="ctr"/>
            <a:r>
              <a:rPr lang="en-US" b="1" kern="0" dirty="0">
                <a:solidFill>
                  <a:schemeClr val="tx1">
                    <a:lumMod val="75000"/>
                  </a:schemeClr>
                </a:solidFill>
                <a:latin typeface="+mj-lt"/>
              </a:rPr>
              <a:t>AS Awards</a:t>
            </a:r>
          </a:p>
        </p:txBody>
      </p:sp>
    </p:spTree>
    <p:custDataLst>
      <p:tags r:id="rId1"/>
    </p:custDataLst>
    <p:extLst>
      <p:ext uri="{BB962C8B-B14F-4D97-AF65-F5344CB8AC3E}">
        <p14:creationId xmlns:p14="http://schemas.microsoft.com/office/powerpoint/2010/main" val="68239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Clearing Another MW of Energy?</a:t>
            </a:r>
            <a:endParaRPr lang="en-US" dirty="0"/>
          </a:p>
        </p:txBody>
      </p:sp>
      <p:sp>
        <p:nvSpPr>
          <p:cNvPr id="42" name="Striped Right Arrow 41"/>
          <p:cNvSpPr/>
          <p:nvPr/>
        </p:nvSpPr>
        <p:spPr>
          <a:xfrm>
            <a:off x="4218089" y="2961463"/>
            <a:ext cx="738585" cy="382391"/>
          </a:xfrm>
          <a:prstGeom prst="stripedRightArrow">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421484" y="2780996"/>
            <a:ext cx="1631902" cy="274261"/>
          </a:xfrm>
          <a:prstGeom prst="rect">
            <a:avLst/>
          </a:prstGeom>
          <a:solidFill>
            <a:srgbClr val="A6A6A6"/>
          </a:solidFill>
          <a:ln w="19050" algn="ctr">
            <a:noFill/>
            <a:round/>
            <a:headEnd/>
            <a:tailEnd/>
          </a:ln>
        </p:spPr>
        <p:txBody>
          <a:bodyPr wrap="none" rtlCol="0" anchor="ctr" anchorCtr="1"/>
          <a:lstStyle/>
          <a:p>
            <a:pPr algn="ctr" fontAlgn="auto">
              <a:lnSpc>
                <a:spcPts val="2400"/>
              </a:lnSpc>
              <a:spcBef>
                <a:spcPts val="0"/>
              </a:spcBef>
              <a:spcAft>
                <a:spcPts val="0"/>
              </a:spcAft>
            </a:pPr>
            <a:r>
              <a:rPr lang="en-US" sz="2000" b="1" i="0" kern="0" baseline="0" dirty="0" smtClean="0">
                <a:solidFill>
                  <a:prstClr val="black"/>
                </a:solidFill>
                <a:latin typeface="Calibri" panose="020F0502020204030204" pitchFamily="34" charset="0"/>
              </a:rPr>
              <a:t>AS Capacity</a:t>
            </a:r>
            <a:endParaRPr lang="en-US" sz="2000" b="1" i="0" kern="0" baseline="0" dirty="0">
              <a:solidFill>
                <a:prstClr val="black"/>
              </a:solidFill>
              <a:latin typeface="Calibri" panose="020F0502020204030204" pitchFamily="34" charset="0"/>
            </a:endParaRPr>
          </a:p>
        </p:txBody>
      </p:sp>
      <p:sp>
        <p:nvSpPr>
          <p:cNvPr id="20" name="Rectangle 19"/>
          <p:cNvSpPr/>
          <p:nvPr/>
        </p:nvSpPr>
        <p:spPr>
          <a:xfrm>
            <a:off x="2421482" y="2780997"/>
            <a:ext cx="1631902" cy="562857"/>
          </a:xfrm>
          <a:prstGeom prst="rect">
            <a:avLst/>
          </a:prstGeom>
          <a:solidFill>
            <a:srgbClr val="A6A6A6"/>
          </a:solidFill>
          <a:ln w="19050" algn="ctr">
            <a:noFill/>
            <a:round/>
            <a:headEnd/>
            <a:tailEnd/>
          </a:ln>
        </p:spPr>
        <p:txBody>
          <a:bodyPr wrap="none" tIns="137160" rtlCol="0" anchor="t" anchorCtr="0"/>
          <a:lstStyle/>
          <a:p>
            <a:pPr algn="ctr" fontAlgn="auto">
              <a:lnSpc>
                <a:spcPts val="2400"/>
              </a:lnSpc>
              <a:spcBef>
                <a:spcPts val="0"/>
              </a:spcBef>
              <a:spcAft>
                <a:spcPts val="0"/>
              </a:spcAft>
            </a:pPr>
            <a:r>
              <a:rPr lang="en-US" sz="2000" b="1" i="0" kern="0" baseline="0" dirty="0" smtClean="0">
                <a:solidFill>
                  <a:prstClr val="black"/>
                </a:solidFill>
                <a:latin typeface="Calibri" panose="020F0502020204030204" pitchFamily="34" charset="0"/>
              </a:rPr>
              <a:t>AS Capacity</a:t>
            </a:r>
            <a:endParaRPr lang="en-US" sz="2000" b="1" i="0" kern="0" baseline="0" dirty="0">
              <a:solidFill>
                <a:prstClr val="black"/>
              </a:solidFill>
              <a:latin typeface="Calibri" panose="020F0502020204030204" pitchFamily="34" charset="0"/>
            </a:endParaRPr>
          </a:p>
        </p:txBody>
      </p:sp>
      <p:sp>
        <p:nvSpPr>
          <p:cNvPr id="5" name="Rectangle 4"/>
          <p:cNvSpPr/>
          <p:nvPr/>
        </p:nvSpPr>
        <p:spPr>
          <a:xfrm>
            <a:off x="2421486" y="2780996"/>
            <a:ext cx="1631902" cy="837118"/>
          </a:xfrm>
          <a:prstGeom prst="rect">
            <a:avLst/>
          </a:prstGeom>
          <a:solidFill>
            <a:srgbClr val="A6A6A6"/>
          </a:solidFill>
          <a:ln w="19050" algn="ctr">
            <a:noFill/>
            <a:round/>
            <a:headEnd/>
            <a:tailEnd/>
          </a:ln>
        </p:spPr>
        <p:txBody>
          <a:bodyPr wrap="none" tIns="137160" rtlCol="0" anchor="t" anchorCtr="0"/>
          <a:lstStyle/>
          <a:p>
            <a:pPr algn="ctr" fontAlgn="auto">
              <a:lnSpc>
                <a:spcPts val="2400"/>
              </a:lnSpc>
              <a:spcBef>
                <a:spcPts val="0"/>
              </a:spcBef>
              <a:spcAft>
                <a:spcPts val="0"/>
              </a:spcAft>
            </a:pPr>
            <a:r>
              <a:rPr lang="en-US" sz="2000" b="1" i="0" kern="0" baseline="0" dirty="0" smtClean="0">
                <a:solidFill>
                  <a:srgbClr val="000000"/>
                </a:solidFill>
                <a:latin typeface="Calibri" panose="020F0502020204030204" pitchFamily="34" charset="0"/>
              </a:rPr>
              <a:t>AS Capacity</a:t>
            </a:r>
            <a:endParaRPr lang="en-US" sz="2000" b="1" i="0" kern="0" baseline="0" dirty="0">
              <a:solidFill>
                <a:srgbClr val="000000"/>
              </a:solidFill>
              <a:latin typeface="Calibri" panose="020F0502020204030204" pitchFamily="34" charset="0"/>
            </a:endParaRPr>
          </a:p>
        </p:txBody>
      </p:sp>
      <p:sp>
        <p:nvSpPr>
          <p:cNvPr id="6" name="Rectangle 5"/>
          <p:cNvSpPr/>
          <p:nvPr/>
        </p:nvSpPr>
        <p:spPr>
          <a:xfrm>
            <a:off x="2421488" y="3618114"/>
            <a:ext cx="1631900" cy="2051166"/>
          </a:xfrm>
          <a:prstGeom prst="rect">
            <a:avLst/>
          </a:prstGeom>
          <a:solidFill>
            <a:schemeClr val="tx2">
              <a:lumMod val="90000"/>
              <a:lumOff val="10000"/>
            </a:schemeClr>
          </a:solidFill>
          <a:ln w="19050" algn="ctr">
            <a:noFill/>
            <a:round/>
            <a:headEnd/>
            <a:tailEnd/>
          </a:ln>
        </p:spPr>
        <p:txBody>
          <a:bodyPr wrap="none" tIns="0" rtlCol="0" anchor="t" anchorCtr="1"/>
          <a:lstStyle/>
          <a:p>
            <a:pPr algn="ctr" fontAlgn="auto">
              <a:spcBef>
                <a:spcPts val="0"/>
              </a:spcBef>
              <a:spcAft>
                <a:spcPts val="0"/>
              </a:spcAft>
            </a:pPr>
            <a:r>
              <a:rPr lang="en-US" sz="2000" b="1" kern="0" dirty="0" smtClean="0">
                <a:solidFill>
                  <a:schemeClr val="bg1"/>
                </a:solidFill>
                <a:latin typeface="Calibri" panose="020F0502020204030204" pitchFamily="34" charset="0"/>
                <a:cs typeface="Calibri" panose="020F0502020204030204" pitchFamily="34" charset="0"/>
              </a:rPr>
              <a:t>Base Point</a:t>
            </a:r>
            <a:endParaRPr lang="en-US" sz="2000" b="1" kern="0" dirty="0">
              <a:solidFill>
                <a:schemeClr val="bg1"/>
              </a:solidFill>
              <a:latin typeface="Calibri" panose="020F0502020204030204" pitchFamily="34" charset="0"/>
              <a:cs typeface="Calibri" panose="020F0502020204030204" pitchFamily="34" charset="0"/>
            </a:endParaRPr>
          </a:p>
        </p:txBody>
      </p:sp>
      <p:sp>
        <p:nvSpPr>
          <p:cNvPr id="23" name="Rectangle 22"/>
          <p:cNvSpPr/>
          <p:nvPr/>
        </p:nvSpPr>
        <p:spPr>
          <a:xfrm>
            <a:off x="2421484" y="3343853"/>
            <a:ext cx="1631900" cy="562857"/>
          </a:xfrm>
          <a:prstGeom prst="rect">
            <a:avLst/>
          </a:prstGeom>
          <a:solidFill>
            <a:schemeClr val="tx2">
              <a:lumMod val="90000"/>
              <a:lumOff val="10000"/>
            </a:schemeClr>
          </a:solidFill>
          <a:ln w="19050" algn="ctr">
            <a:noFill/>
            <a:round/>
            <a:headEnd/>
            <a:tailEnd/>
          </a:ln>
        </p:spPr>
        <p:txBody>
          <a:bodyPr wrap="none" tIns="0" rtlCol="0" anchor="t" anchorCtr="1"/>
          <a:lstStyle/>
          <a:p>
            <a:pPr algn="ctr" fontAlgn="auto">
              <a:spcBef>
                <a:spcPts val="0"/>
              </a:spcBef>
              <a:spcAft>
                <a:spcPts val="0"/>
              </a:spcAft>
            </a:pPr>
            <a:r>
              <a:rPr lang="en-US" sz="2000" b="1" kern="0" dirty="0" smtClean="0">
                <a:solidFill>
                  <a:schemeClr val="bg1"/>
                </a:solidFill>
                <a:latin typeface="Calibri" panose="020F0502020204030204" pitchFamily="34" charset="0"/>
                <a:cs typeface="Calibri" panose="020F0502020204030204" pitchFamily="34" charset="0"/>
              </a:rPr>
              <a:t>Base Point</a:t>
            </a:r>
            <a:endParaRPr lang="en-US" sz="2000" b="1" kern="0" dirty="0">
              <a:solidFill>
                <a:schemeClr val="bg1"/>
              </a:solidFill>
              <a:latin typeface="Calibri" panose="020F0502020204030204" pitchFamily="34" charset="0"/>
              <a:cs typeface="Calibri" panose="020F0502020204030204" pitchFamily="34" charset="0"/>
            </a:endParaRPr>
          </a:p>
        </p:txBody>
      </p:sp>
      <p:sp>
        <p:nvSpPr>
          <p:cNvPr id="8" name="Rectangle 7"/>
          <p:cNvSpPr/>
          <p:nvPr/>
        </p:nvSpPr>
        <p:spPr>
          <a:xfrm>
            <a:off x="2421487" y="2780997"/>
            <a:ext cx="1631901" cy="2888283"/>
          </a:xfrm>
          <a:prstGeom prst="rect">
            <a:avLst/>
          </a:prstGeom>
          <a:noFill/>
          <a:ln w="19050" algn="ctr">
            <a:solidFill>
              <a:schemeClr val="tx1"/>
            </a:solidFill>
            <a:round/>
            <a:headEnd/>
            <a:tailEnd/>
          </a:ln>
        </p:spPr>
        <p:txBody>
          <a:bodyPr wrap="none" rtlCol="0" anchor="ctr" anchorCtr="1"/>
          <a:lstStyle/>
          <a:p>
            <a:pPr algn="ctr" fontAlgn="auto">
              <a:spcBef>
                <a:spcPts val="0"/>
              </a:spcBef>
              <a:spcAft>
                <a:spcPts val="0"/>
              </a:spcAft>
            </a:pPr>
            <a:endParaRPr lang="en-US" sz="1400" b="1" i="0" kern="0" baseline="0" dirty="0">
              <a:solidFill>
                <a:prstClr val="black"/>
              </a:solidFill>
              <a:latin typeface="+mj-lt"/>
            </a:endParaRPr>
          </a:p>
        </p:txBody>
      </p:sp>
      <p:sp>
        <p:nvSpPr>
          <p:cNvPr id="11" name="Rectangle 10"/>
          <p:cNvSpPr/>
          <p:nvPr/>
        </p:nvSpPr>
        <p:spPr>
          <a:xfrm>
            <a:off x="5127038" y="2780997"/>
            <a:ext cx="1631902" cy="2888283"/>
          </a:xfrm>
          <a:prstGeom prst="rect">
            <a:avLst/>
          </a:prstGeom>
          <a:noFill/>
          <a:ln w="19050" algn="ctr">
            <a:solidFill>
              <a:schemeClr val="tx1"/>
            </a:solidFill>
            <a:round/>
            <a:headEnd/>
            <a:tailEnd/>
          </a:ln>
        </p:spPr>
        <p:txBody>
          <a:bodyPr wrap="none" rtlCol="0" anchor="ctr" anchorCtr="1"/>
          <a:lstStyle/>
          <a:p>
            <a:pPr algn="ctr" fontAlgn="auto">
              <a:spcBef>
                <a:spcPts val="0"/>
              </a:spcBef>
              <a:spcAft>
                <a:spcPts val="0"/>
              </a:spcAft>
            </a:pPr>
            <a:endParaRPr lang="en-US" sz="1400" b="1" i="0" kern="0" baseline="0" dirty="0">
              <a:solidFill>
                <a:prstClr val="black"/>
              </a:solidFill>
              <a:latin typeface="+mj-lt"/>
            </a:endParaRPr>
          </a:p>
        </p:txBody>
      </p:sp>
      <p:sp>
        <p:nvSpPr>
          <p:cNvPr id="24" name="TextBox 23"/>
          <p:cNvSpPr txBox="1"/>
          <p:nvPr/>
        </p:nvSpPr>
        <p:spPr>
          <a:xfrm>
            <a:off x="2421488" y="5699716"/>
            <a:ext cx="1403843" cy="461665"/>
          </a:xfrm>
          <a:prstGeom prst="rect">
            <a:avLst/>
          </a:prstGeom>
          <a:noFill/>
        </p:spPr>
        <p:txBody>
          <a:bodyPr wrap="square" rtlCol="0" anchor="ctr">
            <a:spAutoFit/>
          </a:bodyPr>
          <a:lstStyle/>
          <a:p>
            <a:pPr algn="ctr"/>
            <a:r>
              <a:rPr lang="en-US" sz="2400" b="1" i="0" baseline="0" dirty="0" smtClean="0">
                <a:latin typeface="Calibri" panose="020F0502020204030204" pitchFamily="34" charset="0"/>
                <a:cs typeface="Arial" panose="020B0604020202020204" pitchFamily="34" charset="0"/>
              </a:rPr>
              <a:t>Gen 1</a:t>
            </a:r>
            <a:endParaRPr lang="en-US" sz="2400" b="1" i="0" baseline="0" dirty="0">
              <a:latin typeface="Calibri" panose="020F0502020204030204" pitchFamily="34" charset="0"/>
              <a:cs typeface="Arial" panose="020B0604020202020204" pitchFamily="34" charset="0"/>
            </a:endParaRPr>
          </a:p>
        </p:txBody>
      </p:sp>
      <p:sp>
        <p:nvSpPr>
          <p:cNvPr id="25" name="TextBox 24"/>
          <p:cNvSpPr txBox="1"/>
          <p:nvPr/>
        </p:nvSpPr>
        <p:spPr>
          <a:xfrm>
            <a:off x="5127038" y="5703650"/>
            <a:ext cx="1403843" cy="461665"/>
          </a:xfrm>
          <a:prstGeom prst="rect">
            <a:avLst/>
          </a:prstGeom>
          <a:noFill/>
        </p:spPr>
        <p:txBody>
          <a:bodyPr wrap="square" rtlCol="0" anchor="ctr">
            <a:spAutoFit/>
          </a:bodyPr>
          <a:lstStyle>
            <a:defPPr>
              <a:defRPr lang="en-US"/>
            </a:defPPr>
            <a:lvl1pPr algn="ctr">
              <a:defRPr sz="2000" b="1" i="0" baseline="0">
                <a:latin typeface="Arial" panose="020B0604020202020204" pitchFamily="34" charset="0"/>
                <a:cs typeface="Arial" panose="020B0604020202020204" pitchFamily="34" charset="0"/>
              </a:defRPr>
            </a:lvl1pPr>
          </a:lstStyle>
          <a:p>
            <a:r>
              <a:rPr lang="en-US" sz="2400" dirty="0">
                <a:latin typeface="Calibri" panose="020F0502020204030204" pitchFamily="34" charset="0"/>
              </a:rPr>
              <a:t>Gen 2</a:t>
            </a:r>
          </a:p>
        </p:txBody>
      </p:sp>
      <p:sp>
        <p:nvSpPr>
          <p:cNvPr id="28" name="TextBox 27"/>
          <p:cNvSpPr txBox="1"/>
          <p:nvPr/>
        </p:nvSpPr>
        <p:spPr>
          <a:xfrm>
            <a:off x="531724" y="2752549"/>
            <a:ext cx="1889760" cy="707886"/>
          </a:xfrm>
          <a:prstGeom prst="rect">
            <a:avLst/>
          </a:prstGeom>
          <a:noFill/>
        </p:spPr>
        <p:txBody>
          <a:bodyPr wrap="square" rtlCol="0">
            <a:spAutoFit/>
          </a:bodyPr>
          <a:lstStyle/>
          <a:p>
            <a:pPr algn="ctr"/>
            <a:r>
              <a:rPr lang="en-US" sz="2000" dirty="0" smtClean="0"/>
              <a:t>AS Offer </a:t>
            </a:r>
          </a:p>
          <a:p>
            <a:pPr algn="ctr"/>
            <a:r>
              <a:rPr lang="en-US" sz="2000" dirty="0" smtClean="0"/>
              <a:t>= $10</a:t>
            </a:r>
            <a:endParaRPr lang="en-US" sz="2000" dirty="0"/>
          </a:p>
        </p:txBody>
      </p:sp>
      <p:sp>
        <p:nvSpPr>
          <p:cNvPr id="29" name="TextBox 28"/>
          <p:cNvSpPr txBox="1"/>
          <p:nvPr/>
        </p:nvSpPr>
        <p:spPr>
          <a:xfrm>
            <a:off x="6758940" y="3639309"/>
            <a:ext cx="1889760" cy="707886"/>
          </a:xfrm>
          <a:prstGeom prst="rect">
            <a:avLst/>
          </a:prstGeom>
          <a:noFill/>
        </p:spPr>
        <p:txBody>
          <a:bodyPr wrap="square" rtlCol="0">
            <a:spAutoFit/>
          </a:bodyPr>
          <a:lstStyle/>
          <a:p>
            <a:pPr algn="ctr"/>
            <a:r>
              <a:rPr lang="en-US" sz="2000" dirty="0" smtClean="0"/>
              <a:t>Energy Offer </a:t>
            </a:r>
            <a:br>
              <a:rPr lang="en-US" sz="2000" dirty="0" smtClean="0"/>
            </a:br>
            <a:r>
              <a:rPr lang="en-US" sz="2000" dirty="0" smtClean="0"/>
              <a:t>= $50</a:t>
            </a:r>
            <a:endParaRPr lang="en-US" sz="2000" dirty="0"/>
          </a:p>
        </p:txBody>
      </p:sp>
      <p:sp>
        <p:nvSpPr>
          <p:cNvPr id="30" name="TextBox 29"/>
          <p:cNvSpPr txBox="1"/>
          <p:nvPr/>
        </p:nvSpPr>
        <p:spPr>
          <a:xfrm>
            <a:off x="6758940" y="2780997"/>
            <a:ext cx="1889760" cy="707886"/>
          </a:xfrm>
          <a:prstGeom prst="rect">
            <a:avLst/>
          </a:prstGeom>
          <a:noFill/>
        </p:spPr>
        <p:txBody>
          <a:bodyPr wrap="square" rtlCol="0">
            <a:spAutoFit/>
          </a:bodyPr>
          <a:lstStyle/>
          <a:p>
            <a:pPr algn="ctr"/>
            <a:r>
              <a:rPr lang="en-US" sz="2000" dirty="0" smtClean="0"/>
              <a:t>AS Offer </a:t>
            </a:r>
            <a:br>
              <a:rPr lang="en-US" sz="2000" dirty="0" smtClean="0"/>
            </a:br>
            <a:r>
              <a:rPr lang="en-US" sz="2000" dirty="0" smtClean="0"/>
              <a:t>= $20</a:t>
            </a:r>
            <a:endParaRPr lang="en-US" sz="2000" dirty="0"/>
          </a:p>
        </p:txBody>
      </p:sp>
      <p:sp>
        <p:nvSpPr>
          <p:cNvPr id="33" name="TextBox 32"/>
          <p:cNvSpPr txBox="1"/>
          <p:nvPr/>
        </p:nvSpPr>
        <p:spPr>
          <a:xfrm>
            <a:off x="531724" y="3639309"/>
            <a:ext cx="1889760" cy="707886"/>
          </a:xfrm>
          <a:prstGeom prst="rect">
            <a:avLst/>
          </a:prstGeom>
          <a:noFill/>
        </p:spPr>
        <p:txBody>
          <a:bodyPr wrap="square" rtlCol="0">
            <a:spAutoFit/>
          </a:bodyPr>
          <a:lstStyle/>
          <a:p>
            <a:pPr algn="ctr"/>
            <a:r>
              <a:rPr lang="en-US" sz="2000" dirty="0" smtClean="0"/>
              <a:t>Energy Offer </a:t>
            </a:r>
            <a:br>
              <a:rPr lang="en-US" sz="2000" dirty="0" smtClean="0"/>
            </a:br>
            <a:r>
              <a:rPr lang="en-US" sz="2000" dirty="0" smtClean="0"/>
              <a:t>= $30</a:t>
            </a:r>
            <a:endParaRPr lang="en-US" sz="2000" dirty="0"/>
          </a:p>
        </p:txBody>
      </p:sp>
      <p:sp>
        <p:nvSpPr>
          <p:cNvPr id="34" name="TextBox 33"/>
          <p:cNvSpPr txBox="1"/>
          <p:nvPr/>
        </p:nvSpPr>
        <p:spPr>
          <a:xfrm>
            <a:off x="609600" y="1036319"/>
            <a:ext cx="7787640" cy="830997"/>
          </a:xfrm>
          <a:prstGeom prst="rect">
            <a:avLst/>
          </a:prstGeom>
          <a:noFill/>
        </p:spPr>
        <p:txBody>
          <a:bodyPr wrap="square" rtlCol="0">
            <a:spAutoFit/>
          </a:bodyPr>
          <a:lstStyle/>
          <a:p>
            <a:pPr algn="ctr"/>
            <a:r>
              <a:rPr lang="en-US" sz="2400" dirty="0" smtClean="0"/>
              <a:t>Could clear $50 </a:t>
            </a:r>
            <a:r>
              <a:rPr lang="en-US" sz="2400" dirty="0" smtClean="0"/>
              <a:t>offer </a:t>
            </a:r>
            <a:r>
              <a:rPr lang="en-US" sz="2400" dirty="0" smtClean="0"/>
              <a:t/>
            </a:r>
            <a:br>
              <a:rPr lang="en-US" sz="2400" dirty="0" smtClean="0"/>
            </a:br>
            <a:r>
              <a:rPr lang="en-US" sz="2400" dirty="0" smtClean="0">
                <a:sym typeface="Wingdings" panose="05000000000000000000" pitchFamily="2" charset="2"/>
              </a:rPr>
              <a:t> LMP $50</a:t>
            </a:r>
          </a:p>
        </p:txBody>
      </p:sp>
      <p:sp>
        <p:nvSpPr>
          <p:cNvPr id="35" name="TextBox 34"/>
          <p:cNvSpPr txBox="1"/>
          <p:nvPr/>
        </p:nvSpPr>
        <p:spPr>
          <a:xfrm>
            <a:off x="609600" y="1036319"/>
            <a:ext cx="7787640" cy="832104"/>
          </a:xfrm>
          <a:prstGeom prst="rect">
            <a:avLst/>
          </a:prstGeom>
          <a:solidFill>
            <a:schemeClr val="bg1"/>
          </a:solidFill>
        </p:spPr>
        <p:txBody>
          <a:bodyPr wrap="square" rtlCol="0" anchor="ctr">
            <a:noAutofit/>
          </a:bodyPr>
          <a:lstStyle/>
          <a:p>
            <a:pPr algn="ctr"/>
            <a:r>
              <a:rPr lang="en-US" sz="2400" dirty="0"/>
              <a:t>– </a:t>
            </a:r>
            <a:r>
              <a:rPr lang="en-US" sz="2400" dirty="0" smtClean="0"/>
              <a:t>OR –</a:t>
            </a:r>
          </a:p>
        </p:txBody>
      </p:sp>
      <p:sp>
        <p:nvSpPr>
          <p:cNvPr id="36" name="TextBox 35"/>
          <p:cNvSpPr txBox="1"/>
          <p:nvPr/>
        </p:nvSpPr>
        <p:spPr>
          <a:xfrm>
            <a:off x="609600" y="1036319"/>
            <a:ext cx="7787640" cy="830997"/>
          </a:xfrm>
          <a:prstGeom prst="rect">
            <a:avLst/>
          </a:prstGeom>
          <a:solidFill>
            <a:schemeClr val="bg1"/>
          </a:solidFill>
        </p:spPr>
        <p:txBody>
          <a:bodyPr wrap="square" rtlCol="0">
            <a:spAutoFit/>
          </a:bodyPr>
          <a:lstStyle/>
          <a:p>
            <a:pPr algn="ctr"/>
            <a:r>
              <a:rPr lang="en-US" sz="2400" dirty="0" smtClean="0">
                <a:sym typeface="Wingdings" panose="05000000000000000000" pitchFamily="2" charset="2"/>
              </a:rPr>
              <a:t>Clear $30 energy </a:t>
            </a:r>
            <a:r>
              <a:rPr lang="en-US" sz="2400" dirty="0">
                <a:sym typeface="Wingdings" panose="05000000000000000000" pitchFamily="2" charset="2"/>
              </a:rPr>
              <a:t>o</a:t>
            </a:r>
            <a:r>
              <a:rPr lang="en-US" sz="2400" dirty="0" smtClean="0">
                <a:sym typeface="Wingdings" panose="05000000000000000000" pitchFamily="2" charset="2"/>
              </a:rPr>
              <a:t>ffer + $10 increase in AS cost</a:t>
            </a:r>
            <a:br>
              <a:rPr lang="en-US" sz="2400" dirty="0" smtClean="0">
                <a:sym typeface="Wingdings" panose="05000000000000000000" pitchFamily="2" charset="2"/>
              </a:rPr>
            </a:br>
            <a:r>
              <a:rPr lang="en-US" sz="2400" dirty="0" smtClean="0">
                <a:sym typeface="Wingdings" panose="05000000000000000000" pitchFamily="2" charset="2"/>
              </a:rPr>
              <a:t> LMP $40</a:t>
            </a:r>
          </a:p>
        </p:txBody>
      </p:sp>
    </p:spTree>
    <p:custDataLst>
      <p:tags r:id="rId1"/>
    </p:custDataLst>
    <p:extLst>
      <p:ext uri="{BB962C8B-B14F-4D97-AF65-F5344CB8AC3E}">
        <p14:creationId xmlns:p14="http://schemas.microsoft.com/office/powerpoint/2010/main" val="127821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par>
                          <p:cTn id="18" fill="hold">
                            <p:stCondLst>
                              <p:cond delay="500"/>
                            </p:stCondLst>
                            <p:childTnLst>
                              <p:par>
                                <p:cTn id="19" presetID="1" presetClass="entr" presetSubtype="0" fill="hold" grpId="1" nodeType="after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0" presetClass="exit" presetSubtype="0" fill="hold" grpId="0" nodeType="with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par>
                          <p:cTn id="24" fill="hold">
                            <p:stCondLst>
                              <p:cond delay="1000"/>
                            </p:stCondLst>
                            <p:childTnLst>
                              <p:par>
                                <p:cTn id="25" presetID="63" presetClass="path" presetSubtype="0" accel="3500" fill="hold" grpId="0" nodeType="afterEffect">
                                  <p:stCondLst>
                                    <p:cond delay="0"/>
                                  </p:stCondLst>
                                  <p:childTnLst>
                                    <p:animMotion origin="layout" path="M 0.03212 -2.96296E-6 L 0.29584 -2.96296E-6 " pathEditMode="relative" rAng="0" ptsTypes="AA">
                                      <p:cBhvr>
                                        <p:cTn id="26" dur="1000" fill="hold"/>
                                        <p:tgtEl>
                                          <p:spTgt spid="19"/>
                                        </p:tgtEl>
                                        <p:attrNameLst>
                                          <p:attrName>ppt_x</p:attrName>
                                          <p:attrName>ppt_y</p:attrName>
                                        </p:attrNameLst>
                                      </p:cBhvr>
                                      <p:rCtr x="13177" y="0"/>
                                    </p:animMotion>
                                  </p:childTnLst>
                                </p:cTn>
                              </p:par>
                              <p:par>
                                <p:cTn id="27" presetID="10" presetClass="exit" presetSubtype="0" fill="hold" grpId="1" nodeType="withEffect">
                                  <p:stCondLst>
                                    <p:cond delay="0"/>
                                  </p:stCondLst>
                                  <p:childTnLst>
                                    <p:animEffect transition="out" filter="fade">
                                      <p:cBhvr>
                                        <p:cTn id="28" dur="500"/>
                                        <p:tgtEl>
                                          <p:spTgt spid="42"/>
                                        </p:tgtEl>
                                      </p:cBhvr>
                                    </p:animEffect>
                                    <p:set>
                                      <p:cBhvr>
                                        <p:cTn id="29" dur="1" fill="hold">
                                          <p:stCondLst>
                                            <p:cond delay="499"/>
                                          </p:stCondLst>
                                        </p:cTn>
                                        <p:tgtEl>
                                          <p:spTgt spid="4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down)">
                                      <p:cBhvr>
                                        <p:cTn id="34" dur="500"/>
                                        <p:tgtEl>
                                          <p:spTgt spid="23"/>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19" grpId="0" animBg="1"/>
      <p:bldP spid="19" grpId="1" animBg="1"/>
      <p:bldP spid="5" grpId="0" animBg="1"/>
      <p:bldP spid="23" grpId="0" animBg="1"/>
      <p:bldP spid="34" grpId="0"/>
      <p:bldP spid="35" grpId="0" animBg="1"/>
      <p:bldP spid="3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ERCOT Market Operations Processes</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459" y="927400"/>
            <a:ext cx="8683081" cy="5226228"/>
          </a:xfrm>
          <a:prstGeom prst="rect">
            <a:avLst/>
          </a:prstGeom>
        </p:spPr>
      </p:pic>
    </p:spTree>
    <p:custDataLst>
      <p:tags r:id="rId1"/>
    </p:custDataLst>
    <p:extLst>
      <p:ext uri="{BB962C8B-B14F-4D97-AF65-F5344CB8AC3E}">
        <p14:creationId xmlns:p14="http://schemas.microsoft.com/office/powerpoint/2010/main" val="17923702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Reliability Unit Commitment</a:t>
            </a:r>
          </a:p>
        </p:txBody>
      </p:sp>
      <p:sp>
        <p:nvSpPr>
          <p:cNvPr id="4" name="Content Placeholder 3"/>
          <p:cNvSpPr txBox="1">
            <a:spLocks/>
          </p:cNvSpPr>
          <p:nvPr/>
        </p:nvSpPr>
        <p:spPr>
          <a:xfrm>
            <a:off x="2563058" y="2971800"/>
            <a:ext cx="4801569" cy="188118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2400"/>
              </a:spcBef>
              <a:buFont typeface="Arial" panose="020B0604020202020204" pitchFamily="34" charset="0"/>
              <a:buNone/>
            </a:pPr>
            <a:r>
              <a:rPr lang="en-US" sz="2000" dirty="0" smtClean="0"/>
              <a:t>RUC optimization</a:t>
            </a:r>
          </a:p>
          <a:p>
            <a:pPr>
              <a:spcBef>
                <a:spcPts val="600"/>
              </a:spcBef>
            </a:pPr>
            <a:r>
              <a:rPr lang="en-US" sz="2000" dirty="0" smtClean="0"/>
              <a:t>Ensures remaining capacity is</a:t>
            </a:r>
            <a:r>
              <a:rPr lang="en-US" sz="2000" dirty="0"/>
              <a:t> </a:t>
            </a:r>
            <a:r>
              <a:rPr lang="en-US" sz="2000" dirty="0" smtClean="0"/>
              <a:t>sufficient </a:t>
            </a:r>
            <a:r>
              <a:rPr lang="en-US" sz="2000" dirty="0"/>
              <a:t>for e</a:t>
            </a:r>
            <a:r>
              <a:rPr lang="en-US" sz="2000" dirty="0" smtClean="0"/>
              <a:t>nergy </a:t>
            </a:r>
            <a:r>
              <a:rPr lang="en-US" sz="2000" dirty="0"/>
              <a:t>d</a:t>
            </a:r>
            <a:r>
              <a:rPr lang="en-US" sz="2000" dirty="0" smtClean="0"/>
              <a:t>ispatch</a:t>
            </a:r>
          </a:p>
          <a:p>
            <a:pPr>
              <a:spcBef>
                <a:spcPts val="1200"/>
              </a:spcBef>
            </a:pPr>
            <a:r>
              <a:rPr lang="en-US" sz="2000" dirty="0" smtClean="0"/>
              <a:t>Checks for AS infeasibilities</a:t>
            </a:r>
          </a:p>
          <a:p>
            <a:pPr>
              <a:spcBef>
                <a:spcPts val="600"/>
              </a:spcBef>
            </a:pPr>
            <a:endParaRPr lang="en-US" sz="2400" dirty="0" smtClean="0"/>
          </a:p>
        </p:txBody>
      </p:sp>
      <p:sp>
        <p:nvSpPr>
          <p:cNvPr id="5" name="Rectangle 4"/>
          <p:cNvSpPr/>
          <p:nvPr/>
        </p:nvSpPr>
        <p:spPr>
          <a:xfrm>
            <a:off x="761999" y="1583473"/>
            <a:ext cx="1089237" cy="685799"/>
          </a:xfrm>
          <a:prstGeom prst="rect">
            <a:avLst/>
          </a:prstGeom>
          <a:solidFill>
            <a:srgbClr val="A6A6A6"/>
          </a:solidFill>
          <a:ln w="19050" algn="ctr">
            <a:noFill/>
            <a:round/>
            <a:headEnd/>
            <a:tailEnd/>
          </a:ln>
        </p:spPr>
        <p:txBody>
          <a:bodyPr wrap="none" rtlCol="0" anchor="ctr" anchorCtr="1"/>
          <a:lstStyle/>
          <a:p>
            <a:pPr algn="ctr" fontAlgn="auto">
              <a:lnSpc>
                <a:spcPts val="2000"/>
              </a:lnSpc>
              <a:spcBef>
                <a:spcPts val="0"/>
              </a:spcBef>
              <a:spcAft>
                <a:spcPts val="0"/>
              </a:spcAft>
            </a:pPr>
            <a:r>
              <a:rPr lang="en-US" sz="2000" b="1" i="0" kern="0" baseline="0" dirty="0" smtClean="0">
                <a:solidFill>
                  <a:srgbClr val="000000"/>
                </a:solidFill>
                <a:latin typeface="Calibri" panose="020F0502020204030204" pitchFamily="34" charset="0"/>
              </a:rPr>
              <a:t>AS </a:t>
            </a:r>
            <a:br>
              <a:rPr lang="en-US" sz="2000" b="1" i="0" kern="0" baseline="0" dirty="0" smtClean="0">
                <a:solidFill>
                  <a:srgbClr val="000000"/>
                </a:solidFill>
                <a:latin typeface="Calibri" panose="020F0502020204030204" pitchFamily="34" charset="0"/>
              </a:rPr>
            </a:br>
            <a:r>
              <a:rPr lang="en-US" sz="2000" b="1" i="0" kern="0" baseline="0" dirty="0" smtClean="0">
                <a:solidFill>
                  <a:srgbClr val="000000"/>
                </a:solidFill>
                <a:latin typeface="Calibri" panose="020F0502020204030204" pitchFamily="34" charset="0"/>
              </a:rPr>
              <a:t>Capacity</a:t>
            </a:r>
            <a:endParaRPr lang="en-US" sz="2000" b="1" i="0" kern="0" baseline="0" dirty="0">
              <a:solidFill>
                <a:srgbClr val="000000"/>
              </a:solidFill>
              <a:latin typeface="Calibri" panose="020F0502020204030204" pitchFamily="34" charset="0"/>
            </a:endParaRPr>
          </a:p>
        </p:txBody>
      </p:sp>
      <p:sp>
        <p:nvSpPr>
          <p:cNvPr id="6" name="Rectangle 5"/>
          <p:cNvSpPr/>
          <p:nvPr/>
        </p:nvSpPr>
        <p:spPr>
          <a:xfrm>
            <a:off x="762001" y="2269273"/>
            <a:ext cx="1089237" cy="2539732"/>
          </a:xfrm>
          <a:prstGeom prst="rect">
            <a:avLst/>
          </a:prstGeom>
          <a:solidFill>
            <a:schemeClr val="tx2">
              <a:lumMod val="90000"/>
              <a:lumOff val="10000"/>
            </a:schemeClr>
          </a:solidFill>
          <a:ln w="19050" algn="ctr">
            <a:noFill/>
            <a:round/>
            <a:headEnd/>
            <a:tailEnd/>
          </a:ln>
        </p:spPr>
        <p:txBody>
          <a:bodyPr wrap="none" rtlCol="0" anchor="ctr" anchorCtr="1"/>
          <a:lstStyle/>
          <a:p>
            <a:pPr algn="ctr" fontAlgn="auto">
              <a:lnSpc>
                <a:spcPts val="2000"/>
              </a:lnSpc>
              <a:spcBef>
                <a:spcPts val="0"/>
              </a:spcBef>
              <a:spcAft>
                <a:spcPts val="0"/>
              </a:spcAft>
            </a:pPr>
            <a:r>
              <a:rPr lang="en-US" sz="2000" b="1" i="0" kern="0" baseline="0" dirty="0" smtClean="0">
                <a:solidFill>
                  <a:schemeClr val="bg1"/>
                </a:solidFill>
                <a:latin typeface="Calibri" panose="020F0502020204030204" pitchFamily="34" charset="0"/>
              </a:rPr>
              <a:t>Available</a:t>
            </a:r>
            <a:br>
              <a:rPr lang="en-US" sz="2000" b="1" i="0" kern="0" baseline="0" dirty="0" smtClean="0">
                <a:solidFill>
                  <a:schemeClr val="bg1"/>
                </a:solidFill>
                <a:latin typeface="Calibri" panose="020F0502020204030204" pitchFamily="34" charset="0"/>
              </a:rPr>
            </a:br>
            <a:r>
              <a:rPr lang="en-US" sz="2000" b="1" i="0" kern="0" baseline="0" dirty="0" smtClean="0">
                <a:solidFill>
                  <a:schemeClr val="bg1"/>
                </a:solidFill>
                <a:latin typeface="Calibri" panose="020F0502020204030204" pitchFamily="34" charset="0"/>
              </a:rPr>
              <a:t>for</a:t>
            </a:r>
            <a:br>
              <a:rPr lang="en-US" sz="2000" b="1" i="0" kern="0" baseline="0" dirty="0" smtClean="0">
                <a:solidFill>
                  <a:schemeClr val="bg1"/>
                </a:solidFill>
                <a:latin typeface="Calibri" panose="020F0502020204030204" pitchFamily="34" charset="0"/>
              </a:rPr>
            </a:br>
            <a:r>
              <a:rPr lang="en-US" sz="2000" b="1" i="0" kern="0" baseline="0" dirty="0" smtClean="0">
                <a:solidFill>
                  <a:schemeClr val="bg1"/>
                </a:solidFill>
                <a:latin typeface="Calibri" panose="020F0502020204030204" pitchFamily="34" charset="0"/>
              </a:rPr>
              <a:t>Energy</a:t>
            </a:r>
            <a:r>
              <a:rPr lang="en-US" sz="2000" b="1" i="0" kern="0" baseline="0" dirty="0">
                <a:solidFill>
                  <a:schemeClr val="bg1"/>
                </a:solidFill>
                <a:latin typeface="Calibri" panose="020F0502020204030204" pitchFamily="34" charset="0"/>
              </a:rPr>
              <a:t/>
            </a:r>
            <a:br>
              <a:rPr lang="en-US" sz="2000" b="1" i="0" kern="0" baseline="0" dirty="0">
                <a:solidFill>
                  <a:schemeClr val="bg1"/>
                </a:solidFill>
                <a:latin typeface="Calibri" panose="020F0502020204030204" pitchFamily="34" charset="0"/>
              </a:rPr>
            </a:br>
            <a:r>
              <a:rPr lang="en-US" sz="2000" b="1" i="0" kern="0" baseline="0" dirty="0" smtClean="0">
                <a:solidFill>
                  <a:schemeClr val="bg1"/>
                </a:solidFill>
                <a:latin typeface="Calibri" panose="020F0502020204030204" pitchFamily="34" charset="0"/>
              </a:rPr>
              <a:t>Dispatch</a:t>
            </a:r>
            <a:endParaRPr lang="en-US" sz="2000" b="1" i="0" kern="0" baseline="0" dirty="0">
              <a:solidFill>
                <a:schemeClr val="bg1"/>
              </a:solidFill>
              <a:latin typeface="Calibri" panose="020F0502020204030204" pitchFamily="34" charset="0"/>
            </a:endParaRPr>
          </a:p>
        </p:txBody>
      </p:sp>
      <p:sp>
        <p:nvSpPr>
          <p:cNvPr id="7" name="Rectangle 6"/>
          <p:cNvSpPr/>
          <p:nvPr/>
        </p:nvSpPr>
        <p:spPr>
          <a:xfrm>
            <a:off x="762000" y="1583473"/>
            <a:ext cx="1089237" cy="3225531"/>
          </a:xfrm>
          <a:prstGeom prst="rect">
            <a:avLst/>
          </a:prstGeom>
          <a:noFill/>
          <a:ln w="19050" algn="ctr">
            <a:solidFill>
              <a:schemeClr val="tx1"/>
            </a:solidFill>
            <a:round/>
            <a:headEnd/>
            <a:tailEnd/>
          </a:ln>
        </p:spPr>
        <p:txBody>
          <a:bodyPr wrap="none" rtlCol="0" anchor="ctr" anchorCtr="1"/>
          <a:lstStyle/>
          <a:p>
            <a:pPr algn="ctr" fontAlgn="auto">
              <a:spcBef>
                <a:spcPts val="0"/>
              </a:spcBef>
              <a:spcAft>
                <a:spcPts val="0"/>
              </a:spcAft>
            </a:pPr>
            <a:endParaRPr lang="en-US" sz="1400" b="1" i="0" kern="0" baseline="0" dirty="0">
              <a:solidFill>
                <a:prstClr val="black"/>
              </a:solidFill>
              <a:latin typeface="+mj-lt"/>
            </a:endParaRPr>
          </a:p>
        </p:txBody>
      </p:sp>
      <p:sp>
        <p:nvSpPr>
          <p:cNvPr id="8" name="TextBox 7"/>
          <p:cNvSpPr txBox="1"/>
          <p:nvPr/>
        </p:nvSpPr>
        <p:spPr>
          <a:xfrm>
            <a:off x="762001" y="4852745"/>
            <a:ext cx="1089237" cy="605294"/>
          </a:xfrm>
          <a:prstGeom prst="rect">
            <a:avLst/>
          </a:prstGeom>
          <a:noFill/>
        </p:spPr>
        <p:txBody>
          <a:bodyPr wrap="square" rtlCol="0" anchor="ctr">
            <a:spAutoFit/>
          </a:bodyPr>
          <a:lstStyle/>
          <a:p>
            <a:pPr algn="ctr">
              <a:lnSpc>
                <a:spcPts val="2000"/>
              </a:lnSpc>
            </a:pPr>
            <a:r>
              <a:rPr lang="en-US" sz="2000" b="1" i="0" baseline="0" dirty="0" smtClean="0">
                <a:latin typeface="Calibri" panose="020F0502020204030204" pitchFamily="34" charset="0"/>
                <a:cs typeface="Arial" panose="020B0604020202020204" pitchFamily="34" charset="0"/>
              </a:rPr>
              <a:t>System Capacity</a:t>
            </a:r>
            <a:endParaRPr lang="en-US" sz="2000" b="1" i="0" baseline="0" dirty="0">
              <a:latin typeface="Calibri" panose="020F0502020204030204" pitchFamily="34" charset="0"/>
              <a:cs typeface="Arial" panose="020B0604020202020204" pitchFamily="34" charset="0"/>
            </a:endParaRPr>
          </a:p>
        </p:txBody>
      </p:sp>
      <p:sp>
        <p:nvSpPr>
          <p:cNvPr id="9" name="Right Brace 8"/>
          <p:cNvSpPr/>
          <p:nvPr/>
        </p:nvSpPr>
        <p:spPr>
          <a:xfrm>
            <a:off x="2024268" y="2299009"/>
            <a:ext cx="365760" cy="2509995"/>
          </a:xfrm>
          <a:prstGeom prst="rightBrace">
            <a:avLst>
              <a:gd name="adj1" fmla="val 30762"/>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B6770"/>
              </a:solidFill>
            </a:endParaRPr>
          </a:p>
        </p:txBody>
      </p:sp>
      <p:sp>
        <p:nvSpPr>
          <p:cNvPr id="10" name="Right Brace 9"/>
          <p:cNvSpPr/>
          <p:nvPr/>
        </p:nvSpPr>
        <p:spPr>
          <a:xfrm>
            <a:off x="2024268" y="1583527"/>
            <a:ext cx="365760" cy="663496"/>
          </a:xfrm>
          <a:prstGeom prst="rightBrace">
            <a:avLst>
              <a:gd name="adj1" fmla="val 30762"/>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B6770"/>
              </a:solidFill>
            </a:endParaRPr>
          </a:p>
        </p:txBody>
      </p:sp>
      <p:sp>
        <p:nvSpPr>
          <p:cNvPr id="11" name="Content Placeholder 3"/>
          <p:cNvSpPr txBox="1">
            <a:spLocks/>
          </p:cNvSpPr>
          <p:nvPr/>
        </p:nvSpPr>
        <p:spPr>
          <a:xfrm>
            <a:off x="2563058" y="1534023"/>
            <a:ext cx="5473254" cy="89953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2400"/>
              </a:spcBef>
              <a:buFont typeface="Arial" panose="020B0604020202020204" pitchFamily="34" charset="0"/>
              <a:buNone/>
            </a:pPr>
            <a:r>
              <a:rPr lang="en-US" sz="2000" dirty="0" smtClean="0"/>
              <a:t>QSE schedules to fulfill </a:t>
            </a:r>
            <a:br>
              <a:rPr lang="en-US" sz="2000" dirty="0" smtClean="0"/>
            </a:br>
            <a:r>
              <a:rPr lang="en-US" sz="2000" dirty="0" smtClean="0"/>
              <a:t>AS supply </a:t>
            </a:r>
            <a:r>
              <a:rPr lang="en-US" sz="2000" dirty="0"/>
              <a:t>r</a:t>
            </a:r>
            <a:r>
              <a:rPr lang="en-US" sz="2000" dirty="0" smtClean="0"/>
              <a:t>esponsibility</a:t>
            </a:r>
          </a:p>
        </p:txBody>
      </p:sp>
    </p:spTree>
    <p:custDataLst>
      <p:tags r:id="rId1"/>
    </p:custDataLst>
    <p:extLst>
      <p:ext uri="{BB962C8B-B14F-4D97-AF65-F5344CB8AC3E}">
        <p14:creationId xmlns:p14="http://schemas.microsoft.com/office/powerpoint/2010/main" val="25932516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Co-optimized </a:t>
            </a:r>
            <a:r>
              <a:rPr lang="en-US" dirty="0"/>
              <a:t>Reliability Unit Commitment</a:t>
            </a:r>
          </a:p>
        </p:txBody>
      </p:sp>
      <p:sp>
        <p:nvSpPr>
          <p:cNvPr id="4" name="Content Placeholder 3"/>
          <p:cNvSpPr txBox="1">
            <a:spLocks/>
          </p:cNvSpPr>
          <p:nvPr/>
        </p:nvSpPr>
        <p:spPr>
          <a:xfrm>
            <a:off x="2626299" y="2737659"/>
            <a:ext cx="5681410" cy="12878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2400"/>
              </a:spcBef>
              <a:buFont typeface="Arial" panose="020B0604020202020204" pitchFamily="34" charset="0"/>
              <a:buNone/>
            </a:pPr>
            <a:r>
              <a:rPr lang="en-US" sz="2000" dirty="0" smtClean="0"/>
              <a:t>RUC optimization ensures sufficient capacity for energy </a:t>
            </a:r>
            <a:r>
              <a:rPr lang="en-US" sz="2000" dirty="0"/>
              <a:t>d</a:t>
            </a:r>
            <a:r>
              <a:rPr lang="en-US" sz="2000" dirty="0" smtClean="0"/>
              <a:t>ispatch </a:t>
            </a:r>
            <a:r>
              <a:rPr lang="en-US" sz="2000" u="sng" dirty="0" smtClean="0"/>
              <a:t>and</a:t>
            </a:r>
            <a:r>
              <a:rPr lang="en-US" sz="2000" dirty="0" smtClean="0"/>
              <a:t> AS </a:t>
            </a:r>
            <a:r>
              <a:rPr lang="en-US" sz="2000" dirty="0"/>
              <a:t>r</a:t>
            </a:r>
            <a:r>
              <a:rPr lang="en-US" sz="2000" dirty="0" smtClean="0"/>
              <a:t>equirements </a:t>
            </a:r>
          </a:p>
        </p:txBody>
      </p:sp>
      <p:sp>
        <p:nvSpPr>
          <p:cNvPr id="5" name="Rectangle 4"/>
          <p:cNvSpPr/>
          <p:nvPr/>
        </p:nvSpPr>
        <p:spPr>
          <a:xfrm>
            <a:off x="761999" y="1583473"/>
            <a:ext cx="1089237" cy="685799"/>
          </a:xfrm>
          <a:prstGeom prst="rect">
            <a:avLst/>
          </a:prstGeom>
          <a:solidFill>
            <a:srgbClr val="A6A6A6"/>
          </a:solidFill>
          <a:ln w="19050" algn="ctr">
            <a:noFill/>
            <a:round/>
            <a:headEnd/>
            <a:tailEnd/>
          </a:ln>
        </p:spPr>
        <p:txBody>
          <a:bodyPr wrap="none" rtlCol="0" anchor="ctr" anchorCtr="1"/>
          <a:lstStyle/>
          <a:p>
            <a:pPr algn="ctr" fontAlgn="auto">
              <a:lnSpc>
                <a:spcPts val="2000"/>
              </a:lnSpc>
              <a:spcBef>
                <a:spcPts val="0"/>
              </a:spcBef>
              <a:spcAft>
                <a:spcPts val="0"/>
              </a:spcAft>
            </a:pPr>
            <a:r>
              <a:rPr lang="en-US" sz="2000" b="1" i="0" kern="0" baseline="0" dirty="0" smtClean="0">
                <a:solidFill>
                  <a:srgbClr val="000000"/>
                </a:solidFill>
                <a:latin typeface="Calibri" panose="020F0502020204030204" pitchFamily="34" charset="0"/>
              </a:rPr>
              <a:t>AS </a:t>
            </a:r>
            <a:br>
              <a:rPr lang="en-US" sz="2000" b="1" i="0" kern="0" baseline="0" dirty="0" smtClean="0">
                <a:solidFill>
                  <a:srgbClr val="000000"/>
                </a:solidFill>
                <a:latin typeface="Calibri" panose="020F0502020204030204" pitchFamily="34" charset="0"/>
              </a:rPr>
            </a:br>
            <a:r>
              <a:rPr lang="en-US" sz="2000" b="1" i="0" kern="0" baseline="0" dirty="0" smtClean="0">
                <a:solidFill>
                  <a:srgbClr val="000000"/>
                </a:solidFill>
                <a:latin typeface="Calibri" panose="020F0502020204030204" pitchFamily="34" charset="0"/>
              </a:rPr>
              <a:t>Capacity</a:t>
            </a:r>
            <a:endParaRPr lang="en-US" sz="2000" b="1" i="0" kern="0" baseline="0" dirty="0">
              <a:solidFill>
                <a:srgbClr val="000000"/>
              </a:solidFill>
              <a:latin typeface="Calibri" panose="020F0502020204030204" pitchFamily="34" charset="0"/>
            </a:endParaRPr>
          </a:p>
        </p:txBody>
      </p:sp>
      <p:sp>
        <p:nvSpPr>
          <p:cNvPr id="6" name="Rectangle 5"/>
          <p:cNvSpPr/>
          <p:nvPr/>
        </p:nvSpPr>
        <p:spPr>
          <a:xfrm>
            <a:off x="762001" y="2269273"/>
            <a:ext cx="1089237" cy="2539732"/>
          </a:xfrm>
          <a:prstGeom prst="rect">
            <a:avLst/>
          </a:prstGeom>
          <a:solidFill>
            <a:schemeClr val="tx2">
              <a:lumMod val="90000"/>
              <a:lumOff val="10000"/>
            </a:schemeClr>
          </a:solidFill>
          <a:ln w="19050" algn="ctr">
            <a:noFill/>
            <a:round/>
            <a:headEnd/>
            <a:tailEnd/>
          </a:ln>
        </p:spPr>
        <p:txBody>
          <a:bodyPr wrap="none" rtlCol="0" anchor="ctr" anchorCtr="1"/>
          <a:lstStyle/>
          <a:p>
            <a:pPr algn="ctr" fontAlgn="auto">
              <a:lnSpc>
                <a:spcPts val="2000"/>
              </a:lnSpc>
              <a:spcBef>
                <a:spcPts val="0"/>
              </a:spcBef>
              <a:spcAft>
                <a:spcPts val="0"/>
              </a:spcAft>
            </a:pPr>
            <a:r>
              <a:rPr lang="en-US" sz="2000" b="1" i="0" kern="0" baseline="0" dirty="0" smtClean="0">
                <a:solidFill>
                  <a:schemeClr val="bg1"/>
                </a:solidFill>
                <a:latin typeface="Calibri" panose="020F0502020204030204" pitchFamily="34" charset="0"/>
              </a:rPr>
              <a:t>Available</a:t>
            </a:r>
            <a:br>
              <a:rPr lang="en-US" sz="2000" b="1" i="0" kern="0" baseline="0" dirty="0" smtClean="0">
                <a:solidFill>
                  <a:schemeClr val="bg1"/>
                </a:solidFill>
                <a:latin typeface="Calibri" panose="020F0502020204030204" pitchFamily="34" charset="0"/>
              </a:rPr>
            </a:br>
            <a:r>
              <a:rPr lang="en-US" sz="2000" b="1" i="0" kern="0" baseline="0" dirty="0" smtClean="0">
                <a:solidFill>
                  <a:schemeClr val="bg1"/>
                </a:solidFill>
                <a:latin typeface="Calibri" panose="020F0502020204030204" pitchFamily="34" charset="0"/>
              </a:rPr>
              <a:t>for</a:t>
            </a:r>
            <a:br>
              <a:rPr lang="en-US" sz="2000" b="1" i="0" kern="0" baseline="0" dirty="0" smtClean="0">
                <a:solidFill>
                  <a:schemeClr val="bg1"/>
                </a:solidFill>
                <a:latin typeface="Calibri" panose="020F0502020204030204" pitchFamily="34" charset="0"/>
              </a:rPr>
            </a:br>
            <a:r>
              <a:rPr lang="en-US" sz="2000" b="1" i="0" kern="0" baseline="0" dirty="0" smtClean="0">
                <a:solidFill>
                  <a:schemeClr val="bg1"/>
                </a:solidFill>
                <a:latin typeface="Calibri" panose="020F0502020204030204" pitchFamily="34" charset="0"/>
              </a:rPr>
              <a:t>Energy</a:t>
            </a:r>
            <a:r>
              <a:rPr lang="en-US" sz="2000" b="1" i="0" kern="0" baseline="0" dirty="0">
                <a:solidFill>
                  <a:schemeClr val="bg1"/>
                </a:solidFill>
                <a:latin typeface="Calibri" panose="020F0502020204030204" pitchFamily="34" charset="0"/>
              </a:rPr>
              <a:t/>
            </a:r>
            <a:br>
              <a:rPr lang="en-US" sz="2000" b="1" i="0" kern="0" baseline="0" dirty="0">
                <a:solidFill>
                  <a:schemeClr val="bg1"/>
                </a:solidFill>
                <a:latin typeface="Calibri" panose="020F0502020204030204" pitchFamily="34" charset="0"/>
              </a:rPr>
            </a:br>
            <a:r>
              <a:rPr lang="en-US" sz="2000" b="1" i="0" kern="0" baseline="0" dirty="0" smtClean="0">
                <a:solidFill>
                  <a:schemeClr val="bg1"/>
                </a:solidFill>
                <a:latin typeface="Calibri" panose="020F0502020204030204" pitchFamily="34" charset="0"/>
              </a:rPr>
              <a:t>Dispatch</a:t>
            </a:r>
            <a:endParaRPr lang="en-US" sz="2000" b="1" i="0" kern="0" baseline="0" dirty="0">
              <a:solidFill>
                <a:schemeClr val="bg1"/>
              </a:solidFill>
              <a:latin typeface="Calibri" panose="020F0502020204030204" pitchFamily="34" charset="0"/>
            </a:endParaRPr>
          </a:p>
        </p:txBody>
      </p:sp>
      <p:sp>
        <p:nvSpPr>
          <p:cNvPr id="7" name="Rectangle 6"/>
          <p:cNvSpPr/>
          <p:nvPr/>
        </p:nvSpPr>
        <p:spPr>
          <a:xfrm>
            <a:off x="762000" y="1583473"/>
            <a:ext cx="1089237" cy="3225531"/>
          </a:xfrm>
          <a:prstGeom prst="rect">
            <a:avLst/>
          </a:prstGeom>
          <a:noFill/>
          <a:ln w="19050" algn="ctr">
            <a:solidFill>
              <a:schemeClr val="tx1"/>
            </a:solidFill>
            <a:round/>
            <a:headEnd/>
            <a:tailEnd/>
          </a:ln>
        </p:spPr>
        <p:txBody>
          <a:bodyPr wrap="none" rtlCol="0" anchor="ctr" anchorCtr="1"/>
          <a:lstStyle/>
          <a:p>
            <a:pPr algn="ctr" fontAlgn="auto">
              <a:spcBef>
                <a:spcPts val="0"/>
              </a:spcBef>
              <a:spcAft>
                <a:spcPts val="0"/>
              </a:spcAft>
            </a:pPr>
            <a:endParaRPr lang="en-US" sz="1400" b="1" i="0" kern="0" baseline="0" dirty="0">
              <a:solidFill>
                <a:prstClr val="black"/>
              </a:solidFill>
              <a:latin typeface="+mj-lt"/>
            </a:endParaRPr>
          </a:p>
        </p:txBody>
      </p:sp>
      <p:sp>
        <p:nvSpPr>
          <p:cNvPr id="8" name="TextBox 7"/>
          <p:cNvSpPr txBox="1"/>
          <p:nvPr/>
        </p:nvSpPr>
        <p:spPr>
          <a:xfrm>
            <a:off x="762001" y="4852745"/>
            <a:ext cx="1089237" cy="605294"/>
          </a:xfrm>
          <a:prstGeom prst="rect">
            <a:avLst/>
          </a:prstGeom>
          <a:noFill/>
        </p:spPr>
        <p:txBody>
          <a:bodyPr wrap="square" rtlCol="0" anchor="ctr">
            <a:spAutoFit/>
          </a:bodyPr>
          <a:lstStyle/>
          <a:p>
            <a:pPr algn="ctr">
              <a:lnSpc>
                <a:spcPts val="2000"/>
              </a:lnSpc>
            </a:pPr>
            <a:r>
              <a:rPr lang="en-US" sz="2000" b="1" i="0" baseline="0" dirty="0" smtClean="0">
                <a:latin typeface="Calibri" panose="020F0502020204030204" pitchFamily="34" charset="0"/>
                <a:cs typeface="Arial" panose="020B0604020202020204" pitchFamily="34" charset="0"/>
              </a:rPr>
              <a:t>System Capacity</a:t>
            </a:r>
            <a:endParaRPr lang="en-US" sz="2000" b="1" i="0" baseline="0" dirty="0">
              <a:latin typeface="Calibri" panose="020F0502020204030204" pitchFamily="34" charset="0"/>
              <a:cs typeface="Arial" panose="020B0604020202020204" pitchFamily="34" charset="0"/>
            </a:endParaRPr>
          </a:p>
        </p:txBody>
      </p:sp>
      <p:sp>
        <p:nvSpPr>
          <p:cNvPr id="9" name="Right Brace 8"/>
          <p:cNvSpPr/>
          <p:nvPr/>
        </p:nvSpPr>
        <p:spPr>
          <a:xfrm>
            <a:off x="2024268" y="2299009"/>
            <a:ext cx="365760" cy="2509995"/>
          </a:xfrm>
          <a:prstGeom prst="rightBrace">
            <a:avLst>
              <a:gd name="adj1" fmla="val 30762"/>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B6770"/>
              </a:solidFill>
            </a:endParaRPr>
          </a:p>
        </p:txBody>
      </p:sp>
      <p:grpSp>
        <p:nvGrpSpPr>
          <p:cNvPr id="10" name="Group 9"/>
          <p:cNvGrpSpPr/>
          <p:nvPr/>
        </p:nvGrpSpPr>
        <p:grpSpPr>
          <a:xfrm>
            <a:off x="1932878" y="1583473"/>
            <a:ext cx="520390" cy="3269272"/>
            <a:chOff x="1932878" y="1583473"/>
            <a:chExt cx="520390" cy="3269272"/>
          </a:xfrm>
        </p:grpSpPr>
        <p:sp>
          <p:nvSpPr>
            <p:cNvPr id="11" name="Rectangle 10"/>
            <p:cNvSpPr/>
            <p:nvPr/>
          </p:nvSpPr>
          <p:spPr>
            <a:xfrm>
              <a:off x="1932878" y="2207941"/>
              <a:ext cx="520390" cy="2644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Brace 11"/>
            <p:cNvSpPr/>
            <p:nvPr/>
          </p:nvSpPr>
          <p:spPr>
            <a:xfrm>
              <a:off x="2024268" y="1583473"/>
              <a:ext cx="365760" cy="3225531"/>
            </a:xfrm>
            <a:prstGeom prst="rightBrace">
              <a:avLst>
                <a:gd name="adj1" fmla="val 30762"/>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B6770"/>
                </a:solidFill>
              </a:endParaRPr>
            </a:p>
          </p:txBody>
        </p:sp>
      </p:grpSp>
    </p:spTree>
    <p:custDataLst>
      <p:tags r:id="rId1"/>
    </p:custDataLst>
    <p:extLst>
      <p:ext uri="{BB962C8B-B14F-4D97-AF65-F5344CB8AC3E}">
        <p14:creationId xmlns:p14="http://schemas.microsoft.com/office/powerpoint/2010/main" val="107022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sp>
        <p:nvSpPr>
          <p:cNvPr id="5" name="TextBox 4"/>
          <p:cNvSpPr txBox="1"/>
          <p:nvPr/>
        </p:nvSpPr>
        <p:spPr>
          <a:xfrm>
            <a:off x="381001" y="1009650"/>
            <a:ext cx="7649308" cy="4031873"/>
          </a:xfrm>
          <a:prstGeom prst="rect">
            <a:avLst/>
          </a:prstGeom>
          <a:noFill/>
        </p:spPr>
        <p:txBody>
          <a:bodyPr wrap="square" rtlCol="0">
            <a:spAutoFit/>
          </a:bodyPr>
          <a:lstStyle/>
          <a:p>
            <a:pPr marL="285750" indent="-285750">
              <a:spcBef>
                <a:spcPts val="1000"/>
              </a:spcBef>
              <a:spcAft>
                <a:spcPts val="1000"/>
              </a:spcAft>
              <a:buFont typeface="Arial" panose="020B0604020202020204" pitchFamily="34" charset="0"/>
              <a:buChar char="•"/>
            </a:pPr>
            <a:r>
              <a:rPr lang="en-US" sz="2000" dirty="0" smtClean="0"/>
              <a:t>Part 1- Objective and audience for this orientation		</a:t>
            </a:r>
          </a:p>
          <a:p>
            <a:pPr marL="285750" indent="-285750">
              <a:spcBef>
                <a:spcPts val="1000"/>
              </a:spcBef>
              <a:spcAft>
                <a:spcPts val="1000"/>
              </a:spcAft>
              <a:buFont typeface="Arial" panose="020B0604020202020204" pitchFamily="34" charset="0"/>
              <a:buChar char="•"/>
            </a:pPr>
            <a:r>
              <a:rPr lang="en-US" sz="2000" dirty="0" smtClean="0"/>
              <a:t>Part 2- High level concepts and changes with RTC		</a:t>
            </a:r>
          </a:p>
          <a:p>
            <a:pPr marL="285750" indent="-285750">
              <a:spcBef>
                <a:spcPts val="1000"/>
              </a:spcBef>
              <a:spcAft>
                <a:spcPts val="1000"/>
              </a:spcAft>
              <a:buFont typeface="Arial" panose="020B0604020202020204" pitchFamily="34" charset="0"/>
              <a:buChar char="•"/>
            </a:pPr>
            <a:r>
              <a:rPr lang="en-US" sz="2000" dirty="0" smtClean="0"/>
              <a:t>Part 3- Explanation of Ancillary Service demand </a:t>
            </a:r>
            <a:r>
              <a:rPr lang="en-US" sz="2000" dirty="0"/>
              <a:t>c</a:t>
            </a:r>
            <a:r>
              <a:rPr lang="en-US" sz="2000" dirty="0" smtClean="0"/>
              <a:t>urves versus ORDC</a:t>
            </a:r>
          </a:p>
          <a:p>
            <a:pPr marL="285750" indent="-285750">
              <a:spcBef>
                <a:spcPts val="1000"/>
              </a:spcBef>
              <a:spcAft>
                <a:spcPts val="1000"/>
              </a:spcAft>
              <a:buFont typeface="Arial" panose="020B0604020202020204" pitchFamily="34" charset="0"/>
              <a:buChar char="•"/>
            </a:pPr>
            <a:r>
              <a:rPr lang="en-US" sz="2000" dirty="0" smtClean="0"/>
              <a:t>Part 4- Wrap-up and questions </a:t>
            </a:r>
          </a:p>
          <a:p>
            <a:pPr marL="285750" indent="-285750">
              <a:spcBef>
                <a:spcPts val="1000"/>
              </a:spcBef>
              <a:spcAft>
                <a:spcPts val="1000"/>
              </a:spcAft>
              <a:buFont typeface="Arial" panose="020B0604020202020204" pitchFamily="34" charset="0"/>
              <a:buChar char="•"/>
            </a:pPr>
            <a:r>
              <a:rPr lang="en-US" sz="2000" dirty="0" smtClean="0"/>
              <a:t>Part 5- Appendix</a:t>
            </a:r>
          </a:p>
          <a:p>
            <a:pPr marL="800100" lvl="1" indent="-342900">
              <a:spcBef>
                <a:spcPts val="1000"/>
              </a:spcBef>
              <a:spcAft>
                <a:spcPts val="1000"/>
              </a:spcAft>
              <a:buFont typeface="Arial" panose="020B0604020202020204" pitchFamily="34" charset="0"/>
              <a:buChar char="‒"/>
            </a:pPr>
            <a:r>
              <a:rPr lang="en-US" dirty="0" smtClean="0"/>
              <a:t>Acronyms</a:t>
            </a:r>
            <a:endParaRPr lang="en-US" dirty="0"/>
          </a:p>
          <a:p>
            <a:pPr marL="800100" lvl="1" indent="-342900">
              <a:spcBef>
                <a:spcPts val="1000"/>
              </a:spcBef>
              <a:spcAft>
                <a:spcPts val="1000"/>
              </a:spcAft>
              <a:buFont typeface="Arial" panose="020B0604020202020204" pitchFamily="34" charset="0"/>
              <a:buChar char="‒"/>
            </a:pPr>
            <a:r>
              <a:rPr lang="en-US" dirty="0" smtClean="0"/>
              <a:t>Other references regarding RTC</a:t>
            </a:r>
          </a:p>
        </p:txBody>
      </p:sp>
    </p:spTree>
    <p:custDataLst>
      <p:tags r:id="rId1"/>
    </p:custDataLst>
    <p:extLst>
      <p:ext uri="{BB962C8B-B14F-4D97-AF65-F5344CB8AC3E}">
        <p14:creationId xmlns:p14="http://schemas.microsoft.com/office/powerpoint/2010/main" val="6668230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Supplemental Ancillary Services Market (SASM)</a:t>
            </a:r>
            <a:endParaRPr lang="en-US" dirty="0"/>
          </a:p>
        </p:txBody>
      </p:sp>
      <p:sp>
        <p:nvSpPr>
          <p:cNvPr id="4" name="Content Placeholder 2"/>
          <p:cNvSpPr txBox="1">
            <a:spLocks/>
          </p:cNvSpPr>
          <p:nvPr/>
        </p:nvSpPr>
        <p:spPr>
          <a:xfrm>
            <a:off x="518692" y="1468439"/>
            <a:ext cx="6819427" cy="8415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smtClean="0"/>
              <a:t>Allows ERCOT to fulfill additional Ancillary Service needs during adjustment </a:t>
            </a:r>
            <a:r>
              <a:rPr lang="en-US" sz="2000" dirty="0"/>
              <a:t>p</a:t>
            </a:r>
            <a:r>
              <a:rPr lang="en-US" sz="2000" dirty="0" smtClean="0"/>
              <a:t>eriod</a:t>
            </a:r>
          </a:p>
          <a:p>
            <a:endParaRPr lang="en-US" sz="2400" dirty="0"/>
          </a:p>
        </p:txBody>
      </p:sp>
      <p:sp>
        <p:nvSpPr>
          <p:cNvPr id="9" name="Rectangle 8"/>
          <p:cNvSpPr/>
          <p:nvPr/>
        </p:nvSpPr>
        <p:spPr>
          <a:xfrm>
            <a:off x="4039617" y="3031074"/>
            <a:ext cx="4644241" cy="2246769"/>
          </a:xfrm>
          <a:prstGeom prst="rect">
            <a:avLst/>
          </a:prstGeom>
        </p:spPr>
        <p:txBody>
          <a:bodyPr wrap="square">
            <a:spAutoFit/>
          </a:bodyPr>
          <a:lstStyle/>
          <a:p>
            <a:pPr marL="457200" indent="-457200">
              <a:spcBef>
                <a:spcPts val="2400"/>
              </a:spcBef>
              <a:buFont typeface="+mj-lt"/>
              <a:buAutoNum type="arabicPeriod"/>
            </a:pPr>
            <a:r>
              <a:rPr lang="en-US" sz="2000" dirty="0"/>
              <a:t>Failure to provide</a:t>
            </a:r>
          </a:p>
          <a:p>
            <a:pPr marL="457200" indent="-457200">
              <a:spcBef>
                <a:spcPts val="2400"/>
              </a:spcBef>
              <a:buFont typeface="+mj-lt"/>
              <a:buAutoNum type="arabicPeriod"/>
            </a:pPr>
            <a:r>
              <a:rPr lang="en-US" sz="2000" dirty="0"/>
              <a:t>Infeasible AS capacity </a:t>
            </a:r>
          </a:p>
          <a:p>
            <a:pPr marL="457200" indent="-457200">
              <a:spcBef>
                <a:spcPts val="2400"/>
              </a:spcBef>
              <a:buFont typeface="+mj-lt"/>
              <a:buAutoNum type="arabicPeriod"/>
            </a:pPr>
            <a:r>
              <a:rPr lang="en-US" sz="2000" dirty="0"/>
              <a:t>More AS capacity needed </a:t>
            </a:r>
          </a:p>
          <a:p>
            <a:pPr marL="457200" indent="-457200">
              <a:spcBef>
                <a:spcPts val="2400"/>
              </a:spcBef>
              <a:buFont typeface="+mj-lt"/>
              <a:buAutoNum type="arabicPeriod"/>
            </a:pPr>
            <a:r>
              <a:rPr lang="en-US" sz="2000" dirty="0"/>
              <a:t>Insufficient AS </a:t>
            </a:r>
            <a:r>
              <a:rPr lang="en-US" sz="2000" dirty="0" smtClean="0"/>
              <a:t>offers </a:t>
            </a:r>
            <a:r>
              <a:rPr lang="en-US" sz="2000" dirty="0"/>
              <a:t>in </a:t>
            </a:r>
            <a:r>
              <a:rPr lang="en-US" sz="2000" dirty="0" smtClean="0"/>
              <a:t>DAM</a:t>
            </a:r>
            <a:endParaRPr lang="en-US" sz="2000" dirty="0"/>
          </a:p>
        </p:txBody>
      </p:sp>
      <p:grpSp>
        <p:nvGrpSpPr>
          <p:cNvPr id="12" name="Group 11"/>
          <p:cNvGrpSpPr/>
          <p:nvPr/>
        </p:nvGrpSpPr>
        <p:grpSpPr>
          <a:xfrm>
            <a:off x="703799" y="3494974"/>
            <a:ext cx="2818320" cy="1318972"/>
            <a:chOff x="5828671" y="5029200"/>
            <a:chExt cx="2818320" cy="1318972"/>
          </a:xfrm>
        </p:grpSpPr>
        <p:sp>
          <p:nvSpPr>
            <p:cNvPr id="13" name="Down Arrow 45"/>
            <p:cNvSpPr>
              <a:spLocks noChangeArrowheads="1"/>
            </p:cNvSpPr>
            <p:nvPr/>
          </p:nvSpPr>
          <p:spPr bwMode="auto">
            <a:xfrm rot="16200000">
              <a:off x="6828819" y="5392816"/>
              <a:ext cx="282523" cy="591739"/>
            </a:xfrm>
            <a:prstGeom prst="downArrow">
              <a:avLst>
                <a:gd name="adj1" fmla="val 40361"/>
                <a:gd name="adj2" fmla="val 61089"/>
              </a:avLst>
            </a:prstGeom>
            <a:solidFill>
              <a:schemeClr val="tx2">
                <a:lumMod val="50000"/>
                <a:lumOff val="50000"/>
              </a:schemeClr>
            </a:solidFill>
            <a:ln w="9525" algn="ctr">
              <a:noFill/>
              <a:round/>
              <a:headEnd/>
              <a:tailEnd/>
            </a:ln>
          </p:spPr>
          <p:txBody>
            <a:bodyPr/>
            <a:lstStyle/>
            <a:p>
              <a:endParaRPr lang="en-US" sz="2000"/>
            </a:p>
          </p:txBody>
        </p:sp>
        <p:sp>
          <p:nvSpPr>
            <p:cNvPr id="14" name="Rounded Rectangle 13"/>
            <p:cNvSpPr/>
            <p:nvPr/>
          </p:nvSpPr>
          <p:spPr>
            <a:xfrm>
              <a:off x="5828671" y="5029200"/>
              <a:ext cx="1085850" cy="131897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SASM</a:t>
              </a:r>
              <a:endParaRPr lang="en-US" dirty="0">
                <a:solidFill>
                  <a:schemeClr val="bg1"/>
                </a:solidFill>
              </a:endParaRPr>
            </a:p>
          </p:txBody>
        </p:sp>
        <p:sp>
          <p:nvSpPr>
            <p:cNvPr id="15" name="Rounded Rectangle 14"/>
            <p:cNvSpPr>
              <a:spLocks noChangeArrowheads="1"/>
            </p:cNvSpPr>
            <p:nvPr/>
          </p:nvSpPr>
          <p:spPr bwMode="auto">
            <a:xfrm>
              <a:off x="7265950" y="5352222"/>
              <a:ext cx="1381041" cy="672928"/>
            </a:xfrm>
            <a:prstGeom prst="roundRect">
              <a:avLst>
                <a:gd name="adj" fmla="val 10282"/>
              </a:avLst>
            </a:prstGeom>
            <a:gradFill>
              <a:gsLst>
                <a:gs pos="0">
                  <a:schemeClr val="tx2">
                    <a:lumMod val="25000"/>
                    <a:lumOff val="75000"/>
                  </a:schemeClr>
                </a:gs>
                <a:gs pos="66000">
                  <a:schemeClr val="bg1"/>
                </a:gs>
                <a:gs pos="100000">
                  <a:schemeClr val="bg1"/>
                </a:gs>
              </a:gsLst>
              <a:lin ang="16200000" scaled="1"/>
            </a:gradFill>
            <a:ln w="9525" algn="ctr">
              <a:solidFill>
                <a:schemeClr val="tx2">
                  <a:lumMod val="90000"/>
                  <a:lumOff val="10000"/>
                </a:schemeClr>
              </a:solidFill>
              <a:round/>
              <a:headEnd/>
              <a:tailEnd/>
            </a:ln>
          </p:spPr>
          <p:txBody>
            <a:bodyPr anchor="ctr"/>
            <a:lstStyle/>
            <a:p>
              <a:pPr algn="ctr">
                <a:defRPr/>
              </a:pPr>
              <a:r>
                <a:rPr lang="en-US" b="1" dirty="0">
                  <a:solidFill>
                    <a:schemeClr val="tx1">
                      <a:lumMod val="75000"/>
                    </a:schemeClr>
                  </a:solidFill>
                </a:rPr>
                <a:t>Awarded </a:t>
              </a:r>
              <a:r>
                <a:rPr lang="en-US" b="1" dirty="0" smtClean="0">
                  <a:solidFill>
                    <a:schemeClr val="tx1">
                      <a:lumMod val="75000"/>
                    </a:schemeClr>
                  </a:solidFill>
                </a:rPr>
                <a:t>AS Offers</a:t>
              </a:r>
              <a:endParaRPr lang="en-US" b="1" dirty="0">
                <a:solidFill>
                  <a:schemeClr val="tx1">
                    <a:lumMod val="75000"/>
                  </a:schemeClr>
                </a:solidFill>
              </a:endParaRPr>
            </a:p>
          </p:txBody>
        </p:sp>
      </p:grpSp>
    </p:spTree>
    <p:custDataLst>
      <p:tags r:id="rId1"/>
    </p:custDataLst>
    <p:extLst>
      <p:ext uri="{BB962C8B-B14F-4D97-AF65-F5344CB8AC3E}">
        <p14:creationId xmlns:p14="http://schemas.microsoft.com/office/powerpoint/2010/main" val="26276003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SASMs Needed with Real-Time Co-optimization</a:t>
            </a:r>
            <a:endParaRPr lang="en-US" dirty="0"/>
          </a:p>
        </p:txBody>
      </p:sp>
      <p:sp>
        <p:nvSpPr>
          <p:cNvPr id="4" name="Content Placeholder 2"/>
          <p:cNvSpPr txBox="1">
            <a:spLocks/>
          </p:cNvSpPr>
          <p:nvPr/>
        </p:nvSpPr>
        <p:spPr>
          <a:xfrm>
            <a:off x="534800" y="1312266"/>
            <a:ext cx="6819427" cy="8415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smtClean="0"/>
              <a:t>Co-optimized RUC and SCED will fulfill any Ancillary Service shortages</a:t>
            </a:r>
          </a:p>
          <a:p>
            <a:endParaRPr lang="en-US" sz="2400" dirty="0"/>
          </a:p>
        </p:txBody>
      </p:sp>
      <p:sp>
        <p:nvSpPr>
          <p:cNvPr id="16" name="Rectangle 15"/>
          <p:cNvSpPr/>
          <p:nvPr/>
        </p:nvSpPr>
        <p:spPr>
          <a:xfrm>
            <a:off x="4064330" y="2907964"/>
            <a:ext cx="4644241" cy="2246769"/>
          </a:xfrm>
          <a:prstGeom prst="rect">
            <a:avLst/>
          </a:prstGeom>
        </p:spPr>
        <p:txBody>
          <a:bodyPr wrap="square">
            <a:spAutoFit/>
          </a:bodyPr>
          <a:lstStyle/>
          <a:p>
            <a:pPr marL="457200" indent="-457200">
              <a:spcBef>
                <a:spcPts val="2400"/>
              </a:spcBef>
              <a:buFont typeface="+mj-lt"/>
              <a:buAutoNum type="arabicPeriod"/>
            </a:pPr>
            <a:r>
              <a:rPr lang="en-US" sz="2000" dirty="0"/>
              <a:t>Failure to provide</a:t>
            </a:r>
          </a:p>
          <a:p>
            <a:pPr marL="457200" indent="-457200">
              <a:spcBef>
                <a:spcPts val="2400"/>
              </a:spcBef>
              <a:buFont typeface="+mj-lt"/>
              <a:buAutoNum type="arabicPeriod"/>
            </a:pPr>
            <a:r>
              <a:rPr lang="en-US" sz="2000" dirty="0"/>
              <a:t>Infeasible AS capacity </a:t>
            </a:r>
          </a:p>
          <a:p>
            <a:pPr marL="457200" indent="-457200">
              <a:spcBef>
                <a:spcPts val="2400"/>
              </a:spcBef>
              <a:buFont typeface="+mj-lt"/>
              <a:buAutoNum type="arabicPeriod"/>
            </a:pPr>
            <a:r>
              <a:rPr lang="en-US" sz="2000" dirty="0"/>
              <a:t>More AS capacity needed </a:t>
            </a:r>
          </a:p>
          <a:p>
            <a:pPr marL="457200" indent="-457200">
              <a:spcBef>
                <a:spcPts val="2400"/>
              </a:spcBef>
              <a:buFont typeface="+mj-lt"/>
              <a:buAutoNum type="arabicPeriod"/>
            </a:pPr>
            <a:r>
              <a:rPr lang="en-US" sz="2000" dirty="0"/>
              <a:t>Insufficient AS </a:t>
            </a:r>
            <a:r>
              <a:rPr lang="en-US" sz="2000" dirty="0" smtClean="0"/>
              <a:t>offers </a:t>
            </a:r>
            <a:r>
              <a:rPr lang="en-US" sz="2000" dirty="0"/>
              <a:t>in </a:t>
            </a:r>
            <a:r>
              <a:rPr lang="en-US" sz="2000" dirty="0" smtClean="0"/>
              <a:t>DAM</a:t>
            </a:r>
            <a:endParaRPr lang="en-US" sz="2000" dirty="0"/>
          </a:p>
        </p:txBody>
      </p:sp>
      <p:grpSp>
        <p:nvGrpSpPr>
          <p:cNvPr id="17" name="Group 16"/>
          <p:cNvGrpSpPr/>
          <p:nvPr/>
        </p:nvGrpSpPr>
        <p:grpSpPr>
          <a:xfrm>
            <a:off x="703799" y="3494974"/>
            <a:ext cx="2818320" cy="1318972"/>
            <a:chOff x="5828671" y="5029200"/>
            <a:chExt cx="2818320" cy="1318972"/>
          </a:xfrm>
        </p:grpSpPr>
        <p:sp>
          <p:nvSpPr>
            <p:cNvPr id="18" name="Down Arrow 45"/>
            <p:cNvSpPr>
              <a:spLocks noChangeArrowheads="1"/>
            </p:cNvSpPr>
            <p:nvPr/>
          </p:nvSpPr>
          <p:spPr bwMode="auto">
            <a:xfrm rot="16200000">
              <a:off x="6828819" y="5392816"/>
              <a:ext cx="282523" cy="591739"/>
            </a:xfrm>
            <a:prstGeom prst="downArrow">
              <a:avLst>
                <a:gd name="adj1" fmla="val 40361"/>
                <a:gd name="adj2" fmla="val 61089"/>
              </a:avLst>
            </a:prstGeom>
            <a:solidFill>
              <a:schemeClr val="tx2">
                <a:lumMod val="50000"/>
                <a:lumOff val="50000"/>
              </a:schemeClr>
            </a:solidFill>
            <a:ln w="9525" algn="ctr">
              <a:noFill/>
              <a:round/>
              <a:headEnd/>
              <a:tailEnd/>
            </a:ln>
          </p:spPr>
          <p:txBody>
            <a:bodyPr/>
            <a:lstStyle/>
            <a:p>
              <a:endParaRPr lang="en-US" sz="2000"/>
            </a:p>
          </p:txBody>
        </p:sp>
        <p:sp>
          <p:nvSpPr>
            <p:cNvPr id="19" name="Rounded Rectangle 18"/>
            <p:cNvSpPr/>
            <p:nvPr/>
          </p:nvSpPr>
          <p:spPr>
            <a:xfrm>
              <a:off x="5828671" y="5029200"/>
              <a:ext cx="1085850" cy="131897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SASM</a:t>
              </a:r>
              <a:endParaRPr lang="en-US" dirty="0">
                <a:solidFill>
                  <a:schemeClr val="bg1"/>
                </a:solidFill>
              </a:endParaRPr>
            </a:p>
          </p:txBody>
        </p:sp>
        <p:sp>
          <p:nvSpPr>
            <p:cNvPr id="20" name="Rounded Rectangle 19"/>
            <p:cNvSpPr>
              <a:spLocks noChangeArrowheads="1"/>
            </p:cNvSpPr>
            <p:nvPr/>
          </p:nvSpPr>
          <p:spPr bwMode="auto">
            <a:xfrm>
              <a:off x="7265950" y="5352222"/>
              <a:ext cx="1381041" cy="672928"/>
            </a:xfrm>
            <a:prstGeom prst="roundRect">
              <a:avLst>
                <a:gd name="adj" fmla="val 10282"/>
              </a:avLst>
            </a:prstGeom>
            <a:gradFill>
              <a:gsLst>
                <a:gs pos="0">
                  <a:schemeClr val="tx2">
                    <a:lumMod val="25000"/>
                    <a:lumOff val="75000"/>
                  </a:schemeClr>
                </a:gs>
                <a:gs pos="66000">
                  <a:schemeClr val="bg1"/>
                </a:gs>
                <a:gs pos="100000">
                  <a:schemeClr val="bg1"/>
                </a:gs>
              </a:gsLst>
              <a:lin ang="16200000" scaled="1"/>
            </a:gradFill>
            <a:ln w="9525" algn="ctr">
              <a:solidFill>
                <a:schemeClr val="tx2">
                  <a:lumMod val="90000"/>
                  <a:lumOff val="10000"/>
                </a:schemeClr>
              </a:solidFill>
              <a:round/>
              <a:headEnd/>
              <a:tailEnd/>
            </a:ln>
          </p:spPr>
          <p:txBody>
            <a:bodyPr anchor="ctr"/>
            <a:lstStyle/>
            <a:p>
              <a:pPr algn="ctr">
                <a:defRPr/>
              </a:pPr>
              <a:r>
                <a:rPr lang="en-US" b="1" dirty="0">
                  <a:solidFill>
                    <a:schemeClr val="tx1">
                      <a:lumMod val="75000"/>
                    </a:schemeClr>
                  </a:solidFill>
                </a:rPr>
                <a:t>Awarded </a:t>
              </a:r>
              <a:r>
                <a:rPr lang="en-US" b="1" dirty="0" smtClean="0">
                  <a:solidFill>
                    <a:schemeClr val="tx1">
                      <a:lumMod val="75000"/>
                    </a:schemeClr>
                  </a:solidFill>
                </a:rPr>
                <a:t>AS Offers</a:t>
              </a:r>
              <a:endParaRPr lang="en-US" b="1" dirty="0">
                <a:solidFill>
                  <a:schemeClr val="tx1">
                    <a:lumMod val="75000"/>
                  </a:schemeClr>
                </a:solidFill>
              </a:endParaRPr>
            </a:p>
          </p:txBody>
        </p:sp>
      </p:grpSp>
      <p:sp>
        <p:nvSpPr>
          <p:cNvPr id="11" name="&quot;No&quot; Symbol 10"/>
          <p:cNvSpPr/>
          <p:nvPr/>
        </p:nvSpPr>
        <p:spPr>
          <a:xfrm rot="386419">
            <a:off x="293918" y="3211658"/>
            <a:ext cx="1885600" cy="1885600"/>
          </a:xfrm>
          <a:prstGeom prst="noSmoking">
            <a:avLst>
              <a:gd name="adj" fmla="val 4104"/>
            </a:avLst>
          </a:prstGeom>
          <a:solidFill>
            <a:srgbClr val="00AEC7">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15305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Day-Ahead Market</a:t>
            </a:r>
            <a:endParaRPr lang="en-US" dirty="0"/>
          </a:p>
        </p:txBody>
      </p:sp>
      <p:grpSp>
        <p:nvGrpSpPr>
          <p:cNvPr id="4" name="Group 3"/>
          <p:cNvGrpSpPr/>
          <p:nvPr/>
        </p:nvGrpSpPr>
        <p:grpSpPr>
          <a:xfrm>
            <a:off x="683293" y="1216715"/>
            <a:ext cx="7698330" cy="3541041"/>
            <a:chOff x="683293" y="1974494"/>
            <a:chExt cx="7698330" cy="3541041"/>
          </a:xfrm>
        </p:grpSpPr>
        <p:sp>
          <p:nvSpPr>
            <p:cNvPr id="5" name="Down Arrow 4"/>
            <p:cNvSpPr>
              <a:spLocks noChangeArrowheads="1"/>
            </p:cNvSpPr>
            <p:nvPr/>
          </p:nvSpPr>
          <p:spPr bwMode="auto">
            <a:xfrm rot="16200000">
              <a:off x="2750659" y="4328064"/>
              <a:ext cx="361796" cy="941522"/>
            </a:xfrm>
            <a:prstGeom prst="downArrow">
              <a:avLst>
                <a:gd name="adj1" fmla="val 40361"/>
                <a:gd name="adj2" fmla="val 61059"/>
              </a:avLst>
            </a:prstGeom>
            <a:solidFill>
              <a:schemeClr val="accent5"/>
            </a:solidFill>
            <a:ln w="9525" algn="ctr">
              <a:noFill/>
              <a:round/>
              <a:headEnd/>
              <a:tailEnd/>
            </a:ln>
          </p:spPr>
          <p:txBody>
            <a:bodyPr/>
            <a:lstStyle/>
            <a:p>
              <a:endParaRPr lang="en-US" sz="2000"/>
            </a:p>
          </p:txBody>
        </p:sp>
        <p:sp>
          <p:nvSpPr>
            <p:cNvPr id="6" name="Down Arrow 39"/>
            <p:cNvSpPr>
              <a:spLocks noChangeArrowheads="1"/>
            </p:cNvSpPr>
            <p:nvPr/>
          </p:nvSpPr>
          <p:spPr bwMode="auto">
            <a:xfrm rot="5400000" flipV="1">
              <a:off x="2761122" y="2219579"/>
              <a:ext cx="361796" cy="941522"/>
            </a:xfrm>
            <a:prstGeom prst="downArrow">
              <a:avLst>
                <a:gd name="adj1" fmla="val 40361"/>
                <a:gd name="adj2" fmla="val 61059"/>
              </a:avLst>
            </a:prstGeom>
            <a:solidFill>
              <a:schemeClr val="accent5"/>
            </a:solidFill>
            <a:ln w="9525" algn="ctr">
              <a:noFill/>
              <a:round/>
              <a:headEnd/>
              <a:tailEnd/>
            </a:ln>
          </p:spPr>
          <p:txBody>
            <a:bodyPr/>
            <a:lstStyle/>
            <a:p>
              <a:endParaRPr lang="en-US" sz="2000"/>
            </a:p>
          </p:txBody>
        </p:sp>
        <p:sp>
          <p:nvSpPr>
            <p:cNvPr id="7" name="Down Arrow 44"/>
            <p:cNvSpPr>
              <a:spLocks noChangeArrowheads="1"/>
            </p:cNvSpPr>
            <p:nvPr/>
          </p:nvSpPr>
          <p:spPr bwMode="auto">
            <a:xfrm rot="5400000" flipV="1">
              <a:off x="2813752" y="3333561"/>
              <a:ext cx="361796" cy="836117"/>
            </a:xfrm>
            <a:prstGeom prst="downArrow">
              <a:avLst>
                <a:gd name="adj1" fmla="val 40361"/>
                <a:gd name="adj2" fmla="val 61135"/>
              </a:avLst>
            </a:prstGeom>
            <a:solidFill>
              <a:schemeClr val="accent5"/>
            </a:solidFill>
            <a:ln w="9525" algn="ctr">
              <a:noFill/>
              <a:round/>
              <a:headEnd/>
              <a:tailEnd/>
            </a:ln>
          </p:spPr>
          <p:txBody>
            <a:bodyPr/>
            <a:lstStyle/>
            <a:p>
              <a:endParaRPr lang="en-US" sz="2000"/>
            </a:p>
          </p:txBody>
        </p:sp>
        <p:sp>
          <p:nvSpPr>
            <p:cNvPr id="8" name="Down Arrow 45"/>
            <p:cNvSpPr>
              <a:spLocks noChangeArrowheads="1"/>
            </p:cNvSpPr>
            <p:nvPr/>
          </p:nvSpPr>
          <p:spPr bwMode="auto">
            <a:xfrm rot="16200000">
              <a:off x="5816736" y="4260349"/>
              <a:ext cx="361796" cy="757775"/>
            </a:xfrm>
            <a:prstGeom prst="downArrow">
              <a:avLst>
                <a:gd name="adj1" fmla="val 40361"/>
                <a:gd name="adj2" fmla="val 61089"/>
              </a:avLst>
            </a:prstGeom>
            <a:solidFill>
              <a:schemeClr val="tx2">
                <a:lumMod val="50000"/>
                <a:lumOff val="50000"/>
              </a:schemeClr>
            </a:solidFill>
            <a:ln w="9525" algn="ctr">
              <a:noFill/>
              <a:round/>
              <a:headEnd/>
              <a:tailEnd/>
            </a:ln>
          </p:spPr>
          <p:txBody>
            <a:bodyPr/>
            <a:lstStyle/>
            <a:p>
              <a:endParaRPr lang="en-US" sz="2000"/>
            </a:p>
          </p:txBody>
        </p:sp>
        <p:sp>
          <p:nvSpPr>
            <p:cNvPr id="9" name="Down Arrow 44"/>
            <p:cNvSpPr>
              <a:spLocks noChangeArrowheads="1"/>
            </p:cNvSpPr>
            <p:nvPr/>
          </p:nvSpPr>
          <p:spPr bwMode="auto">
            <a:xfrm rot="5400000" flipV="1">
              <a:off x="5799375" y="2448744"/>
              <a:ext cx="361796" cy="757775"/>
            </a:xfrm>
            <a:prstGeom prst="downArrow">
              <a:avLst>
                <a:gd name="adj1" fmla="val 40361"/>
                <a:gd name="adj2" fmla="val 61089"/>
              </a:avLst>
            </a:prstGeom>
            <a:solidFill>
              <a:schemeClr val="tx2">
                <a:lumMod val="50000"/>
                <a:lumOff val="50000"/>
              </a:schemeClr>
            </a:solidFill>
            <a:ln w="9525" algn="ctr">
              <a:noFill/>
              <a:round/>
              <a:headEnd/>
              <a:tailEnd/>
            </a:ln>
          </p:spPr>
          <p:txBody>
            <a:bodyPr/>
            <a:lstStyle/>
            <a:p>
              <a:endParaRPr lang="en-US" sz="2000"/>
            </a:p>
          </p:txBody>
        </p:sp>
        <p:sp>
          <p:nvSpPr>
            <p:cNvPr id="10" name="Down Arrow 45"/>
            <p:cNvSpPr>
              <a:spLocks noChangeArrowheads="1"/>
            </p:cNvSpPr>
            <p:nvPr/>
          </p:nvSpPr>
          <p:spPr bwMode="auto">
            <a:xfrm rot="16200000">
              <a:off x="5819317" y="3351680"/>
              <a:ext cx="361796" cy="757775"/>
            </a:xfrm>
            <a:prstGeom prst="downArrow">
              <a:avLst>
                <a:gd name="adj1" fmla="val 40361"/>
                <a:gd name="adj2" fmla="val 61089"/>
              </a:avLst>
            </a:prstGeom>
            <a:solidFill>
              <a:schemeClr val="tx2">
                <a:lumMod val="50000"/>
                <a:lumOff val="50000"/>
              </a:schemeClr>
            </a:solidFill>
            <a:ln w="9525" algn="ctr">
              <a:noFill/>
              <a:round/>
              <a:headEnd/>
              <a:tailEnd/>
            </a:ln>
          </p:spPr>
          <p:txBody>
            <a:bodyPr/>
            <a:lstStyle/>
            <a:p>
              <a:endParaRPr lang="en-US" sz="2000"/>
            </a:p>
          </p:txBody>
        </p:sp>
        <p:sp>
          <p:nvSpPr>
            <p:cNvPr id="11" name="Rounded Rectangle 30"/>
            <p:cNvSpPr>
              <a:spLocks noChangeArrowheads="1"/>
            </p:cNvSpPr>
            <p:nvPr/>
          </p:nvSpPr>
          <p:spPr bwMode="auto">
            <a:xfrm>
              <a:off x="683293" y="2265486"/>
              <a:ext cx="1944687" cy="822960"/>
            </a:xfrm>
            <a:prstGeom prst="roundRect">
              <a:avLst>
                <a:gd name="adj" fmla="val 10282"/>
              </a:avLst>
            </a:prstGeom>
            <a:gradFill>
              <a:gsLst>
                <a:gs pos="0">
                  <a:schemeClr val="accent5">
                    <a:lumMod val="60000"/>
                    <a:lumOff val="40000"/>
                  </a:schemeClr>
                </a:gs>
                <a:gs pos="66000">
                  <a:schemeClr val="bg1"/>
                </a:gs>
                <a:gs pos="100000">
                  <a:schemeClr val="bg1"/>
                </a:gs>
              </a:gsLst>
              <a:lin ang="16200000" scaled="1"/>
            </a:gradFill>
            <a:ln w="9525" algn="ctr">
              <a:solidFill>
                <a:schemeClr val="accent5"/>
              </a:solidFill>
              <a:round/>
              <a:headEnd/>
              <a:tailEnd/>
            </a:ln>
          </p:spPr>
          <p:txBody>
            <a:bodyPr anchor="ctr"/>
            <a:lstStyle/>
            <a:p>
              <a:pPr lvl="0" algn="ctr">
                <a:defRPr/>
              </a:pPr>
              <a:r>
                <a:rPr lang="en-US" b="1" dirty="0">
                  <a:solidFill>
                    <a:srgbClr val="5B6770">
                      <a:lumMod val="75000"/>
                    </a:srgbClr>
                  </a:solidFill>
                </a:rPr>
                <a:t>Energy Offers &amp; Bids</a:t>
              </a:r>
            </a:p>
          </p:txBody>
        </p:sp>
        <p:sp>
          <p:nvSpPr>
            <p:cNvPr id="12" name="Rounded Rectangle 31"/>
            <p:cNvSpPr>
              <a:spLocks noChangeArrowheads="1"/>
            </p:cNvSpPr>
            <p:nvPr/>
          </p:nvSpPr>
          <p:spPr bwMode="auto">
            <a:xfrm>
              <a:off x="683293" y="3333611"/>
              <a:ext cx="1944687" cy="822960"/>
            </a:xfrm>
            <a:prstGeom prst="roundRect">
              <a:avLst>
                <a:gd name="adj" fmla="val 10282"/>
              </a:avLst>
            </a:prstGeom>
            <a:gradFill>
              <a:gsLst>
                <a:gs pos="0">
                  <a:schemeClr val="accent5">
                    <a:lumMod val="60000"/>
                    <a:lumOff val="40000"/>
                  </a:schemeClr>
                </a:gs>
                <a:gs pos="66000">
                  <a:schemeClr val="bg1"/>
                </a:gs>
                <a:gs pos="100000">
                  <a:schemeClr val="bg1"/>
                </a:gs>
              </a:gsLst>
              <a:lin ang="16200000" scaled="1"/>
            </a:gradFill>
            <a:ln w="9525" algn="ctr">
              <a:solidFill>
                <a:schemeClr val="accent5"/>
              </a:solidFill>
              <a:round/>
              <a:headEnd/>
              <a:tailEnd/>
            </a:ln>
          </p:spPr>
          <p:txBody>
            <a:bodyPr anchor="ctr"/>
            <a:lstStyle/>
            <a:p>
              <a:pPr lvl="0" algn="ctr">
                <a:defRPr/>
              </a:pPr>
              <a:r>
                <a:rPr lang="en-US" b="1" dirty="0">
                  <a:solidFill>
                    <a:srgbClr val="5B6770">
                      <a:lumMod val="75000"/>
                    </a:srgbClr>
                  </a:solidFill>
                </a:rPr>
                <a:t>PTP Obligation Bids</a:t>
              </a:r>
            </a:p>
          </p:txBody>
        </p:sp>
        <p:sp>
          <p:nvSpPr>
            <p:cNvPr id="13" name="Rounded Rectangle 32"/>
            <p:cNvSpPr>
              <a:spLocks noChangeArrowheads="1"/>
            </p:cNvSpPr>
            <p:nvPr/>
          </p:nvSpPr>
          <p:spPr bwMode="auto">
            <a:xfrm>
              <a:off x="683293" y="4387345"/>
              <a:ext cx="1944687" cy="822960"/>
            </a:xfrm>
            <a:prstGeom prst="roundRect">
              <a:avLst>
                <a:gd name="adj" fmla="val 10282"/>
              </a:avLst>
            </a:prstGeom>
            <a:gradFill>
              <a:gsLst>
                <a:gs pos="0">
                  <a:schemeClr val="accent5">
                    <a:lumMod val="60000"/>
                    <a:lumOff val="40000"/>
                  </a:schemeClr>
                </a:gs>
                <a:gs pos="66000">
                  <a:schemeClr val="bg1"/>
                </a:gs>
                <a:gs pos="100000">
                  <a:schemeClr val="bg1"/>
                </a:gs>
              </a:gsLst>
              <a:lin ang="16200000" scaled="1"/>
            </a:gradFill>
            <a:ln w="9525" algn="ctr">
              <a:solidFill>
                <a:schemeClr val="accent5"/>
              </a:solidFill>
              <a:round/>
              <a:headEnd/>
              <a:tailEnd/>
            </a:ln>
          </p:spPr>
          <p:txBody>
            <a:bodyPr anchor="ctr"/>
            <a:lstStyle/>
            <a:p>
              <a:pPr lvl="0" algn="ctr">
                <a:defRPr/>
              </a:pPr>
              <a:r>
                <a:rPr lang="en-US" b="1" dirty="0">
                  <a:solidFill>
                    <a:srgbClr val="5B6770">
                      <a:lumMod val="75000"/>
                    </a:srgbClr>
                  </a:solidFill>
                </a:rPr>
                <a:t>Ancillary Service </a:t>
              </a:r>
              <a:r>
                <a:rPr lang="en-US" b="1" dirty="0" smtClean="0">
                  <a:solidFill>
                    <a:srgbClr val="5B6770">
                      <a:lumMod val="75000"/>
                    </a:srgbClr>
                  </a:solidFill>
                </a:rPr>
                <a:t>Offers</a:t>
              </a:r>
              <a:endParaRPr lang="en-US" b="1" dirty="0">
                <a:solidFill>
                  <a:srgbClr val="5B6770">
                    <a:lumMod val="75000"/>
                  </a:srgbClr>
                </a:solidFill>
              </a:endParaRPr>
            </a:p>
          </p:txBody>
        </p:sp>
        <p:sp>
          <p:nvSpPr>
            <p:cNvPr id="14" name="Rounded Rectangle 13"/>
            <p:cNvSpPr>
              <a:spLocks noChangeArrowheads="1"/>
            </p:cNvSpPr>
            <p:nvPr/>
          </p:nvSpPr>
          <p:spPr bwMode="auto">
            <a:xfrm>
              <a:off x="6433977" y="2444250"/>
              <a:ext cx="1947646" cy="766762"/>
            </a:xfrm>
            <a:prstGeom prst="roundRect">
              <a:avLst>
                <a:gd name="adj" fmla="val 10282"/>
              </a:avLst>
            </a:prstGeom>
            <a:gradFill>
              <a:gsLst>
                <a:gs pos="0">
                  <a:schemeClr val="tx2">
                    <a:lumMod val="25000"/>
                    <a:lumOff val="75000"/>
                  </a:schemeClr>
                </a:gs>
                <a:gs pos="66000">
                  <a:schemeClr val="bg1"/>
                </a:gs>
                <a:gs pos="100000">
                  <a:schemeClr val="bg1"/>
                </a:gs>
              </a:gsLst>
              <a:lin ang="16200000" scaled="1"/>
            </a:gradFill>
            <a:ln w="9525" algn="ctr">
              <a:solidFill>
                <a:schemeClr val="tx2">
                  <a:lumMod val="90000"/>
                  <a:lumOff val="10000"/>
                </a:schemeClr>
              </a:solidFill>
              <a:round/>
              <a:headEnd/>
              <a:tailEnd/>
            </a:ln>
          </p:spPr>
          <p:txBody>
            <a:bodyPr anchor="ctr"/>
            <a:lstStyle/>
            <a:p>
              <a:pPr lvl="0" algn="ctr">
                <a:defRPr/>
              </a:pPr>
              <a:r>
                <a:rPr lang="en-US" b="1" dirty="0">
                  <a:solidFill>
                    <a:srgbClr val="5B6770">
                      <a:lumMod val="75000"/>
                    </a:srgbClr>
                  </a:solidFill>
                </a:rPr>
                <a:t>Energy Awards</a:t>
              </a:r>
            </a:p>
          </p:txBody>
        </p:sp>
        <p:sp>
          <p:nvSpPr>
            <p:cNvPr id="15" name="Rounded Rectangle 14"/>
            <p:cNvSpPr>
              <a:spLocks noChangeArrowheads="1"/>
            </p:cNvSpPr>
            <p:nvPr/>
          </p:nvSpPr>
          <p:spPr bwMode="auto">
            <a:xfrm>
              <a:off x="6433976" y="4246193"/>
              <a:ext cx="1945853" cy="766763"/>
            </a:xfrm>
            <a:prstGeom prst="roundRect">
              <a:avLst>
                <a:gd name="adj" fmla="val 10282"/>
              </a:avLst>
            </a:prstGeom>
            <a:gradFill>
              <a:gsLst>
                <a:gs pos="0">
                  <a:schemeClr val="tx2">
                    <a:lumMod val="25000"/>
                    <a:lumOff val="75000"/>
                  </a:schemeClr>
                </a:gs>
                <a:gs pos="66000">
                  <a:schemeClr val="bg1"/>
                </a:gs>
                <a:gs pos="100000">
                  <a:schemeClr val="bg1"/>
                </a:gs>
              </a:gsLst>
              <a:lin ang="16200000" scaled="1"/>
            </a:gradFill>
            <a:ln w="9525" algn="ctr">
              <a:solidFill>
                <a:schemeClr val="tx2">
                  <a:lumMod val="90000"/>
                  <a:lumOff val="10000"/>
                </a:schemeClr>
              </a:solidFill>
              <a:round/>
              <a:headEnd/>
              <a:tailEnd/>
            </a:ln>
          </p:spPr>
          <p:txBody>
            <a:bodyPr anchor="ctr"/>
            <a:lstStyle/>
            <a:p>
              <a:pPr lvl="0" algn="ctr">
                <a:defRPr/>
              </a:pPr>
              <a:r>
                <a:rPr lang="en-US" b="1" dirty="0">
                  <a:solidFill>
                    <a:srgbClr val="5B6770">
                      <a:lumMod val="75000"/>
                    </a:srgbClr>
                  </a:solidFill>
                </a:rPr>
                <a:t>Ancillary Service Awards</a:t>
              </a:r>
            </a:p>
          </p:txBody>
        </p:sp>
        <p:sp>
          <p:nvSpPr>
            <p:cNvPr id="16" name="Rounded Rectangle 15"/>
            <p:cNvSpPr>
              <a:spLocks noChangeArrowheads="1"/>
            </p:cNvSpPr>
            <p:nvPr/>
          </p:nvSpPr>
          <p:spPr bwMode="auto">
            <a:xfrm>
              <a:off x="6433977" y="3345221"/>
              <a:ext cx="1947646" cy="766762"/>
            </a:xfrm>
            <a:prstGeom prst="roundRect">
              <a:avLst>
                <a:gd name="adj" fmla="val 10282"/>
              </a:avLst>
            </a:prstGeom>
            <a:gradFill>
              <a:gsLst>
                <a:gs pos="0">
                  <a:schemeClr val="tx2">
                    <a:lumMod val="25000"/>
                    <a:lumOff val="75000"/>
                  </a:schemeClr>
                </a:gs>
                <a:gs pos="66000">
                  <a:schemeClr val="bg1"/>
                </a:gs>
                <a:gs pos="100000">
                  <a:schemeClr val="bg1"/>
                </a:gs>
              </a:gsLst>
              <a:lin ang="16200000" scaled="1"/>
            </a:gradFill>
            <a:ln w="9525" algn="ctr">
              <a:solidFill>
                <a:schemeClr val="tx2">
                  <a:lumMod val="90000"/>
                  <a:lumOff val="10000"/>
                </a:schemeClr>
              </a:solidFill>
              <a:round/>
              <a:headEnd/>
              <a:tailEnd/>
            </a:ln>
          </p:spPr>
          <p:txBody>
            <a:bodyPr anchor="ctr"/>
            <a:lstStyle/>
            <a:p>
              <a:pPr lvl="0" algn="ctr">
                <a:defRPr/>
              </a:pPr>
              <a:r>
                <a:rPr lang="en-US" b="1" dirty="0">
                  <a:solidFill>
                    <a:srgbClr val="5B6770">
                      <a:lumMod val="75000"/>
                    </a:srgbClr>
                  </a:solidFill>
                </a:rPr>
                <a:t>PTP Obligation Awards</a:t>
              </a:r>
            </a:p>
          </p:txBody>
        </p:sp>
        <p:sp>
          <p:nvSpPr>
            <p:cNvPr id="17" name="Rounded Rectangle 29"/>
            <p:cNvSpPr>
              <a:spLocks noChangeArrowheads="1"/>
            </p:cNvSpPr>
            <p:nvPr/>
          </p:nvSpPr>
          <p:spPr bwMode="auto">
            <a:xfrm>
              <a:off x="3459773" y="1974494"/>
              <a:ext cx="2264780" cy="3541041"/>
            </a:xfrm>
            <a:prstGeom prst="roundRect">
              <a:avLst>
                <a:gd name="adj" fmla="val 4463"/>
              </a:avLst>
            </a:prstGeom>
            <a:solidFill>
              <a:schemeClr val="tx2"/>
            </a:solidFill>
            <a:ln w="9525" algn="ctr">
              <a:noFill/>
              <a:round/>
              <a:headEnd/>
              <a:tailEnd/>
            </a:ln>
          </p:spPr>
          <p:txBody>
            <a:bodyPr anchor="ctr"/>
            <a:lstStyle/>
            <a:p>
              <a:pPr algn="ctr"/>
              <a:r>
                <a:rPr lang="en-US" sz="2000" dirty="0" smtClean="0">
                  <a:solidFill>
                    <a:schemeClr val="bg1"/>
                  </a:solidFill>
                </a:rPr>
                <a:t>Co-optimized</a:t>
              </a:r>
            </a:p>
            <a:p>
              <a:pPr algn="ctr"/>
              <a:r>
                <a:rPr lang="en-US" sz="2000" dirty="0" smtClean="0">
                  <a:solidFill>
                    <a:schemeClr val="bg1"/>
                  </a:solidFill>
                </a:rPr>
                <a:t>Day-Ahead</a:t>
              </a:r>
              <a:endParaRPr lang="en-US" sz="2000" dirty="0">
                <a:solidFill>
                  <a:schemeClr val="bg1"/>
                </a:solidFill>
              </a:endParaRPr>
            </a:p>
            <a:p>
              <a:pPr algn="ctr"/>
              <a:r>
                <a:rPr lang="en-US" sz="2000" dirty="0" smtClean="0">
                  <a:solidFill>
                    <a:schemeClr val="bg1"/>
                  </a:solidFill>
                </a:rPr>
                <a:t>Market</a:t>
              </a:r>
              <a:endParaRPr lang="en-US" sz="2000" dirty="0">
                <a:solidFill>
                  <a:schemeClr val="bg1"/>
                </a:solidFill>
              </a:endParaRPr>
            </a:p>
          </p:txBody>
        </p:sp>
      </p:grpSp>
      <p:sp>
        <p:nvSpPr>
          <p:cNvPr id="18" name="AutoShape 21"/>
          <p:cNvSpPr>
            <a:spLocks noChangeArrowheads="1"/>
          </p:cNvSpPr>
          <p:nvPr/>
        </p:nvSpPr>
        <p:spPr bwMode="auto">
          <a:xfrm>
            <a:off x="1923143" y="5154966"/>
            <a:ext cx="5338040" cy="970240"/>
          </a:xfrm>
          <a:prstGeom prst="roundRect">
            <a:avLst>
              <a:gd name="adj" fmla="val 14805"/>
            </a:avLst>
          </a:prstGeom>
          <a:gradFill>
            <a:gsLst>
              <a:gs pos="0">
                <a:schemeClr val="bg1">
                  <a:lumMod val="95000"/>
                </a:schemeClr>
              </a:gs>
              <a:gs pos="100000">
                <a:schemeClr val="tx1">
                  <a:lumMod val="40000"/>
                  <a:lumOff val="60000"/>
                </a:schemeClr>
              </a:gs>
            </a:gsLst>
            <a:lin ang="5400000" scaled="0"/>
          </a:gradFill>
          <a:ln w="15875">
            <a:solidFill>
              <a:schemeClr val="tx1"/>
            </a:solidFill>
            <a:headEnd/>
            <a:tailEnd/>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lIns="137160" tIns="137160" rIns="137160" bIns="137160" anchor="ctr">
            <a:spAutoFit/>
          </a:bodyPr>
          <a:lstStyle/>
          <a:p>
            <a:pPr algn="ctr">
              <a:spcBef>
                <a:spcPts val="600"/>
              </a:spcBef>
              <a:defRPr/>
            </a:pPr>
            <a:r>
              <a:rPr lang="en-US" sz="2000" dirty="0" smtClean="0">
                <a:solidFill>
                  <a:schemeClr val="tx1">
                    <a:lumMod val="75000"/>
                  </a:schemeClr>
                </a:solidFill>
              </a:rPr>
              <a:t>Fundamental process doesn’t change.  Some changes under discussion at PUCT.</a:t>
            </a:r>
            <a:endParaRPr lang="en-US" sz="2000" b="1" dirty="0">
              <a:solidFill>
                <a:schemeClr val="tx1">
                  <a:lumMod val="75000"/>
                </a:schemeClr>
              </a:solidFill>
            </a:endParaRPr>
          </a:p>
        </p:txBody>
      </p:sp>
    </p:spTree>
    <p:custDataLst>
      <p:tags r:id="rId1"/>
    </p:custDataLst>
    <p:extLst>
      <p:ext uri="{BB962C8B-B14F-4D97-AF65-F5344CB8AC3E}">
        <p14:creationId xmlns:p14="http://schemas.microsoft.com/office/powerpoint/2010/main" val="308758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 ERCOT </a:t>
            </a:r>
            <a:r>
              <a:rPr lang="en-US" dirty="0" smtClean="0"/>
              <a:t>Real-Time Co-optimization</a:t>
            </a:r>
            <a:endParaRPr lang="en-US" dirty="0"/>
          </a:p>
        </p:txBody>
      </p:sp>
      <p:sp>
        <p:nvSpPr>
          <p:cNvPr id="4" name="Rounded Rectangle 3"/>
          <p:cNvSpPr/>
          <p:nvPr/>
        </p:nvSpPr>
        <p:spPr>
          <a:xfrm>
            <a:off x="1066766" y="1040781"/>
            <a:ext cx="1676433" cy="141618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Day-Ahead Market</a:t>
            </a:r>
            <a:endParaRPr lang="en-US" dirty="0">
              <a:solidFill>
                <a:schemeClr val="bg1"/>
              </a:solidFill>
            </a:endParaRPr>
          </a:p>
        </p:txBody>
      </p:sp>
      <p:sp>
        <p:nvSpPr>
          <p:cNvPr id="5" name="Rounded Rectangle 4"/>
          <p:cNvSpPr/>
          <p:nvPr/>
        </p:nvSpPr>
        <p:spPr>
          <a:xfrm>
            <a:off x="1066766" y="2735741"/>
            <a:ext cx="1676433" cy="141618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Reliability</a:t>
            </a:r>
            <a:br>
              <a:rPr lang="en-US" dirty="0" smtClean="0">
                <a:solidFill>
                  <a:schemeClr val="bg1"/>
                </a:solidFill>
              </a:rPr>
            </a:br>
            <a:r>
              <a:rPr lang="en-US" dirty="0" smtClean="0">
                <a:solidFill>
                  <a:schemeClr val="bg1"/>
                </a:solidFill>
              </a:rPr>
              <a:t>Unit</a:t>
            </a:r>
            <a:br>
              <a:rPr lang="en-US" dirty="0" smtClean="0">
                <a:solidFill>
                  <a:schemeClr val="bg1"/>
                </a:solidFill>
              </a:rPr>
            </a:br>
            <a:r>
              <a:rPr lang="en-US" dirty="0" smtClean="0">
                <a:solidFill>
                  <a:schemeClr val="bg1"/>
                </a:solidFill>
              </a:rPr>
              <a:t>Commitment</a:t>
            </a:r>
            <a:endParaRPr lang="en-US" dirty="0">
              <a:solidFill>
                <a:schemeClr val="bg1"/>
              </a:solidFill>
            </a:endParaRPr>
          </a:p>
        </p:txBody>
      </p:sp>
      <p:sp>
        <p:nvSpPr>
          <p:cNvPr id="6" name="Rounded Rectangle 5"/>
          <p:cNvSpPr/>
          <p:nvPr/>
        </p:nvSpPr>
        <p:spPr>
          <a:xfrm>
            <a:off x="1066766" y="4430701"/>
            <a:ext cx="1676433" cy="141618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Real-Time</a:t>
            </a:r>
            <a:br>
              <a:rPr lang="en-US" dirty="0" smtClean="0">
                <a:solidFill>
                  <a:schemeClr val="bg1"/>
                </a:solidFill>
              </a:rPr>
            </a:br>
            <a:r>
              <a:rPr lang="en-US" dirty="0" smtClean="0">
                <a:solidFill>
                  <a:schemeClr val="bg1"/>
                </a:solidFill>
              </a:rPr>
              <a:t>Dispatch</a:t>
            </a:r>
            <a:endParaRPr lang="en-US" dirty="0">
              <a:solidFill>
                <a:schemeClr val="bg1"/>
              </a:solidFill>
            </a:endParaRPr>
          </a:p>
        </p:txBody>
      </p:sp>
      <p:sp>
        <p:nvSpPr>
          <p:cNvPr id="7" name="TextBox 6"/>
          <p:cNvSpPr txBox="1"/>
          <p:nvPr/>
        </p:nvSpPr>
        <p:spPr>
          <a:xfrm>
            <a:off x="3224048" y="1333372"/>
            <a:ext cx="4524704" cy="707886"/>
          </a:xfrm>
          <a:prstGeom prst="rect">
            <a:avLst/>
          </a:prstGeom>
          <a:noFill/>
        </p:spPr>
        <p:txBody>
          <a:bodyPr wrap="square" rtlCol="0">
            <a:spAutoFit/>
          </a:bodyPr>
          <a:lstStyle/>
          <a:p>
            <a:r>
              <a:rPr lang="en-US" sz="2000" dirty="0" smtClean="0"/>
              <a:t>Co-optimizes energy </a:t>
            </a:r>
            <a:r>
              <a:rPr lang="en-US" sz="2000" dirty="0"/>
              <a:t>o</a:t>
            </a:r>
            <a:r>
              <a:rPr lang="en-US" sz="2000" dirty="0" smtClean="0"/>
              <a:t>ffers </a:t>
            </a:r>
            <a:br>
              <a:rPr lang="en-US" sz="2000" dirty="0" smtClean="0"/>
            </a:br>
            <a:r>
              <a:rPr lang="en-US" sz="2000" dirty="0" smtClean="0"/>
              <a:t>and Ancillary Service offers</a:t>
            </a:r>
            <a:endParaRPr lang="en-US" sz="2000" dirty="0"/>
          </a:p>
        </p:txBody>
      </p:sp>
      <p:sp>
        <p:nvSpPr>
          <p:cNvPr id="8" name="TextBox 7"/>
          <p:cNvSpPr txBox="1"/>
          <p:nvPr/>
        </p:nvSpPr>
        <p:spPr>
          <a:xfrm>
            <a:off x="3224048" y="2936000"/>
            <a:ext cx="4918842" cy="1015663"/>
          </a:xfrm>
          <a:prstGeom prst="rect">
            <a:avLst/>
          </a:prstGeom>
          <a:noFill/>
        </p:spPr>
        <p:txBody>
          <a:bodyPr wrap="square" rtlCol="0">
            <a:spAutoFit/>
          </a:bodyPr>
          <a:lstStyle/>
          <a:p>
            <a:r>
              <a:rPr lang="en-US" sz="2000" dirty="0" smtClean="0"/>
              <a:t>Ensures sufficient capacity in Real-Time</a:t>
            </a:r>
          </a:p>
          <a:p>
            <a:pPr marL="285750" indent="-285750">
              <a:buFont typeface="Arial" panose="020B0604020202020204" pitchFamily="34" charset="0"/>
              <a:buChar char="•"/>
            </a:pPr>
            <a:r>
              <a:rPr lang="en-US" sz="2000" dirty="0" smtClean="0"/>
              <a:t>Energy dispatch</a:t>
            </a:r>
          </a:p>
          <a:p>
            <a:pPr marL="285750" indent="-285750">
              <a:buFont typeface="Arial" panose="020B0604020202020204" pitchFamily="34" charset="0"/>
              <a:buChar char="•"/>
            </a:pPr>
            <a:r>
              <a:rPr lang="en-US" sz="2000" dirty="0" smtClean="0"/>
              <a:t>Ancillary Service reserves</a:t>
            </a:r>
            <a:endParaRPr lang="en-US" sz="2000" dirty="0"/>
          </a:p>
        </p:txBody>
      </p:sp>
      <p:sp>
        <p:nvSpPr>
          <p:cNvPr id="9" name="TextBox 8"/>
          <p:cNvSpPr txBox="1"/>
          <p:nvPr/>
        </p:nvSpPr>
        <p:spPr>
          <a:xfrm>
            <a:off x="3224048" y="4784849"/>
            <a:ext cx="4524704" cy="707886"/>
          </a:xfrm>
          <a:prstGeom prst="rect">
            <a:avLst/>
          </a:prstGeom>
          <a:noFill/>
        </p:spPr>
        <p:txBody>
          <a:bodyPr wrap="square" rtlCol="0">
            <a:spAutoFit/>
          </a:bodyPr>
          <a:lstStyle/>
          <a:p>
            <a:r>
              <a:rPr lang="en-US" sz="2000" dirty="0" smtClean="0"/>
              <a:t>Co-optimizes energy dispatch </a:t>
            </a:r>
            <a:br>
              <a:rPr lang="en-US" sz="2000" dirty="0" smtClean="0"/>
            </a:br>
            <a:r>
              <a:rPr lang="en-US" sz="2000" dirty="0" smtClean="0"/>
              <a:t>and </a:t>
            </a:r>
            <a:r>
              <a:rPr lang="en-US" sz="2000" dirty="0"/>
              <a:t>Ancillary Service </a:t>
            </a:r>
            <a:r>
              <a:rPr lang="en-US" sz="2000" dirty="0" smtClean="0"/>
              <a:t>reserves</a:t>
            </a:r>
            <a:endParaRPr lang="en-US" sz="2000" dirty="0"/>
          </a:p>
        </p:txBody>
      </p:sp>
    </p:spTree>
    <p:custDataLst>
      <p:tags r:id="rId1"/>
    </p:custDataLst>
    <p:extLst>
      <p:ext uri="{BB962C8B-B14F-4D97-AF65-F5344CB8AC3E}">
        <p14:creationId xmlns:p14="http://schemas.microsoft.com/office/powerpoint/2010/main" val="38919764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sp>
        <p:nvSpPr>
          <p:cNvPr id="5" name="TextBox 4"/>
          <p:cNvSpPr txBox="1"/>
          <p:nvPr/>
        </p:nvSpPr>
        <p:spPr>
          <a:xfrm>
            <a:off x="381000" y="1046721"/>
            <a:ext cx="7896225" cy="4031873"/>
          </a:xfrm>
          <a:prstGeom prst="rect">
            <a:avLst/>
          </a:prstGeom>
          <a:noFill/>
        </p:spPr>
        <p:txBody>
          <a:bodyPr wrap="square" rtlCol="0">
            <a:spAutoFit/>
          </a:bodyPr>
          <a:lstStyle/>
          <a:p>
            <a:pPr marL="285750" indent="-285750">
              <a:spcBef>
                <a:spcPts val="1000"/>
              </a:spcBef>
              <a:spcAft>
                <a:spcPts val="1000"/>
              </a:spcAft>
              <a:buFont typeface="Arial" panose="020B0604020202020204" pitchFamily="34" charset="0"/>
              <a:buChar char="•"/>
            </a:pPr>
            <a:r>
              <a:rPr lang="en-US" sz="2000" dirty="0" smtClean="0"/>
              <a:t>Part 1- Objective and audience for this orientation		</a:t>
            </a:r>
          </a:p>
          <a:p>
            <a:pPr marL="285750" indent="-285750">
              <a:spcBef>
                <a:spcPts val="1000"/>
              </a:spcBef>
              <a:spcAft>
                <a:spcPts val="1000"/>
              </a:spcAft>
              <a:buFont typeface="Arial" panose="020B0604020202020204" pitchFamily="34" charset="0"/>
              <a:buChar char="•"/>
            </a:pPr>
            <a:r>
              <a:rPr lang="en-US" sz="2000" dirty="0" smtClean="0"/>
              <a:t>Part 2- High level concepts and changes with RTC		</a:t>
            </a:r>
          </a:p>
          <a:p>
            <a:pPr marL="285750" indent="-285750">
              <a:spcBef>
                <a:spcPts val="1000"/>
              </a:spcBef>
              <a:spcAft>
                <a:spcPts val="1000"/>
              </a:spcAft>
              <a:buFont typeface="Arial" panose="020B0604020202020204" pitchFamily="34" charset="0"/>
              <a:buChar char="•"/>
            </a:pPr>
            <a:r>
              <a:rPr lang="en-US" sz="2000" dirty="0" smtClean="0">
                <a:solidFill>
                  <a:srgbClr val="FF0000"/>
                </a:solidFill>
              </a:rPr>
              <a:t>Part 3- Explanation of Ancillary Service demand </a:t>
            </a:r>
            <a:r>
              <a:rPr lang="en-US" sz="2000" dirty="0">
                <a:solidFill>
                  <a:srgbClr val="FF0000"/>
                </a:solidFill>
              </a:rPr>
              <a:t>c</a:t>
            </a:r>
            <a:r>
              <a:rPr lang="en-US" sz="2000" dirty="0" smtClean="0">
                <a:solidFill>
                  <a:srgbClr val="FF0000"/>
                </a:solidFill>
              </a:rPr>
              <a:t>urves versus ORDC</a:t>
            </a:r>
          </a:p>
          <a:p>
            <a:pPr marL="285750" indent="-285750">
              <a:spcBef>
                <a:spcPts val="1000"/>
              </a:spcBef>
              <a:spcAft>
                <a:spcPts val="1000"/>
              </a:spcAft>
              <a:buFont typeface="Arial" panose="020B0604020202020204" pitchFamily="34" charset="0"/>
              <a:buChar char="•"/>
            </a:pPr>
            <a:r>
              <a:rPr lang="en-US" sz="2000" dirty="0" smtClean="0"/>
              <a:t>Part 4- Wrap-up and questions </a:t>
            </a:r>
          </a:p>
          <a:p>
            <a:pPr marL="285750" indent="-285750">
              <a:spcBef>
                <a:spcPts val="1000"/>
              </a:spcBef>
              <a:spcAft>
                <a:spcPts val="1000"/>
              </a:spcAft>
              <a:buFont typeface="Arial" panose="020B0604020202020204" pitchFamily="34" charset="0"/>
              <a:buChar char="•"/>
            </a:pPr>
            <a:r>
              <a:rPr lang="en-US" sz="2000" dirty="0" smtClean="0"/>
              <a:t>Part 5- Appendix</a:t>
            </a:r>
          </a:p>
          <a:p>
            <a:pPr marL="742950" lvl="1" indent="-285750">
              <a:spcBef>
                <a:spcPts val="1000"/>
              </a:spcBef>
              <a:spcAft>
                <a:spcPts val="1000"/>
              </a:spcAft>
              <a:buFont typeface="Arial" panose="020B0604020202020204" pitchFamily="34" charset="0"/>
              <a:buChar char="‒"/>
            </a:pPr>
            <a:r>
              <a:rPr lang="en-US" dirty="0" smtClean="0"/>
              <a:t>Acronyms</a:t>
            </a:r>
            <a:endParaRPr lang="en-US" dirty="0"/>
          </a:p>
          <a:p>
            <a:pPr marL="742950" lvl="1" indent="-285750">
              <a:spcBef>
                <a:spcPts val="1000"/>
              </a:spcBef>
              <a:spcAft>
                <a:spcPts val="1000"/>
              </a:spcAft>
              <a:buFont typeface="Arial" panose="020B0604020202020204" pitchFamily="34" charset="0"/>
              <a:buChar char="‒"/>
            </a:pPr>
            <a:r>
              <a:rPr lang="en-US" dirty="0" smtClean="0"/>
              <a:t>Other references regarding RTC</a:t>
            </a:r>
          </a:p>
        </p:txBody>
      </p:sp>
    </p:spTree>
    <p:custDataLst>
      <p:tags r:id="rId1"/>
    </p:custDataLst>
    <p:extLst>
      <p:ext uri="{BB962C8B-B14F-4D97-AF65-F5344CB8AC3E}">
        <p14:creationId xmlns:p14="http://schemas.microsoft.com/office/powerpoint/2010/main" val="31940078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ORDC Price </a:t>
            </a:r>
            <a:r>
              <a:rPr lang="en-US" dirty="0" smtClean="0"/>
              <a:t>Adders</a:t>
            </a:r>
            <a:endParaRPr lang="en-US" dirty="0"/>
          </a:p>
        </p:txBody>
      </p:sp>
      <p:sp>
        <p:nvSpPr>
          <p:cNvPr id="6" name="Content Placeholder 1"/>
          <p:cNvSpPr txBox="1">
            <a:spLocks/>
          </p:cNvSpPr>
          <p:nvPr/>
        </p:nvSpPr>
        <p:spPr>
          <a:xfrm>
            <a:off x="438912" y="1005840"/>
            <a:ext cx="8335108" cy="4454569"/>
          </a:xfrm>
          <a:prstGeom prst="rect">
            <a:avLst/>
          </a:prstGeom>
        </p:spPr>
        <p:txBody>
          <a:bodyPr/>
          <a:lstStyle>
            <a:lvl1pPr marL="2286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1800"/>
              </a:spcBef>
              <a:buFont typeface="Arial" panose="020B0604020202020204" pitchFamily="34" charset="0"/>
              <a:buChar char="•"/>
              <a:defRPr sz="1800" kern="1200">
                <a:solidFill>
                  <a:srgbClr val="5B677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1800"/>
              </a:spcBef>
              <a:buFont typeface="Arial" panose="020B0604020202020204" pitchFamily="34" charset="0"/>
              <a:buChar char="•"/>
              <a:defRPr sz="1800" kern="1200">
                <a:solidFill>
                  <a:srgbClr val="5B67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US" sz="2000" b="0" i="0" u="none" strike="noStrike" kern="1200" cap="none" spc="0" normalizeH="0" baseline="0" noProof="0" dirty="0" smtClean="0">
                <a:ln>
                  <a:noFill/>
                </a:ln>
                <a:solidFill>
                  <a:srgbClr val="5B6770"/>
                </a:solidFill>
                <a:effectLst/>
                <a:uLnTx/>
                <a:uFillTx/>
                <a:latin typeface="Arial" panose="020B0604020202020204" pitchFamily="34" charset="0"/>
                <a:ea typeface="+mn-ea"/>
                <a:cs typeface="Arial" panose="020B0604020202020204" pitchFamily="34" charset="0"/>
              </a:rPr>
              <a:t>Under the current RTM approach:</a:t>
            </a:r>
          </a:p>
          <a:p>
            <a:pPr>
              <a:defRPr/>
            </a:pPr>
            <a:r>
              <a:rPr kumimoji="0" lang="en-US" sz="2000" b="0" i="0" u="none" strike="noStrike" kern="1200" cap="none" spc="0" normalizeH="0" baseline="0" noProof="0" dirty="0" smtClean="0">
                <a:ln>
                  <a:noFill/>
                </a:ln>
                <a:solidFill>
                  <a:srgbClr val="5B6770"/>
                </a:solidFill>
                <a:effectLst/>
                <a:uLnTx/>
                <a:uFillTx/>
                <a:latin typeface="Arial" panose="020B0604020202020204" pitchFamily="34" charset="0"/>
                <a:ea typeface="+mn-ea"/>
                <a:cs typeface="Arial" panose="020B0604020202020204" pitchFamily="34" charset="0"/>
              </a:rPr>
              <a:t>SCED only solves for energy.</a:t>
            </a:r>
          </a:p>
          <a:p>
            <a:pPr>
              <a:defRPr/>
            </a:pPr>
            <a:r>
              <a:rPr kumimoji="0" lang="en-US" sz="2000" b="0" i="0" u="none" strike="noStrike" kern="1200" cap="none" spc="0" normalizeH="0" baseline="0" noProof="0" dirty="0" smtClean="0">
                <a:ln>
                  <a:noFill/>
                </a:ln>
                <a:solidFill>
                  <a:srgbClr val="5B6770"/>
                </a:solidFill>
                <a:effectLst/>
                <a:uLnTx/>
                <a:uFillTx/>
                <a:latin typeface="Arial" panose="020B0604020202020204" pitchFamily="34" charset="0"/>
                <a:ea typeface="+mn-ea"/>
                <a:cs typeface="Arial" panose="020B0604020202020204" pitchFamily="34" charset="0"/>
              </a:rPr>
              <a:t>The amount of remaining reserves are determined after SCED completes.</a:t>
            </a:r>
          </a:p>
          <a:p>
            <a:pPr>
              <a:defRPr/>
            </a:pPr>
            <a:r>
              <a:rPr kumimoji="0" lang="en-US" sz="2000" b="0" i="0" u="none" strike="noStrike" kern="1200" cap="none" spc="0" normalizeH="0" baseline="0" noProof="0" dirty="0" smtClean="0">
                <a:ln>
                  <a:noFill/>
                </a:ln>
                <a:solidFill>
                  <a:srgbClr val="5B6770"/>
                </a:solidFill>
                <a:effectLst/>
                <a:uLnTx/>
                <a:uFillTx/>
                <a:latin typeface="Arial" panose="020B0604020202020204" pitchFamily="34" charset="0"/>
                <a:ea typeface="+mn-ea"/>
                <a:cs typeface="Arial" panose="020B0604020202020204" pitchFamily="34" charset="0"/>
              </a:rPr>
              <a:t>These post-SCED reserves are used to calculate the value of reserves (the ORDC prices adders).</a:t>
            </a:r>
          </a:p>
          <a:p>
            <a:pPr>
              <a:defRPr/>
            </a:pPr>
            <a:r>
              <a:rPr kumimoji="0" lang="en-US" sz="2000" b="0" i="0" u="none" strike="noStrike" kern="1200" cap="none" spc="0" normalizeH="0" baseline="0" noProof="0" dirty="0" smtClean="0">
                <a:ln>
                  <a:noFill/>
                </a:ln>
                <a:solidFill>
                  <a:srgbClr val="5B6770"/>
                </a:solidFill>
                <a:effectLst/>
                <a:uLnTx/>
                <a:uFillTx/>
                <a:latin typeface="Arial" panose="020B0604020202020204" pitchFamily="34" charset="0"/>
                <a:ea typeface="+mn-ea"/>
                <a:cs typeface="Arial" panose="020B0604020202020204" pitchFamily="34" charset="0"/>
              </a:rPr>
              <a:t>The LMPs produced by SCED are then combined with the ORDC prices to form RTSPPs.</a:t>
            </a:r>
          </a:p>
          <a:p>
            <a:pPr marL="685800" marR="0" lvl="1" indent="-2286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smtClean="0">
              <a:ln>
                <a:noFill/>
              </a:ln>
              <a:solidFill>
                <a:srgbClr val="5B6770"/>
              </a:solidFill>
              <a:effectLst/>
              <a:uLnTx/>
              <a:uFillTx/>
              <a:latin typeface="Arial" panose="020B0604020202020204" pitchFamily="34" charset="0"/>
              <a:ea typeface="+mn-ea"/>
              <a:cs typeface="Arial" panose="020B0604020202020204" pitchFamily="34" charset="0"/>
            </a:endParaRPr>
          </a:p>
          <a:p>
            <a:pPr marL="685800" marR="0" lvl="1" indent="-2286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5B6770"/>
              </a:solidFill>
              <a:effectLst/>
              <a:uLnTx/>
              <a:uFillTx/>
              <a:latin typeface="Arial" panose="020B0604020202020204" pitchFamily="34" charset="0"/>
              <a:ea typeface="+mn-ea"/>
              <a:cs typeface="Arial" panose="020B0604020202020204" pitchFamily="34" charset="0"/>
            </a:endParaRPr>
          </a:p>
        </p:txBody>
      </p:sp>
      <p:sp>
        <p:nvSpPr>
          <p:cNvPr id="5" name="AutoShape 21"/>
          <p:cNvSpPr>
            <a:spLocks noChangeArrowheads="1"/>
          </p:cNvSpPr>
          <p:nvPr/>
        </p:nvSpPr>
        <p:spPr bwMode="auto">
          <a:xfrm>
            <a:off x="2362694" y="5129279"/>
            <a:ext cx="4424707" cy="1003965"/>
          </a:xfrm>
          <a:prstGeom prst="roundRect">
            <a:avLst>
              <a:gd name="adj" fmla="val 14805"/>
            </a:avLst>
          </a:prstGeom>
          <a:gradFill>
            <a:gsLst>
              <a:gs pos="0">
                <a:schemeClr val="bg1">
                  <a:lumMod val="95000"/>
                </a:schemeClr>
              </a:gs>
              <a:gs pos="100000">
                <a:schemeClr val="tx1">
                  <a:lumMod val="40000"/>
                  <a:lumOff val="60000"/>
                </a:schemeClr>
              </a:gs>
            </a:gsLst>
            <a:lin ang="5400000" scaled="0"/>
          </a:gradFill>
          <a:ln w="15875">
            <a:solidFill>
              <a:schemeClr val="tx1"/>
            </a:solidFill>
            <a:headEnd/>
            <a:tailEnd/>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lIns="137160" tIns="137160" rIns="137160" bIns="137160" anchor="ctr">
            <a:spAutoFit/>
          </a:bodyPr>
          <a:lstStyle/>
          <a:p>
            <a:pPr algn="ctr">
              <a:spcBef>
                <a:spcPts val="600"/>
              </a:spcBef>
            </a:pPr>
            <a:r>
              <a:rPr lang="en-US" sz="2000" dirty="0">
                <a:solidFill>
                  <a:schemeClr val="tx1">
                    <a:lumMod val="75000"/>
                  </a:schemeClr>
                </a:solidFill>
              </a:rPr>
              <a:t>The whole process of pricing reserves is </a:t>
            </a:r>
            <a:r>
              <a:rPr lang="en-US" sz="2000" dirty="0" smtClean="0">
                <a:solidFill>
                  <a:schemeClr val="tx1">
                    <a:lumMod val="75000"/>
                  </a:schemeClr>
                </a:solidFill>
              </a:rPr>
              <a:t>after-the-fact.</a:t>
            </a:r>
            <a:endParaRPr lang="en-US" sz="2000" dirty="0">
              <a:solidFill>
                <a:schemeClr val="tx1">
                  <a:lumMod val="75000"/>
                </a:schemeClr>
              </a:solidFill>
            </a:endParaRPr>
          </a:p>
        </p:txBody>
      </p:sp>
    </p:spTree>
    <p:custDataLst>
      <p:tags r:id="rId1"/>
    </p:custDataLst>
    <p:extLst>
      <p:ext uri="{BB962C8B-B14F-4D97-AF65-F5344CB8AC3E}">
        <p14:creationId xmlns:p14="http://schemas.microsoft.com/office/powerpoint/2010/main" val="419675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200" dirty="0"/>
              <a:t>What does </a:t>
            </a:r>
            <a:r>
              <a:rPr lang="en-US" sz="2200" dirty="0" smtClean="0"/>
              <a:t>ORDC </a:t>
            </a:r>
            <a:r>
              <a:rPr lang="en-US" sz="2200" dirty="0"/>
              <a:t>process look like in a smaller system?</a:t>
            </a:r>
          </a:p>
        </p:txBody>
      </p:sp>
      <p:graphicFrame>
        <p:nvGraphicFramePr>
          <p:cNvPr id="4" name="Chart 3"/>
          <p:cNvGraphicFramePr>
            <a:graphicFrameLocks/>
          </p:cNvGraphicFramePr>
          <p:nvPr>
            <p:extLst/>
          </p:nvPr>
        </p:nvGraphicFramePr>
        <p:xfrm>
          <a:off x="1966663" y="3570514"/>
          <a:ext cx="5216769" cy="2848708"/>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1"/>
          <p:cNvSpPr txBox="1">
            <a:spLocks/>
          </p:cNvSpPr>
          <p:nvPr/>
        </p:nvSpPr>
        <p:spPr>
          <a:xfrm>
            <a:off x="438912" y="1005839"/>
            <a:ext cx="8540496" cy="2883677"/>
          </a:xfrm>
          <a:prstGeom prst="rect">
            <a:avLst/>
          </a:prstGeom>
        </p:spPr>
        <p:txBody>
          <a:bodyPr/>
          <a:lstStyle>
            <a:lvl1pPr marL="2286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1800"/>
              </a:spcBef>
              <a:buFont typeface="Arial" panose="020B0604020202020204" pitchFamily="34" charset="0"/>
              <a:buChar char="•"/>
              <a:defRPr sz="1800" kern="1200">
                <a:solidFill>
                  <a:srgbClr val="5B677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1800"/>
              </a:spcBef>
              <a:buFont typeface="Arial" panose="020B0604020202020204" pitchFamily="34" charset="0"/>
              <a:buChar char="•"/>
              <a:defRPr sz="1800" kern="1200">
                <a:solidFill>
                  <a:srgbClr val="5B67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US" sz="2000" b="0" i="0" u="none" strike="noStrike" kern="1200" cap="none" spc="0" normalizeH="0" baseline="0" noProof="0" dirty="0" smtClean="0">
                <a:ln>
                  <a:noFill/>
                </a:ln>
                <a:solidFill>
                  <a:srgbClr val="5B6770"/>
                </a:solidFill>
                <a:effectLst/>
                <a:uLnTx/>
                <a:uFillTx/>
                <a:latin typeface="Arial" panose="020B0604020202020204" pitchFamily="34" charset="0"/>
                <a:ea typeface="+mn-ea"/>
                <a:cs typeface="Arial" panose="020B0604020202020204" pitchFamily="34" charset="0"/>
              </a:rPr>
              <a:t>Assume our system includes:</a:t>
            </a:r>
          </a:p>
          <a:p>
            <a:pPr>
              <a:defRPr/>
            </a:pPr>
            <a:r>
              <a:rPr kumimoji="0" lang="en-US" sz="2000" b="0" i="0" u="none" strike="noStrike" kern="1200" cap="none" spc="0" normalizeH="0" baseline="0" noProof="0" dirty="0" smtClean="0">
                <a:ln>
                  <a:noFill/>
                </a:ln>
                <a:solidFill>
                  <a:srgbClr val="5B6770"/>
                </a:solidFill>
                <a:effectLst/>
                <a:uLnTx/>
                <a:uFillTx/>
                <a:latin typeface="Arial" panose="020B0604020202020204" pitchFamily="34" charset="0"/>
                <a:ea typeface="+mn-ea"/>
                <a:cs typeface="Arial" panose="020B0604020202020204" pitchFamily="34" charset="0"/>
              </a:rPr>
              <a:t>Gen 1 is a 100 MW generator with an energy offer of $25/MWh.</a:t>
            </a:r>
          </a:p>
          <a:p>
            <a:pPr>
              <a:defRPr/>
            </a:pPr>
            <a:r>
              <a:rPr kumimoji="0" lang="en-US" sz="2000" b="0" i="0" u="none" strike="noStrike" kern="1200" cap="none" spc="0" normalizeH="0" baseline="0" noProof="0" dirty="0" smtClean="0">
                <a:ln>
                  <a:noFill/>
                </a:ln>
                <a:solidFill>
                  <a:srgbClr val="5B6770"/>
                </a:solidFill>
                <a:effectLst/>
                <a:uLnTx/>
                <a:uFillTx/>
                <a:latin typeface="Arial" panose="020B0604020202020204" pitchFamily="34" charset="0"/>
                <a:ea typeface="+mn-ea"/>
                <a:cs typeface="Arial" panose="020B0604020202020204" pitchFamily="34" charset="0"/>
              </a:rPr>
              <a:t>Gen 2 is a 100 MW generator with an energy offer of $40/MWh.</a:t>
            </a:r>
          </a:p>
          <a:p>
            <a:pPr>
              <a:defRPr/>
            </a:pPr>
            <a:r>
              <a:rPr kumimoji="0" lang="en-US" sz="2000" b="0" i="0" u="none" strike="noStrike" kern="1200" cap="none" spc="0" normalizeH="0" baseline="0" noProof="0" dirty="0" smtClean="0">
                <a:ln>
                  <a:noFill/>
                </a:ln>
                <a:solidFill>
                  <a:srgbClr val="5B6770"/>
                </a:solidFill>
                <a:effectLst/>
                <a:uLnTx/>
                <a:uFillTx/>
                <a:latin typeface="Arial" panose="020B0604020202020204" pitchFamily="34" charset="0"/>
                <a:ea typeface="+mn-ea"/>
                <a:cs typeface="Arial" panose="020B0604020202020204" pitchFamily="34" charset="0"/>
              </a:rPr>
              <a:t>Penalty price for energy is $1,000/MWh.</a:t>
            </a:r>
          </a:p>
          <a:p>
            <a:pPr>
              <a:defRPr/>
            </a:pPr>
            <a:r>
              <a:rPr kumimoji="0" lang="en-US" sz="2000" b="0" i="0" u="none" strike="noStrike" kern="1200" cap="none" spc="0" normalizeH="0" baseline="0" noProof="0" dirty="0" smtClean="0">
                <a:ln>
                  <a:noFill/>
                </a:ln>
                <a:solidFill>
                  <a:srgbClr val="5B6770"/>
                </a:solidFill>
                <a:effectLst/>
                <a:uLnTx/>
                <a:uFillTx/>
                <a:latin typeface="Arial" panose="020B0604020202020204" pitchFamily="34" charset="0"/>
                <a:ea typeface="+mn-ea"/>
                <a:cs typeface="Arial" panose="020B0604020202020204" pitchFamily="34" charset="0"/>
              </a:rPr>
              <a:t>An ODRC that looks like:</a:t>
            </a:r>
            <a:endParaRPr kumimoji="0" lang="en-US" sz="2000" b="0" i="0" u="none" strike="noStrike" kern="1200" cap="none" spc="0" normalizeH="0" baseline="0" noProof="0" dirty="0">
              <a:ln>
                <a:noFill/>
              </a:ln>
              <a:solidFill>
                <a:srgbClr val="5B6770"/>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80737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will the system clear for a demand of 140 MW?</a:t>
            </a:r>
          </a:p>
        </p:txBody>
      </p:sp>
      <p:sp>
        <p:nvSpPr>
          <p:cNvPr id="24" name="Content Placeholder 1"/>
          <p:cNvSpPr txBox="1">
            <a:spLocks/>
          </p:cNvSpPr>
          <p:nvPr/>
        </p:nvSpPr>
        <p:spPr>
          <a:xfrm>
            <a:off x="337428" y="1125350"/>
            <a:ext cx="3663708" cy="979389"/>
          </a:xfrm>
          <a:prstGeom prst="rect">
            <a:avLst/>
          </a:prstGeom>
        </p:spPr>
        <p:txBody>
          <a:bodyPr/>
          <a:lstStyle>
            <a:lvl1pPr marL="2286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1800"/>
              </a:spcBef>
              <a:buFont typeface="Arial" panose="020B0604020202020204" pitchFamily="34" charset="0"/>
              <a:buChar char="•"/>
              <a:defRPr sz="1800" kern="1200">
                <a:solidFill>
                  <a:srgbClr val="5B677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1800"/>
              </a:spcBef>
              <a:buFont typeface="Arial" panose="020B0604020202020204" pitchFamily="34" charset="0"/>
              <a:buChar char="•"/>
              <a:defRPr sz="1800" kern="1200">
                <a:solidFill>
                  <a:srgbClr val="5B67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US" sz="1800" b="0" i="0" u="none" strike="noStrike" kern="1200" cap="none" spc="0" normalizeH="0" baseline="0" noProof="0" dirty="0" smtClean="0">
                <a:ln>
                  <a:noFill/>
                </a:ln>
                <a:solidFill>
                  <a:srgbClr val="5B6770"/>
                </a:solidFill>
                <a:effectLst/>
                <a:uLnTx/>
                <a:uFillTx/>
                <a:latin typeface="Arial" panose="020B0604020202020204" pitchFamily="34" charset="0"/>
                <a:ea typeface="+mn-ea"/>
                <a:cs typeface="Arial" panose="020B0604020202020204" pitchFamily="34" charset="0"/>
              </a:rPr>
              <a:t>The LMP is $40/MWh</a:t>
            </a: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5B6770"/>
                </a:solidFill>
                <a:effectLst/>
                <a:uLnTx/>
                <a:uFillTx/>
                <a:latin typeface="Arial" panose="020B0604020202020204" pitchFamily="34" charset="0"/>
                <a:ea typeface="+mn-ea"/>
                <a:cs typeface="Arial" panose="020B0604020202020204" pitchFamily="34" charset="0"/>
              </a:rPr>
              <a:t>This is the cost of getting the next MW from Gen 2.</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smtClean="0">
              <a:ln>
                <a:noFill/>
              </a:ln>
              <a:solidFill>
                <a:srgbClr val="5B677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smtClean="0">
              <a:ln>
                <a:noFill/>
              </a:ln>
              <a:solidFill>
                <a:srgbClr val="5B677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5B6770"/>
              </a:solidFill>
              <a:effectLst/>
              <a:uLnTx/>
              <a:uFillTx/>
              <a:latin typeface="Arial" panose="020B0604020202020204" pitchFamily="34" charset="0"/>
              <a:ea typeface="+mn-ea"/>
              <a:cs typeface="Arial" panose="020B0604020202020204" pitchFamily="34" charset="0"/>
            </a:endParaRPr>
          </a:p>
        </p:txBody>
      </p:sp>
      <p:sp>
        <p:nvSpPr>
          <p:cNvPr id="25" name="Rectangle 24"/>
          <p:cNvSpPr/>
          <p:nvPr/>
        </p:nvSpPr>
        <p:spPr>
          <a:xfrm>
            <a:off x="4623665" y="2636403"/>
            <a:ext cx="1403843" cy="3448144"/>
          </a:xfrm>
          <a:prstGeom prst="rect">
            <a:avLst/>
          </a:prstGeom>
          <a:solidFill>
            <a:srgbClr val="003865">
              <a:lumMod val="90000"/>
              <a:lumOff val="10000"/>
            </a:srgbClr>
          </a:solidFill>
          <a:ln w="19050" algn="ctr">
            <a:noFill/>
            <a:round/>
            <a:headEnd/>
            <a:tailEnd/>
          </a:ln>
        </p:spPr>
        <p:txBody>
          <a:bodyPr wrap="none"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prstClr val="black"/>
              </a:solidFill>
              <a:effectLst/>
              <a:uLnTx/>
              <a:uFillTx/>
            </a:endParaRPr>
          </a:p>
        </p:txBody>
      </p:sp>
      <p:sp>
        <p:nvSpPr>
          <p:cNvPr id="26" name="Rectangle 25"/>
          <p:cNvSpPr/>
          <p:nvPr/>
        </p:nvSpPr>
        <p:spPr>
          <a:xfrm>
            <a:off x="7329218" y="4736122"/>
            <a:ext cx="1403843" cy="1348425"/>
          </a:xfrm>
          <a:prstGeom prst="rect">
            <a:avLst/>
          </a:prstGeom>
          <a:solidFill>
            <a:srgbClr val="003865">
              <a:lumMod val="90000"/>
              <a:lumOff val="10000"/>
            </a:srgbClr>
          </a:solidFill>
          <a:ln w="19050" algn="ctr">
            <a:noFill/>
            <a:round/>
            <a:headEnd/>
            <a:tailEnd/>
          </a:ln>
        </p:spPr>
        <p:txBody>
          <a:bodyPr wrap="none"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prstClr val="black"/>
              </a:solidFill>
              <a:effectLst/>
              <a:uLnTx/>
              <a:uFillTx/>
            </a:endParaRPr>
          </a:p>
        </p:txBody>
      </p:sp>
      <p:sp>
        <p:nvSpPr>
          <p:cNvPr id="27" name="Rectangle 26"/>
          <p:cNvSpPr/>
          <p:nvPr/>
        </p:nvSpPr>
        <p:spPr>
          <a:xfrm>
            <a:off x="7329218" y="2636403"/>
            <a:ext cx="1403843" cy="3448144"/>
          </a:xfrm>
          <a:prstGeom prst="rect">
            <a:avLst/>
          </a:prstGeom>
          <a:noFill/>
          <a:ln w="19050" algn="ctr">
            <a:solidFill>
              <a:srgbClr val="5B6770"/>
            </a:solidFill>
            <a:round/>
            <a:headEnd/>
            <a:tailEnd/>
          </a:ln>
        </p:spPr>
        <p:txBody>
          <a:bodyPr wrap="none"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prstClr val="black"/>
              </a:solidFill>
              <a:effectLst/>
              <a:uLnTx/>
              <a:uFillTx/>
            </a:endParaRPr>
          </a:p>
        </p:txBody>
      </p:sp>
      <p:sp>
        <p:nvSpPr>
          <p:cNvPr id="28" name="TextBox 27"/>
          <p:cNvSpPr txBox="1"/>
          <p:nvPr/>
        </p:nvSpPr>
        <p:spPr>
          <a:xfrm>
            <a:off x="4623668" y="6056517"/>
            <a:ext cx="1403843" cy="461665"/>
          </a:xfrm>
          <a:prstGeom prst="rect">
            <a:avLst/>
          </a:prstGeom>
          <a:noFill/>
        </p:spPr>
        <p:txBody>
          <a:bodyPr wrap="square" rtlCol="0" anchor="ctr">
            <a:spAutoFit/>
          </a:bodyPr>
          <a:lstStyle/>
          <a:p>
            <a:pPr algn="ctr"/>
            <a:r>
              <a:rPr lang="en-US" sz="2400" b="1" dirty="0" smtClean="0">
                <a:solidFill>
                  <a:srgbClr val="5B6770"/>
                </a:solidFill>
                <a:latin typeface="Calibri" panose="020F0502020204030204" pitchFamily="34" charset="0"/>
                <a:cs typeface="Arial" panose="020B0604020202020204" pitchFamily="34" charset="0"/>
              </a:rPr>
              <a:t>Gen 1</a:t>
            </a:r>
            <a:endParaRPr lang="en-US" sz="2400" b="1" dirty="0">
              <a:solidFill>
                <a:srgbClr val="5B6770"/>
              </a:solidFill>
              <a:latin typeface="Calibri" panose="020F0502020204030204" pitchFamily="34" charset="0"/>
              <a:cs typeface="Arial" panose="020B0604020202020204" pitchFamily="34" charset="0"/>
            </a:endParaRPr>
          </a:p>
        </p:txBody>
      </p:sp>
      <p:sp>
        <p:nvSpPr>
          <p:cNvPr id="29" name="TextBox 28"/>
          <p:cNvSpPr txBox="1"/>
          <p:nvPr/>
        </p:nvSpPr>
        <p:spPr>
          <a:xfrm>
            <a:off x="7329218" y="6060451"/>
            <a:ext cx="1403843" cy="461665"/>
          </a:xfrm>
          <a:prstGeom prst="rect">
            <a:avLst/>
          </a:prstGeom>
          <a:noFill/>
        </p:spPr>
        <p:txBody>
          <a:bodyPr wrap="square" rtlCol="0" anchor="ctr">
            <a:spAutoFit/>
          </a:bodyPr>
          <a:lstStyle>
            <a:defPPr>
              <a:defRPr lang="en-US"/>
            </a:defPPr>
            <a:lvl1pPr algn="ctr">
              <a:defRPr sz="2000" b="1" i="0" baseline="0">
                <a:latin typeface="Arial" panose="020B0604020202020204" pitchFamily="34" charset="0"/>
                <a:cs typeface="Arial" panose="020B0604020202020204" pitchFamily="34" charset="0"/>
              </a:defRPr>
            </a:lvl1pPr>
          </a:lstStyle>
          <a:p>
            <a:r>
              <a:rPr lang="en-US" sz="2400" dirty="0">
                <a:solidFill>
                  <a:srgbClr val="5B6770"/>
                </a:solidFill>
                <a:latin typeface="Calibri" panose="020F0502020204030204" pitchFamily="34" charset="0"/>
              </a:rPr>
              <a:t>Gen 2</a:t>
            </a:r>
          </a:p>
        </p:txBody>
      </p:sp>
      <p:sp>
        <p:nvSpPr>
          <p:cNvPr id="30" name="Left Brace 29"/>
          <p:cNvSpPr/>
          <p:nvPr/>
        </p:nvSpPr>
        <p:spPr>
          <a:xfrm>
            <a:off x="6950377" y="2636402"/>
            <a:ext cx="271038" cy="2099720"/>
          </a:xfrm>
          <a:prstGeom prst="leftBrace">
            <a:avLst>
              <a:gd name="adj1" fmla="val 8333"/>
              <a:gd name="adj2" fmla="val 50854"/>
            </a:avLst>
          </a:prstGeom>
          <a:noFill/>
          <a:ln w="6350" cap="flat" cmpd="sng" algn="ctr">
            <a:solidFill>
              <a:srgbClr val="5B677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w="0"/>
              <a:solidFill>
                <a:srgbClr val="5B6770"/>
              </a:solidFill>
              <a:effectLst>
                <a:outerShdw blurRad="38100" dist="19050" dir="2700000" algn="tl" rotWithShape="0">
                  <a:srgbClr val="5B6770">
                    <a:alpha val="40000"/>
                  </a:srgbClr>
                </a:outerShdw>
              </a:effectLst>
              <a:uLnTx/>
              <a:uFillTx/>
              <a:latin typeface="Arial" panose="020B0604020202020204"/>
              <a:ea typeface="+mn-ea"/>
              <a:cs typeface="+mn-cs"/>
            </a:endParaRPr>
          </a:p>
        </p:txBody>
      </p:sp>
      <p:sp>
        <p:nvSpPr>
          <p:cNvPr id="31" name="TextBox 30"/>
          <p:cNvSpPr txBox="1"/>
          <p:nvPr/>
        </p:nvSpPr>
        <p:spPr>
          <a:xfrm>
            <a:off x="6076696" y="3528708"/>
            <a:ext cx="93370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5B6770"/>
                </a:solidFill>
                <a:effectLst/>
                <a:uLnTx/>
                <a:uFillTx/>
              </a:rPr>
              <a:t>60 MW</a:t>
            </a:r>
            <a:endParaRPr kumimoji="0" lang="en-US" sz="2000" b="1" i="0" u="none" strike="noStrike" kern="0" cap="none" spc="0" normalizeH="0" baseline="0" noProof="0" dirty="0" smtClean="0">
              <a:ln>
                <a:noFill/>
              </a:ln>
              <a:solidFill>
                <a:srgbClr val="5B6770"/>
              </a:solidFill>
              <a:effectLst/>
              <a:uLnTx/>
              <a:uFillTx/>
            </a:endParaRPr>
          </a:p>
        </p:txBody>
      </p:sp>
      <p:sp>
        <p:nvSpPr>
          <p:cNvPr id="32" name="Rectangle 31"/>
          <p:cNvSpPr/>
          <p:nvPr/>
        </p:nvSpPr>
        <p:spPr>
          <a:xfrm>
            <a:off x="4610061" y="2636403"/>
            <a:ext cx="1403843" cy="3448144"/>
          </a:xfrm>
          <a:prstGeom prst="rect">
            <a:avLst/>
          </a:prstGeom>
          <a:noFill/>
          <a:ln w="19050" algn="ctr">
            <a:solidFill>
              <a:srgbClr val="5B6770"/>
            </a:solidFill>
            <a:round/>
            <a:headEnd/>
            <a:tailEnd/>
          </a:ln>
        </p:spPr>
        <p:txBody>
          <a:bodyPr wrap="none"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prstClr val="black"/>
              </a:solidFill>
              <a:effectLst/>
              <a:uLnTx/>
              <a:uFillTx/>
            </a:endParaRPr>
          </a:p>
        </p:txBody>
      </p:sp>
      <p:sp>
        <p:nvSpPr>
          <p:cNvPr id="33" name="Rectangle 32"/>
          <p:cNvSpPr/>
          <p:nvPr/>
        </p:nvSpPr>
        <p:spPr>
          <a:xfrm>
            <a:off x="7329218" y="2636402"/>
            <a:ext cx="1403843" cy="2099720"/>
          </a:xfrm>
          <a:prstGeom prst="rect">
            <a:avLst/>
          </a:prstGeom>
          <a:solidFill>
            <a:srgbClr val="A6A6A6"/>
          </a:solidFill>
          <a:ln w="19050" algn="ctr">
            <a:noFill/>
            <a:round/>
            <a:headEnd/>
            <a:tailEnd/>
          </a:ln>
        </p:spPr>
        <p:txBody>
          <a:bodyPr wrap="none" rtlCol="0" anchor="ctr" anchorCtr="1"/>
          <a:lstStyle/>
          <a:p>
            <a:pPr algn="ctr">
              <a:lnSpc>
                <a:spcPts val="2400"/>
              </a:lnSpc>
            </a:pPr>
            <a:r>
              <a:rPr lang="en-US" sz="2400" b="1" kern="0" dirty="0" smtClean="0">
                <a:solidFill>
                  <a:schemeClr val="tx1">
                    <a:lumMod val="50000"/>
                  </a:schemeClr>
                </a:solidFill>
                <a:latin typeface="Calibri" panose="020F0502020204030204" pitchFamily="34" charset="0"/>
              </a:rPr>
              <a:t>Reserve </a:t>
            </a:r>
            <a:br>
              <a:rPr lang="en-US" sz="2400" b="1" kern="0" dirty="0" smtClean="0">
                <a:solidFill>
                  <a:schemeClr val="tx1">
                    <a:lumMod val="50000"/>
                  </a:schemeClr>
                </a:solidFill>
                <a:latin typeface="Calibri" panose="020F0502020204030204" pitchFamily="34" charset="0"/>
              </a:rPr>
            </a:br>
            <a:r>
              <a:rPr lang="en-US" sz="2400" b="1" kern="0" dirty="0" smtClean="0">
                <a:solidFill>
                  <a:schemeClr val="tx1">
                    <a:lumMod val="50000"/>
                  </a:schemeClr>
                </a:solidFill>
                <a:latin typeface="Calibri" panose="020F0502020204030204" pitchFamily="34" charset="0"/>
              </a:rPr>
              <a:t>Capacity</a:t>
            </a:r>
            <a:endParaRPr lang="en-US" sz="2400" b="1" kern="0" dirty="0">
              <a:solidFill>
                <a:schemeClr val="tx1">
                  <a:lumMod val="50000"/>
                </a:schemeClr>
              </a:solidFill>
              <a:latin typeface="Calibri" panose="020F0502020204030204" pitchFamily="34" charset="0"/>
            </a:endParaRPr>
          </a:p>
        </p:txBody>
      </p:sp>
      <p:sp>
        <p:nvSpPr>
          <p:cNvPr id="34" name="TextBox 33"/>
          <p:cNvSpPr txBox="1"/>
          <p:nvPr/>
        </p:nvSpPr>
        <p:spPr>
          <a:xfrm>
            <a:off x="3439600" y="2542308"/>
            <a:ext cx="1159567" cy="323165"/>
          </a:xfrm>
          <a:prstGeom prst="rect">
            <a:avLst/>
          </a:prstGeom>
          <a:noFill/>
        </p:spPr>
        <p:txBody>
          <a:bodyPr wrap="square" tIns="0" rtlCol="0" anchor="ctr" anchorCtr="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5B6770"/>
                </a:solidFill>
                <a:effectLst/>
                <a:uLnTx/>
                <a:uFillTx/>
              </a:rPr>
              <a:t>100 MW</a:t>
            </a:r>
          </a:p>
        </p:txBody>
      </p:sp>
      <p:sp>
        <p:nvSpPr>
          <p:cNvPr id="35" name="TextBox 34"/>
          <p:cNvSpPr txBox="1"/>
          <p:nvPr/>
        </p:nvSpPr>
        <p:spPr>
          <a:xfrm>
            <a:off x="6211509" y="4551456"/>
            <a:ext cx="93370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5B6770"/>
                </a:solidFill>
                <a:effectLst/>
                <a:uLnTx/>
                <a:uFillTx/>
              </a:rPr>
              <a:t>40 MW</a:t>
            </a:r>
            <a:endParaRPr kumimoji="0" lang="en-US" sz="2000" b="1" i="0" u="none" strike="noStrike" kern="0" cap="none" spc="0" normalizeH="0" baseline="0" noProof="0" dirty="0" smtClean="0">
              <a:ln>
                <a:noFill/>
              </a:ln>
              <a:solidFill>
                <a:srgbClr val="5B6770"/>
              </a:solidFill>
              <a:effectLst/>
              <a:uLnTx/>
              <a:uFillTx/>
            </a:endParaRPr>
          </a:p>
        </p:txBody>
      </p:sp>
      <p:sp>
        <p:nvSpPr>
          <p:cNvPr id="40" name="Content Placeholder 1"/>
          <p:cNvSpPr txBox="1">
            <a:spLocks/>
          </p:cNvSpPr>
          <p:nvPr/>
        </p:nvSpPr>
        <p:spPr>
          <a:xfrm>
            <a:off x="289965" y="3112299"/>
            <a:ext cx="3663708" cy="979389"/>
          </a:xfrm>
          <a:prstGeom prst="rect">
            <a:avLst/>
          </a:prstGeom>
        </p:spPr>
        <p:txBody>
          <a:bodyPr/>
          <a:lstStyle>
            <a:lvl1pPr marL="2286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1800"/>
              </a:spcBef>
              <a:buFont typeface="Arial" panose="020B0604020202020204" pitchFamily="34" charset="0"/>
              <a:buChar char="•"/>
              <a:defRPr sz="1800" kern="1200">
                <a:solidFill>
                  <a:srgbClr val="5B677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1800"/>
              </a:spcBef>
              <a:buFont typeface="Arial" panose="020B0604020202020204" pitchFamily="34" charset="0"/>
              <a:buChar char="•"/>
              <a:defRPr sz="1800" kern="1200">
                <a:solidFill>
                  <a:srgbClr val="5B67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US" sz="1800" b="0" i="0" u="none" strike="noStrike" kern="1200" cap="none" spc="0" normalizeH="0" baseline="0" noProof="0" dirty="0" smtClean="0">
                <a:ln>
                  <a:noFill/>
                </a:ln>
                <a:solidFill>
                  <a:srgbClr val="5B6770"/>
                </a:solidFill>
                <a:effectLst/>
                <a:uLnTx/>
                <a:uFillTx/>
                <a:latin typeface="Arial" panose="020B0604020202020204" pitchFamily="34" charset="0"/>
                <a:ea typeface="+mn-ea"/>
                <a:cs typeface="Arial" panose="020B0604020202020204" pitchFamily="34" charset="0"/>
              </a:rPr>
              <a:t>Now calculate the reserve price </a:t>
            </a:r>
            <a:r>
              <a:rPr kumimoji="0" lang="en-US" sz="1800" b="0" i="0" u="none" strike="noStrike" kern="1200" cap="none" spc="0" normalizeH="0" baseline="0" noProof="0" dirty="0">
                <a:ln>
                  <a:noFill/>
                </a:ln>
                <a:solidFill>
                  <a:srgbClr val="5B6770"/>
                </a:solidFill>
                <a:effectLst/>
                <a:uLnTx/>
                <a:uFillTx/>
                <a:latin typeface="Arial" panose="020B0604020202020204" pitchFamily="34" charset="0"/>
                <a:ea typeface="+mn-ea"/>
                <a:cs typeface="Arial" panose="020B0604020202020204" pitchFamily="34" charset="0"/>
              </a:rPr>
              <a:t>after the optimization is </a:t>
            </a:r>
            <a:r>
              <a:rPr kumimoji="0" lang="en-US" sz="1800" b="0" i="0" u="none" strike="noStrike" kern="1200" cap="none" spc="0" normalizeH="0" baseline="0" noProof="0" dirty="0" smtClean="0">
                <a:ln>
                  <a:noFill/>
                </a:ln>
                <a:solidFill>
                  <a:srgbClr val="5B6770"/>
                </a:solidFill>
                <a:effectLst/>
                <a:uLnTx/>
                <a:uFillTx/>
                <a:latin typeface="Arial" panose="020B0604020202020204" pitchFamily="34" charset="0"/>
                <a:ea typeface="+mn-ea"/>
                <a:cs typeface="Arial" panose="020B0604020202020204" pitchFamily="34" charset="0"/>
              </a:rPr>
              <a:t>complete.</a:t>
            </a:r>
            <a:endParaRPr kumimoji="0" lang="en-US" sz="1800" b="0" i="0" u="none" strike="noStrike" kern="1200" cap="none" spc="0" normalizeH="0" baseline="0" noProof="0" dirty="0">
              <a:ln>
                <a:noFill/>
              </a:ln>
              <a:solidFill>
                <a:srgbClr val="5B677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smtClean="0">
              <a:ln>
                <a:noFill/>
              </a:ln>
              <a:solidFill>
                <a:srgbClr val="5B677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smtClean="0">
              <a:ln>
                <a:noFill/>
              </a:ln>
              <a:solidFill>
                <a:srgbClr val="5B677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5B6770"/>
              </a:solidFill>
              <a:effectLst/>
              <a:uLnTx/>
              <a:uFillTx/>
              <a:latin typeface="Arial" panose="020B0604020202020204" pitchFamily="34" charset="0"/>
              <a:ea typeface="+mn-ea"/>
              <a:cs typeface="Arial" panose="020B0604020202020204" pitchFamily="34" charset="0"/>
            </a:endParaRPr>
          </a:p>
        </p:txBody>
      </p:sp>
      <p:sp>
        <p:nvSpPr>
          <p:cNvPr id="41" name="AutoShape 21"/>
          <p:cNvSpPr>
            <a:spLocks noChangeArrowheads="1"/>
          </p:cNvSpPr>
          <p:nvPr/>
        </p:nvSpPr>
        <p:spPr bwMode="auto">
          <a:xfrm>
            <a:off x="4331194" y="1113602"/>
            <a:ext cx="4424707" cy="1003965"/>
          </a:xfrm>
          <a:prstGeom prst="roundRect">
            <a:avLst>
              <a:gd name="adj" fmla="val 14805"/>
            </a:avLst>
          </a:prstGeom>
          <a:gradFill rotWithShape="1">
            <a:gsLst>
              <a:gs pos="0">
                <a:sysClr val="window" lastClr="FFFFFF">
                  <a:lumMod val="95000"/>
                </a:sysClr>
              </a:gs>
              <a:gs pos="100000">
                <a:srgbClr val="5B6770">
                  <a:lumMod val="40000"/>
                  <a:lumOff val="60000"/>
                </a:srgbClr>
              </a:gs>
            </a:gsLst>
            <a:lin ang="5400000" scaled="0"/>
          </a:gradFill>
          <a:ln w="15875" cap="flat" cmpd="sng" algn="ctr">
            <a:solidFill>
              <a:srgbClr val="5B6770"/>
            </a:solidFill>
            <a:prstDash val="solid"/>
            <a:miter lim="800000"/>
            <a:headEnd/>
            <a:tailEnd/>
          </a:ln>
          <a:effectLst>
            <a:outerShdw blurRad="50800" dist="38100" dir="2700000" algn="tl" rotWithShape="0">
              <a:prstClr val="black">
                <a:alpha val="40000"/>
              </a:prstClr>
            </a:outerShdw>
          </a:effectLst>
        </p:spPr>
        <p:txBody>
          <a:bodyPr wrap="square" lIns="137160" tIns="137160" rIns="137160" bIns="137160" anchor="ctr">
            <a:noAutofit/>
          </a:bodyPr>
          <a:lstStyle/>
          <a:p>
            <a:pPr marL="0" marR="0" lvl="0" indent="0" algn="ctr" defTabSz="914400" eaLnBrk="1" fontAlgn="auto" latinLnBrk="0" hangingPunct="1">
              <a:lnSpc>
                <a:spcPct val="100000"/>
              </a:lnSpc>
              <a:spcBef>
                <a:spcPts val="600"/>
              </a:spcBef>
              <a:spcAft>
                <a:spcPts val="0"/>
              </a:spcAft>
              <a:buClrTx/>
              <a:buSzTx/>
              <a:buFontTx/>
              <a:buNone/>
              <a:tabLst/>
              <a:defRPr/>
            </a:pPr>
            <a:r>
              <a:rPr kumimoji="0" lang="en-US" sz="1800" b="0" i="0" u="none" strike="noStrike" kern="0" cap="none" spc="0" normalizeH="0" baseline="0" noProof="0" dirty="0" smtClean="0">
                <a:ln>
                  <a:noFill/>
                </a:ln>
                <a:solidFill>
                  <a:schemeClr val="tx1">
                    <a:lumMod val="75000"/>
                  </a:schemeClr>
                </a:solidFill>
                <a:effectLst/>
                <a:uLnTx/>
                <a:uFillTx/>
                <a:latin typeface="Arial" panose="020B0604020202020204"/>
                <a:ea typeface="+mn-ea"/>
                <a:cs typeface="+mn-cs"/>
              </a:rPr>
              <a:t>This makes the RTSPP $40/MWh + $0/MWh = $40/MWh.</a:t>
            </a:r>
            <a:endParaRPr kumimoji="0" lang="en-US" sz="1800" b="0" i="0" u="none" strike="noStrike" kern="0" cap="none" spc="0" normalizeH="0" baseline="0" noProof="0" dirty="0">
              <a:ln>
                <a:noFill/>
              </a:ln>
              <a:solidFill>
                <a:schemeClr val="tx1">
                  <a:lumMod val="75000"/>
                </a:schemeClr>
              </a:solidFill>
              <a:effectLst/>
              <a:uLnTx/>
              <a:uFillTx/>
              <a:latin typeface="Arial" panose="020B0604020202020204"/>
              <a:ea typeface="+mn-ea"/>
              <a:cs typeface="+mn-cs"/>
            </a:endParaRPr>
          </a:p>
        </p:txBody>
      </p:sp>
      <p:sp>
        <p:nvSpPr>
          <p:cNvPr id="42" name="TextBox 41"/>
          <p:cNvSpPr txBox="1"/>
          <p:nvPr/>
        </p:nvSpPr>
        <p:spPr>
          <a:xfrm>
            <a:off x="4616863" y="5683054"/>
            <a:ext cx="1403843" cy="400110"/>
          </a:xfrm>
          <a:prstGeom prst="rect">
            <a:avLst/>
          </a:prstGeom>
          <a:noFill/>
        </p:spPr>
        <p:txBody>
          <a:bodyPr wrap="square" rtlCol="0" anchor="ctr">
            <a:spAutoFit/>
          </a:bodyPr>
          <a:lstStyle/>
          <a:p>
            <a:pPr algn="ctr"/>
            <a:r>
              <a:rPr lang="en-US" sz="2000" b="1" dirty="0" smtClean="0">
                <a:solidFill>
                  <a:prstClr val="white"/>
                </a:solidFill>
                <a:latin typeface="Calibri" panose="020F0502020204030204" pitchFamily="34" charset="0"/>
                <a:cs typeface="Arial" panose="020B0604020202020204" pitchFamily="34" charset="0"/>
              </a:rPr>
              <a:t>$25/MWh</a:t>
            </a:r>
            <a:endParaRPr lang="en-US" sz="2400" b="1" dirty="0">
              <a:solidFill>
                <a:prstClr val="white"/>
              </a:solidFill>
              <a:latin typeface="Calibri" panose="020F0502020204030204" pitchFamily="34" charset="0"/>
              <a:cs typeface="Arial" panose="020B0604020202020204" pitchFamily="34" charset="0"/>
            </a:endParaRPr>
          </a:p>
        </p:txBody>
      </p:sp>
      <p:sp>
        <p:nvSpPr>
          <p:cNvPr id="43" name="TextBox 42"/>
          <p:cNvSpPr txBox="1"/>
          <p:nvPr/>
        </p:nvSpPr>
        <p:spPr>
          <a:xfrm>
            <a:off x="7329218" y="5683054"/>
            <a:ext cx="1403843" cy="400110"/>
          </a:xfrm>
          <a:prstGeom prst="rect">
            <a:avLst/>
          </a:prstGeom>
          <a:noFill/>
        </p:spPr>
        <p:txBody>
          <a:bodyPr wrap="square" rtlCol="0" anchor="ctr">
            <a:spAutoFit/>
          </a:bodyPr>
          <a:lstStyle/>
          <a:p>
            <a:pPr algn="ctr"/>
            <a:r>
              <a:rPr lang="en-US" sz="2000" b="1" dirty="0" smtClean="0">
                <a:solidFill>
                  <a:prstClr val="white"/>
                </a:solidFill>
                <a:latin typeface="Calibri" panose="020F0502020204030204" pitchFamily="34" charset="0"/>
                <a:cs typeface="Arial" panose="020B0604020202020204" pitchFamily="34" charset="0"/>
              </a:rPr>
              <a:t>$40/MWh</a:t>
            </a:r>
            <a:endParaRPr lang="en-US" sz="2400" b="1" dirty="0">
              <a:solidFill>
                <a:prstClr val="white"/>
              </a:solidFill>
              <a:latin typeface="Calibri" panose="020F0502020204030204" pitchFamily="34" charset="0"/>
              <a:cs typeface="Arial" panose="020B0604020202020204" pitchFamily="34" charset="0"/>
            </a:endParaRPr>
          </a:p>
        </p:txBody>
      </p:sp>
      <p:graphicFrame>
        <p:nvGraphicFramePr>
          <p:cNvPr id="44" name="Chart 43"/>
          <p:cNvGraphicFramePr>
            <a:graphicFrameLocks/>
          </p:cNvGraphicFramePr>
          <p:nvPr>
            <p:extLst/>
          </p:nvPr>
        </p:nvGraphicFramePr>
        <p:xfrm>
          <a:off x="212768" y="3666390"/>
          <a:ext cx="3687003" cy="2139463"/>
        </p:xfrm>
        <a:graphic>
          <a:graphicData uri="http://schemas.openxmlformats.org/drawingml/2006/chart">
            <c:chart xmlns:c="http://schemas.openxmlformats.org/drawingml/2006/chart" xmlns:r="http://schemas.openxmlformats.org/officeDocument/2006/relationships" r:id="rId3"/>
          </a:graphicData>
        </a:graphic>
      </p:graphicFrame>
      <p:sp>
        <p:nvSpPr>
          <p:cNvPr id="45" name="Oval 44"/>
          <p:cNvSpPr/>
          <p:nvPr/>
        </p:nvSpPr>
        <p:spPr>
          <a:xfrm>
            <a:off x="3581184" y="5141994"/>
            <a:ext cx="115554" cy="117341"/>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3379423" y="5447860"/>
            <a:ext cx="1159567" cy="261610"/>
          </a:xfrm>
          <a:prstGeom prst="rect">
            <a:avLst/>
          </a:prstGeom>
          <a:noFill/>
        </p:spPr>
        <p:txBody>
          <a:bodyPr wrap="square" tIns="0" rtlCol="0" anchor="ctr" anchorCtr="0">
            <a:spAutoFit/>
          </a:bodyPr>
          <a:lstStyle/>
          <a:p>
            <a:pPr algn="r"/>
            <a:r>
              <a:rPr lang="en-US" sz="1400" b="1" dirty="0" smtClean="0"/>
              <a:t>60 MW</a:t>
            </a:r>
            <a:endParaRPr lang="en-US" sz="1400" b="1" dirty="0"/>
          </a:p>
        </p:txBody>
      </p:sp>
      <p:cxnSp>
        <p:nvCxnSpPr>
          <p:cNvPr id="47" name="Straight Arrow Connector 46"/>
          <p:cNvCxnSpPr/>
          <p:nvPr/>
        </p:nvCxnSpPr>
        <p:spPr>
          <a:xfrm flipH="1" flipV="1">
            <a:off x="3696738" y="5259335"/>
            <a:ext cx="172798" cy="2019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287704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4">
                                            <p:txEl>
                                              <p:pRg st="0" end="0"/>
                                            </p:txEl>
                                          </p:spTgt>
                                        </p:tgtEl>
                                        <p:attrNameLst>
                                          <p:attrName>style.visibility</p:attrName>
                                        </p:attrNameLst>
                                      </p:cBhvr>
                                      <p:to>
                                        <p:strVal val="visible"/>
                                      </p:to>
                                    </p:set>
                                    <p:animEffect transition="in" filter="fade">
                                      <p:cBhvr>
                                        <p:cTn id="30" dur="500"/>
                                        <p:tgtEl>
                                          <p:spTgt spid="24">
                                            <p:txEl>
                                              <p:pRg st="0" end="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4">
                                            <p:txEl>
                                              <p:pRg st="1" end="1"/>
                                            </p:txEl>
                                          </p:spTgt>
                                        </p:tgtEl>
                                        <p:attrNameLst>
                                          <p:attrName>style.visibility</p:attrName>
                                        </p:attrNameLst>
                                      </p:cBhvr>
                                      <p:to>
                                        <p:strVal val="visible"/>
                                      </p:to>
                                    </p:set>
                                    <p:animEffect transition="in" filter="fade">
                                      <p:cBhvr>
                                        <p:cTn id="33" dur="500"/>
                                        <p:tgtEl>
                                          <p:spTgt spid="2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500"/>
                                        <p:tgtEl>
                                          <p:spTgt spid="4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500"/>
                                        <p:tgtEl>
                                          <p:spTgt spid="4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500"/>
                                        <p:tgtEl>
                                          <p:spTgt spid="46"/>
                                        </p:tgtEl>
                                      </p:cBhvr>
                                    </p:animEffect>
                                  </p:childTnLst>
                                </p:cTn>
                              </p:par>
                              <p:par>
                                <p:cTn id="45" presetID="10" presetClass="entr" presetSubtype="0" fill="hold" nodeType="with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500"/>
                                        <p:tgtEl>
                                          <p:spTgt spid="4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30" grpId="0" animBg="1"/>
      <p:bldP spid="31" grpId="0"/>
      <p:bldP spid="33" grpId="0" animBg="1"/>
      <p:bldP spid="34" grpId="0"/>
      <p:bldP spid="35" grpId="0"/>
      <p:bldP spid="40" grpId="0"/>
      <p:bldP spid="41" grpId="0" animBg="1"/>
      <p:bldGraphic spid="44" grpId="0">
        <p:bldAsOne/>
      </p:bldGraphic>
      <p:bldP spid="45" grpId="0" animBg="1"/>
      <p:bldP spid="4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the demand is now 170 MW</a:t>
            </a:r>
            <a:r>
              <a:rPr lang="en-US" dirty="0" smtClean="0"/>
              <a:t>?</a:t>
            </a:r>
            <a:endParaRPr lang="en-US" dirty="0"/>
          </a:p>
        </p:txBody>
      </p:sp>
      <p:sp>
        <p:nvSpPr>
          <p:cNvPr id="24" name="Content Placeholder 1"/>
          <p:cNvSpPr txBox="1">
            <a:spLocks/>
          </p:cNvSpPr>
          <p:nvPr/>
        </p:nvSpPr>
        <p:spPr>
          <a:xfrm>
            <a:off x="337428" y="1126170"/>
            <a:ext cx="3663708" cy="979389"/>
          </a:xfrm>
          <a:prstGeom prst="rect">
            <a:avLst/>
          </a:prstGeom>
        </p:spPr>
        <p:txBody>
          <a:bodyPr/>
          <a:lstStyle>
            <a:lvl1pPr marL="2286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1800"/>
              </a:spcBef>
              <a:buFont typeface="Arial" panose="020B0604020202020204" pitchFamily="34" charset="0"/>
              <a:buChar char="•"/>
              <a:defRPr sz="1800" kern="1200">
                <a:solidFill>
                  <a:srgbClr val="5B677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1800"/>
              </a:spcBef>
              <a:buFont typeface="Arial" panose="020B0604020202020204" pitchFamily="34" charset="0"/>
              <a:buChar char="•"/>
              <a:defRPr sz="1800" kern="1200">
                <a:solidFill>
                  <a:srgbClr val="5B67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US" sz="1800" b="0" i="0" u="none" strike="noStrike" kern="1200" cap="none" spc="0" normalizeH="0" baseline="0" noProof="0" dirty="0" smtClean="0">
                <a:ln>
                  <a:noFill/>
                </a:ln>
                <a:solidFill>
                  <a:srgbClr val="5B6770"/>
                </a:solidFill>
                <a:effectLst/>
                <a:uLnTx/>
                <a:uFillTx/>
                <a:latin typeface="Arial" panose="020B0604020202020204" pitchFamily="34" charset="0"/>
                <a:ea typeface="+mn-ea"/>
                <a:cs typeface="Arial" panose="020B0604020202020204" pitchFamily="34" charset="0"/>
              </a:rPr>
              <a:t>The LMP is still $40/MWh</a:t>
            </a: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5B6770"/>
                </a:solidFill>
                <a:effectLst/>
                <a:uLnTx/>
                <a:uFillTx/>
                <a:latin typeface="Arial" panose="020B0604020202020204" pitchFamily="34" charset="0"/>
                <a:ea typeface="+mn-ea"/>
                <a:cs typeface="Arial" panose="020B0604020202020204" pitchFamily="34" charset="0"/>
              </a:rPr>
              <a:t>This is the cost of getting the next MW from Gen 2.</a:t>
            </a: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smtClean="0">
              <a:ln>
                <a:noFill/>
              </a:ln>
              <a:solidFill>
                <a:srgbClr val="5B677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5B6770"/>
              </a:solidFill>
              <a:effectLst/>
              <a:uLnTx/>
              <a:uFillTx/>
              <a:latin typeface="Arial" panose="020B0604020202020204" pitchFamily="34" charset="0"/>
              <a:ea typeface="+mn-ea"/>
              <a:cs typeface="Arial" panose="020B0604020202020204" pitchFamily="34" charset="0"/>
            </a:endParaRPr>
          </a:p>
        </p:txBody>
      </p:sp>
      <p:sp>
        <p:nvSpPr>
          <p:cNvPr id="25" name="Rectangle 24"/>
          <p:cNvSpPr/>
          <p:nvPr/>
        </p:nvSpPr>
        <p:spPr>
          <a:xfrm>
            <a:off x="4623665" y="2636403"/>
            <a:ext cx="1403843" cy="3448144"/>
          </a:xfrm>
          <a:prstGeom prst="rect">
            <a:avLst/>
          </a:prstGeom>
          <a:solidFill>
            <a:srgbClr val="003865">
              <a:lumMod val="90000"/>
              <a:lumOff val="10000"/>
            </a:srgbClr>
          </a:solidFill>
          <a:ln w="19050" algn="ctr">
            <a:noFill/>
            <a:round/>
            <a:headEnd/>
            <a:tailEnd/>
          </a:ln>
        </p:spPr>
        <p:txBody>
          <a:bodyPr wrap="none"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prstClr val="black"/>
              </a:solidFill>
              <a:effectLst/>
              <a:uLnTx/>
              <a:uFillTx/>
            </a:endParaRPr>
          </a:p>
        </p:txBody>
      </p:sp>
      <p:sp>
        <p:nvSpPr>
          <p:cNvPr id="26" name="Rectangle 25"/>
          <p:cNvSpPr/>
          <p:nvPr/>
        </p:nvSpPr>
        <p:spPr>
          <a:xfrm>
            <a:off x="7329218" y="3666390"/>
            <a:ext cx="1403843" cy="2418157"/>
          </a:xfrm>
          <a:prstGeom prst="rect">
            <a:avLst/>
          </a:prstGeom>
          <a:solidFill>
            <a:srgbClr val="003865">
              <a:lumMod val="90000"/>
              <a:lumOff val="10000"/>
            </a:srgbClr>
          </a:solidFill>
          <a:ln w="19050" algn="ctr">
            <a:noFill/>
            <a:round/>
            <a:headEnd/>
            <a:tailEnd/>
          </a:ln>
        </p:spPr>
        <p:txBody>
          <a:bodyPr wrap="none"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prstClr val="black"/>
              </a:solidFill>
              <a:effectLst/>
              <a:uLnTx/>
              <a:uFillTx/>
            </a:endParaRPr>
          </a:p>
        </p:txBody>
      </p:sp>
      <p:sp>
        <p:nvSpPr>
          <p:cNvPr id="27" name="Rectangle 26"/>
          <p:cNvSpPr/>
          <p:nvPr/>
        </p:nvSpPr>
        <p:spPr>
          <a:xfrm>
            <a:off x="7329218" y="2636403"/>
            <a:ext cx="1403843" cy="3448144"/>
          </a:xfrm>
          <a:prstGeom prst="rect">
            <a:avLst/>
          </a:prstGeom>
          <a:noFill/>
          <a:ln w="19050" algn="ctr">
            <a:solidFill>
              <a:srgbClr val="5B6770"/>
            </a:solidFill>
            <a:round/>
            <a:headEnd/>
            <a:tailEnd/>
          </a:ln>
        </p:spPr>
        <p:txBody>
          <a:bodyPr wrap="none"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prstClr val="black"/>
              </a:solidFill>
              <a:effectLst/>
              <a:uLnTx/>
              <a:uFillTx/>
            </a:endParaRPr>
          </a:p>
        </p:txBody>
      </p:sp>
      <p:sp>
        <p:nvSpPr>
          <p:cNvPr id="28" name="TextBox 27"/>
          <p:cNvSpPr txBox="1"/>
          <p:nvPr/>
        </p:nvSpPr>
        <p:spPr>
          <a:xfrm>
            <a:off x="4623668" y="6056517"/>
            <a:ext cx="1403843" cy="461665"/>
          </a:xfrm>
          <a:prstGeom prst="rect">
            <a:avLst/>
          </a:prstGeom>
          <a:noFill/>
        </p:spPr>
        <p:txBody>
          <a:bodyPr wrap="square" rtlCol="0" anchor="ctr">
            <a:spAutoFit/>
          </a:bodyPr>
          <a:lstStyle/>
          <a:p>
            <a:pPr algn="ctr"/>
            <a:r>
              <a:rPr lang="en-US" sz="2400" b="1" dirty="0" smtClean="0">
                <a:solidFill>
                  <a:srgbClr val="5B6770"/>
                </a:solidFill>
                <a:latin typeface="Calibri" panose="020F0502020204030204" pitchFamily="34" charset="0"/>
                <a:cs typeface="Arial" panose="020B0604020202020204" pitchFamily="34" charset="0"/>
              </a:rPr>
              <a:t>Gen 1</a:t>
            </a:r>
            <a:endParaRPr lang="en-US" sz="2400" b="1" dirty="0">
              <a:solidFill>
                <a:srgbClr val="5B6770"/>
              </a:solidFill>
              <a:latin typeface="Calibri" panose="020F0502020204030204" pitchFamily="34" charset="0"/>
              <a:cs typeface="Arial" panose="020B0604020202020204" pitchFamily="34" charset="0"/>
            </a:endParaRPr>
          </a:p>
        </p:txBody>
      </p:sp>
      <p:sp>
        <p:nvSpPr>
          <p:cNvPr id="29" name="TextBox 28"/>
          <p:cNvSpPr txBox="1"/>
          <p:nvPr/>
        </p:nvSpPr>
        <p:spPr>
          <a:xfrm>
            <a:off x="7329218" y="6060451"/>
            <a:ext cx="1403843" cy="461665"/>
          </a:xfrm>
          <a:prstGeom prst="rect">
            <a:avLst/>
          </a:prstGeom>
          <a:noFill/>
        </p:spPr>
        <p:txBody>
          <a:bodyPr wrap="square" rtlCol="0" anchor="ctr">
            <a:spAutoFit/>
          </a:bodyPr>
          <a:lstStyle>
            <a:defPPr>
              <a:defRPr lang="en-US"/>
            </a:defPPr>
            <a:lvl1pPr algn="ctr">
              <a:defRPr sz="2000" b="1" i="0" baseline="0">
                <a:latin typeface="Arial" panose="020B0604020202020204" pitchFamily="34" charset="0"/>
                <a:cs typeface="Arial" panose="020B0604020202020204" pitchFamily="34" charset="0"/>
              </a:defRPr>
            </a:lvl1pPr>
          </a:lstStyle>
          <a:p>
            <a:r>
              <a:rPr lang="en-US" sz="2400" dirty="0">
                <a:solidFill>
                  <a:srgbClr val="5B6770"/>
                </a:solidFill>
                <a:latin typeface="Calibri" panose="020F0502020204030204" pitchFamily="34" charset="0"/>
              </a:rPr>
              <a:t>Gen 2</a:t>
            </a:r>
          </a:p>
        </p:txBody>
      </p:sp>
      <p:sp>
        <p:nvSpPr>
          <p:cNvPr id="30" name="Left Brace 29"/>
          <p:cNvSpPr/>
          <p:nvPr/>
        </p:nvSpPr>
        <p:spPr>
          <a:xfrm>
            <a:off x="6950377" y="2636402"/>
            <a:ext cx="271038" cy="1029988"/>
          </a:xfrm>
          <a:prstGeom prst="leftBrace">
            <a:avLst>
              <a:gd name="adj1" fmla="val 8333"/>
              <a:gd name="adj2" fmla="val 50854"/>
            </a:avLst>
          </a:prstGeom>
          <a:noFill/>
          <a:ln w="6350" cap="flat" cmpd="sng" algn="ctr">
            <a:solidFill>
              <a:srgbClr val="5B677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w="0"/>
              <a:solidFill>
                <a:srgbClr val="5B6770"/>
              </a:solidFill>
              <a:effectLst>
                <a:outerShdw blurRad="38100" dist="19050" dir="2700000" algn="tl" rotWithShape="0">
                  <a:srgbClr val="5B6770">
                    <a:alpha val="40000"/>
                  </a:srgbClr>
                </a:outerShdw>
              </a:effectLst>
              <a:uLnTx/>
              <a:uFillTx/>
              <a:latin typeface="Arial" panose="020B0604020202020204"/>
              <a:ea typeface="+mn-ea"/>
              <a:cs typeface="+mn-cs"/>
            </a:endParaRPr>
          </a:p>
        </p:txBody>
      </p:sp>
      <p:sp>
        <p:nvSpPr>
          <p:cNvPr id="31" name="TextBox 30"/>
          <p:cNvSpPr txBox="1"/>
          <p:nvPr/>
        </p:nvSpPr>
        <p:spPr>
          <a:xfrm>
            <a:off x="6041112" y="2995882"/>
            <a:ext cx="93370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5B6770"/>
                </a:solidFill>
                <a:effectLst/>
                <a:uLnTx/>
                <a:uFillTx/>
              </a:rPr>
              <a:t>30 MW</a:t>
            </a:r>
            <a:endParaRPr kumimoji="0" lang="en-US" sz="2000" b="1" i="0" u="none" strike="noStrike" kern="0" cap="none" spc="0" normalizeH="0" baseline="0" noProof="0" dirty="0" smtClean="0">
              <a:ln>
                <a:noFill/>
              </a:ln>
              <a:solidFill>
                <a:srgbClr val="5B6770"/>
              </a:solidFill>
              <a:effectLst/>
              <a:uLnTx/>
              <a:uFillTx/>
            </a:endParaRPr>
          </a:p>
        </p:txBody>
      </p:sp>
      <p:sp>
        <p:nvSpPr>
          <p:cNvPr id="32" name="Rectangle 31"/>
          <p:cNvSpPr/>
          <p:nvPr/>
        </p:nvSpPr>
        <p:spPr>
          <a:xfrm>
            <a:off x="4610061" y="2636403"/>
            <a:ext cx="1403843" cy="3448144"/>
          </a:xfrm>
          <a:prstGeom prst="rect">
            <a:avLst/>
          </a:prstGeom>
          <a:noFill/>
          <a:ln w="19050" algn="ctr">
            <a:solidFill>
              <a:srgbClr val="5B6770"/>
            </a:solidFill>
            <a:round/>
            <a:headEnd/>
            <a:tailEnd/>
          </a:ln>
        </p:spPr>
        <p:txBody>
          <a:bodyPr wrap="none"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prstClr val="black"/>
              </a:solidFill>
              <a:effectLst/>
              <a:uLnTx/>
              <a:uFillTx/>
            </a:endParaRPr>
          </a:p>
        </p:txBody>
      </p:sp>
      <p:sp>
        <p:nvSpPr>
          <p:cNvPr id="33" name="Rectangle 32"/>
          <p:cNvSpPr/>
          <p:nvPr/>
        </p:nvSpPr>
        <p:spPr>
          <a:xfrm>
            <a:off x="7329218" y="2636402"/>
            <a:ext cx="1403843" cy="1029988"/>
          </a:xfrm>
          <a:prstGeom prst="rect">
            <a:avLst/>
          </a:prstGeom>
          <a:solidFill>
            <a:srgbClr val="A6A6A6"/>
          </a:solidFill>
          <a:ln w="19050" algn="ctr">
            <a:noFill/>
            <a:round/>
            <a:headEnd/>
            <a:tailEnd/>
          </a:ln>
        </p:spPr>
        <p:txBody>
          <a:bodyPr wrap="none" rtlCol="0" anchor="ctr" anchorCtr="1"/>
          <a:lstStyle/>
          <a:p>
            <a:pPr algn="ctr">
              <a:lnSpc>
                <a:spcPts val="2400"/>
              </a:lnSpc>
            </a:pPr>
            <a:r>
              <a:rPr lang="en-US" sz="2400" b="1" kern="0" dirty="0" smtClean="0">
                <a:solidFill>
                  <a:schemeClr val="tx1">
                    <a:lumMod val="50000"/>
                  </a:schemeClr>
                </a:solidFill>
                <a:latin typeface="Calibri" panose="020F0502020204030204" pitchFamily="34" charset="0"/>
              </a:rPr>
              <a:t>Reserve </a:t>
            </a:r>
            <a:br>
              <a:rPr lang="en-US" sz="2400" b="1" kern="0" dirty="0" smtClean="0">
                <a:solidFill>
                  <a:schemeClr val="tx1">
                    <a:lumMod val="50000"/>
                  </a:schemeClr>
                </a:solidFill>
                <a:latin typeface="Calibri" panose="020F0502020204030204" pitchFamily="34" charset="0"/>
              </a:rPr>
            </a:br>
            <a:r>
              <a:rPr lang="en-US" sz="2400" b="1" kern="0" dirty="0" smtClean="0">
                <a:solidFill>
                  <a:schemeClr val="tx1">
                    <a:lumMod val="50000"/>
                  </a:schemeClr>
                </a:solidFill>
                <a:latin typeface="Calibri" panose="020F0502020204030204" pitchFamily="34" charset="0"/>
              </a:rPr>
              <a:t>Capacity</a:t>
            </a:r>
            <a:endParaRPr lang="en-US" sz="2400" b="1" kern="0" dirty="0">
              <a:solidFill>
                <a:schemeClr val="tx1">
                  <a:lumMod val="50000"/>
                </a:schemeClr>
              </a:solidFill>
              <a:latin typeface="Calibri" panose="020F0502020204030204" pitchFamily="34" charset="0"/>
            </a:endParaRPr>
          </a:p>
        </p:txBody>
      </p:sp>
      <p:sp>
        <p:nvSpPr>
          <p:cNvPr id="34" name="TextBox 33"/>
          <p:cNvSpPr txBox="1"/>
          <p:nvPr/>
        </p:nvSpPr>
        <p:spPr>
          <a:xfrm>
            <a:off x="3439600" y="2542308"/>
            <a:ext cx="1159567" cy="323165"/>
          </a:xfrm>
          <a:prstGeom prst="rect">
            <a:avLst/>
          </a:prstGeom>
          <a:noFill/>
        </p:spPr>
        <p:txBody>
          <a:bodyPr wrap="square" tIns="0" rtlCol="0" anchor="ctr" anchorCtr="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5B6770"/>
                </a:solidFill>
                <a:effectLst/>
                <a:uLnTx/>
                <a:uFillTx/>
              </a:rPr>
              <a:t>100 MW</a:t>
            </a:r>
          </a:p>
        </p:txBody>
      </p:sp>
      <p:sp>
        <p:nvSpPr>
          <p:cNvPr id="35" name="TextBox 34"/>
          <p:cNvSpPr txBox="1"/>
          <p:nvPr/>
        </p:nvSpPr>
        <p:spPr>
          <a:xfrm>
            <a:off x="6203440" y="3481724"/>
            <a:ext cx="93370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5B6770"/>
                </a:solidFill>
                <a:effectLst/>
                <a:uLnTx/>
                <a:uFillTx/>
              </a:rPr>
              <a:t>70 MW</a:t>
            </a:r>
            <a:endParaRPr kumimoji="0" lang="en-US" sz="2000" b="1" i="0" u="none" strike="noStrike" kern="0" cap="none" spc="0" normalizeH="0" baseline="0" noProof="0" dirty="0" smtClean="0">
              <a:ln>
                <a:noFill/>
              </a:ln>
              <a:solidFill>
                <a:srgbClr val="5B6770"/>
              </a:solidFill>
              <a:effectLst/>
              <a:uLnTx/>
              <a:uFillTx/>
            </a:endParaRPr>
          </a:p>
        </p:txBody>
      </p:sp>
      <p:sp>
        <p:nvSpPr>
          <p:cNvPr id="40" name="Content Placeholder 1"/>
          <p:cNvSpPr txBox="1">
            <a:spLocks/>
          </p:cNvSpPr>
          <p:nvPr/>
        </p:nvSpPr>
        <p:spPr>
          <a:xfrm>
            <a:off x="289965" y="3137123"/>
            <a:ext cx="3663708" cy="979389"/>
          </a:xfrm>
          <a:prstGeom prst="rect">
            <a:avLst/>
          </a:prstGeom>
        </p:spPr>
        <p:txBody>
          <a:bodyPr/>
          <a:lstStyle>
            <a:lvl1pPr marL="2286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1800"/>
              </a:spcBef>
              <a:buFont typeface="Arial" panose="020B0604020202020204" pitchFamily="34" charset="0"/>
              <a:buChar char="•"/>
              <a:defRPr sz="1800" kern="1200">
                <a:solidFill>
                  <a:srgbClr val="5B677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1800"/>
              </a:spcBef>
              <a:buFont typeface="Arial" panose="020B0604020202020204" pitchFamily="34" charset="0"/>
              <a:buChar char="•"/>
              <a:defRPr sz="1800" kern="1200">
                <a:solidFill>
                  <a:srgbClr val="5B67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US" sz="1800" b="0" i="0" u="none" strike="noStrike" kern="1200" cap="none" spc="0" normalizeH="0" baseline="0" noProof="0" dirty="0" smtClean="0">
                <a:ln>
                  <a:noFill/>
                </a:ln>
                <a:solidFill>
                  <a:srgbClr val="5B6770"/>
                </a:solidFill>
                <a:effectLst/>
                <a:uLnTx/>
                <a:uFillTx/>
                <a:latin typeface="Arial" panose="020B0604020202020204" pitchFamily="34" charset="0"/>
                <a:ea typeface="+mn-ea"/>
                <a:cs typeface="Arial" panose="020B0604020202020204" pitchFamily="34" charset="0"/>
              </a:rPr>
              <a:t>Again calculate the reserve price after the optimization is complete.</a:t>
            </a: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smtClean="0">
              <a:ln>
                <a:noFill/>
              </a:ln>
              <a:solidFill>
                <a:srgbClr val="5B677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5B6770"/>
              </a:solidFill>
              <a:effectLst/>
              <a:uLnTx/>
              <a:uFillTx/>
              <a:latin typeface="Arial" panose="020B0604020202020204" pitchFamily="34" charset="0"/>
              <a:ea typeface="+mn-ea"/>
              <a:cs typeface="Arial" panose="020B0604020202020204" pitchFamily="34" charset="0"/>
            </a:endParaRPr>
          </a:p>
        </p:txBody>
      </p:sp>
      <p:sp>
        <p:nvSpPr>
          <p:cNvPr id="41" name="AutoShape 21"/>
          <p:cNvSpPr>
            <a:spLocks noChangeArrowheads="1"/>
          </p:cNvSpPr>
          <p:nvPr/>
        </p:nvSpPr>
        <p:spPr bwMode="auto">
          <a:xfrm>
            <a:off x="4331194" y="1110944"/>
            <a:ext cx="4424707" cy="1003965"/>
          </a:xfrm>
          <a:prstGeom prst="roundRect">
            <a:avLst>
              <a:gd name="adj" fmla="val 14805"/>
            </a:avLst>
          </a:prstGeom>
          <a:gradFill rotWithShape="1">
            <a:gsLst>
              <a:gs pos="0">
                <a:sysClr val="window" lastClr="FFFFFF">
                  <a:lumMod val="95000"/>
                </a:sysClr>
              </a:gs>
              <a:gs pos="100000">
                <a:srgbClr val="5B6770">
                  <a:lumMod val="40000"/>
                  <a:lumOff val="60000"/>
                </a:srgbClr>
              </a:gs>
            </a:gsLst>
            <a:lin ang="5400000" scaled="0"/>
          </a:gradFill>
          <a:ln w="15875" cap="flat" cmpd="sng" algn="ctr">
            <a:solidFill>
              <a:srgbClr val="5B6770"/>
            </a:solidFill>
            <a:prstDash val="solid"/>
            <a:miter lim="800000"/>
            <a:headEnd/>
            <a:tailEnd/>
          </a:ln>
          <a:effectLst>
            <a:outerShdw blurRad="50800" dist="38100" dir="2700000" algn="tl" rotWithShape="0">
              <a:prstClr val="black">
                <a:alpha val="40000"/>
              </a:prstClr>
            </a:outerShdw>
          </a:effectLst>
        </p:spPr>
        <p:txBody>
          <a:bodyPr wrap="square" lIns="137160" tIns="137160" rIns="137160" bIns="137160" anchor="ctr">
            <a:noAutofit/>
          </a:bodyPr>
          <a:lstStyle/>
          <a:p>
            <a:pPr marL="0" marR="0" lvl="0" indent="0" algn="ctr" defTabSz="914400" eaLnBrk="1" fontAlgn="auto" latinLnBrk="0" hangingPunct="1">
              <a:lnSpc>
                <a:spcPct val="100000"/>
              </a:lnSpc>
              <a:spcBef>
                <a:spcPts val="600"/>
              </a:spcBef>
              <a:spcAft>
                <a:spcPts val="0"/>
              </a:spcAft>
              <a:buClrTx/>
              <a:buSzTx/>
              <a:buFontTx/>
              <a:buNone/>
              <a:tabLst/>
              <a:defRPr/>
            </a:pPr>
            <a:r>
              <a:rPr kumimoji="0" lang="en-US" sz="1800" b="0" i="0" u="none" strike="noStrike" kern="0" cap="none" spc="0" normalizeH="0" baseline="0" noProof="0" dirty="0" smtClean="0">
                <a:ln>
                  <a:noFill/>
                </a:ln>
                <a:solidFill>
                  <a:schemeClr val="tx1">
                    <a:lumMod val="75000"/>
                  </a:schemeClr>
                </a:solidFill>
                <a:effectLst/>
                <a:uLnTx/>
                <a:uFillTx/>
                <a:latin typeface="Arial" panose="020B0604020202020204"/>
                <a:ea typeface="+mn-ea"/>
                <a:cs typeface="+mn-cs"/>
              </a:rPr>
              <a:t>This makes the RTSPP $40/MWh + $50/MWh = $90/MWh.</a:t>
            </a:r>
            <a:endParaRPr kumimoji="0" lang="en-US" sz="1800" b="0" i="0" u="none" strike="noStrike" kern="0" cap="none" spc="0" normalizeH="0" baseline="0" noProof="0" dirty="0">
              <a:ln>
                <a:noFill/>
              </a:ln>
              <a:solidFill>
                <a:schemeClr val="tx1">
                  <a:lumMod val="75000"/>
                </a:schemeClr>
              </a:solidFill>
              <a:effectLst/>
              <a:uLnTx/>
              <a:uFillTx/>
              <a:latin typeface="Arial" panose="020B0604020202020204"/>
              <a:ea typeface="+mn-ea"/>
              <a:cs typeface="+mn-cs"/>
            </a:endParaRPr>
          </a:p>
        </p:txBody>
      </p:sp>
      <p:sp>
        <p:nvSpPr>
          <p:cNvPr id="42" name="TextBox 41"/>
          <p:cNvSpPr txBox="1"/>
          <p:nvPr/>
        </p:nvSpPr>
        <p:spPr>
          <a:xfrm>
            <a:off x="4616863" y="5683054"/>
            <a:ext cx="1403843" cy="400110"/>
          </a:xfrm>
          <a:prstGeom prst="rect">
            <a:avLst/>
          </a:prstGeom>
          <a:noFill/>
        </p:spPr>
        <p:txBody>
          <a:bodyPr wrap="square" rtlCol="0" anchor="ctr">
            <a:spAutoFit/>
          </a:bodyPr>
          <a:lstStyle/>
          <a:p>
            <a:pPr algn="ctr"/>
            <a:r>
              <a:rPr lang="en-US" sz="2000" b="1" dirty="0" smtClean="0">
                <a:solidFill>
                  <a:prstClr val="white"/>
                </a:solidFill>
                <a:latin typeface="Calibri" panose="020F0502020204030204" pitchFamily="34" charset="0"/>
                <a:cs typeface="Arial" panose="020B0604020202020204" pitchFamily="34" charset="0"/>
              </a:rPr>
              <a:t>$25/MWh</a:t>
            </a:r>
            <a:endParaRPr lang="en-US" sz="2400" b="1" dirty="0">
              <a:solidFill>
                <a:prstClr val="white"/>
              </a:solidFill>
              <a:latin typeface="Calibri" panose="020F0502020204030204" pitchFamily="34" charset="0"/>
              <a:cs typeface="Arial" panose="020B0604020202020204" pitchFamily="34" charset="0"/>
            </a:endParaRPr>
          </a:p>
        </p:txBody>
      </p:sp>
      <p:sp>
        <p:nvSpPr>
          <p:cNvPr id="43" name="TextBox 42"/>
          <p:cNvSpPr txBox="1"/>
          <p:nvPr/>
        </p:nvSpPr>
        <p:spPr>
          <a:xfrm>
            <a:off x="7329218" y="5683054"/>
            <a:ext cx="1403843" cy="400110"/>
          </a:xfrm>
          <a:prstGeom prst="rect">
            <a:avLst/>
          </a:prstGeom>
          <a:noFill/>
        </p:spPr>
        <p:txBody>
          <a:bodyPr wrap="square" rtlCol="0" anchor="ctr">
            <a:spAutoFit/>
          </a:bodyPr>
          <a:lstStyle/>
          <a:p>
            <a:pPr algn="ctr"/>
            <a:r>
              <a:rPr lang="en-US" sz="2000" b="1" dirty="0" smtClean="0">
                <a:solidFill>
                  <a:prstClr val="white"/>
                </a:solidFill>
                <a:latin typeface="Calibri" panose="020F0502020204030204" pitchFamily="34" charset="0"/>
                <a:cs typeface="Arial" panose="020B0604020202020204" pitchFamily="34" charset="0"/>
              </a:rPr>
              <a:t>$40/MWh</a:t>
            </a:r>
            <a:endParaRPr lang="en-US" sz="2400" b="1" dirty="0">
              <a:solidFill>
                <a:prstClr val="white"/>
              </a:solidFill>
              <a:latin typeface="Calibri" panose="020F0502020204030204" pitchFamily="34" charset="0"/>
              <a:cs typeface="Arial" panose="020B0604020202020204" pitchFamily="34" charset="0"/>
            </a:endParaRPr>
          </a:p>
        </p:txBody>
      </p:sp>
      <p:graphicFrame>
        <p:nvGraphicFramePr>
          <p:cNvPr id="46" name="Chart 45"/>
          <p:cNvGraphicFramePr>
            <a:graphicFrameLocks/>
          </p:cNvGraphicFramePr>
          <p:nvPr/>
        </p:nvGraphicFramePr>
        <p:xfrm>
          <a:off x="212768" y="3666390"/>
          <a:ext cx="3687003" cy="2139463"/>
        </p:xfrm>
        <a:graphic>
          <a:graphicData uri="http://schemas.openxmlformats.org/drawingml/2006/chart">
            <c:chart xmlns:c="http://schemas.openxmlformats.org/drawingml/2006/chart" xmlns:r="http://schemas.openxmlformats.org/officeDocument/2006/relationships" r:id="rId3"/>
          </a:graphicData>
        </a:graphic>
      </p:graphicFrame>
      <p:sp>
        <p:nvSpPr>
          <p:cNvPr id="47" name="Oval 46"/>
          <p:cNvSpPr/>
          <p:nvPr/>
        </p:nvSpPr>
        <p:spPr>
          <a:xfrm>
            <a:off x="2208420" y="4576892"/>
            <a:ext cx="115554" cy="117341"/>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1979248" y="4315282"/>
            <a:ext cx="1159567" cy="261610"/>
          </a:xfrm>
          <a:prstGeom prst="rect">
            <a:avLst/>
          </a:prstGeom>
          <a:noFill/>
        </p:spPr>
        <p:txBody>
          <a:bodyPr wrap="square" tIns="0" rtlCol="0" anchor="ctr" anchorCtr="0">
            <a:spAutoFit/>
          </a:bodyPr>
          <a:lstStyle/>
          <a:p>
            <a:pPr algn="r"/>
            <a:r>
              <a:rPr lang="en-US" sz="1400" b="1" dirty="0"/>
              <a:t>3</a:t>
            </a:r>
            <a:r>
              <a:rPr lang="en-US" sz="1400" b="1" dirty="0" smtClean="0"/>
              <a:t>0 MW</a:t>
            </a:r>
            <a:endParaRPr lang="en-US" sz="1400" b="1" dirty="0"/>
          </a:p>
        </p:txBody>
      </p:sp>
      <p:cxnSp>
        <p:nvCxnSpPr>
          <p:cNvPr id="49" name="Straight Arrow Connector 48"/>
          <p:cNvCxnSpPr/>
          <p:nvPr/>
        </p:nvCxnSpPr>
        <p:spPr>
          <a:xfrm flipH="1">
            <a:off x="2323974" y="4483208"/>
            <a:ext cx="134720" cy="936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279717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4">
                                            <p:txEl>
                                              <p:pRg st="0" end="0"/>
                                            </p:txEl>
                                          </p:spTgt>
                                        </p:tgtEl>
                                        <p:attrNameLst>
                                          <p:attrName>style.visibility</p:attrName>
                                        </p:attrNameLst>
                                      </p:cBhvr>
                                      <p:to>
                                        <p:strVal val="visible"/>
                                      </p:to>
                                    </p:set>
                                    <p:animEffect transition="in" filter="fade">
                                      <p:cBhvr>
                                        <p:cTn id="30" dur="500"/>
                                        <p:tgtEl>
                                          <p:spTgt spid="24">
                                            <p:txEl>
                                              <p:pRg st="0" end="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4">
                                            <p:txEl>
                                              <p:pRg st="1" end="1"/>
                                            </p:txEl>
                                          </p:spTgt>
                                        </p:tgtEl>
                                        <p:attrNameLst>
                                          <p:attrName>style.visibility</p:attrName>
                                        </p:attrNameLst>
                                      </p:cBhvr>
                                      <p:to>
                                        <p:strVal val="visible"/>
                                      </p:to>
                                    </p:set>
                                    <p:animEffect transition="in" filter="fade">
                                      <p:cBhvr>
                                        <p:cTn id="33" dur="500"/>
                                        <p:tgtEl>
                                          <p:spTgt spid="2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500"/>
                                        <p:tgtEl>
                                          <p:spTgt spid="4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500"/>
                                        <p:tgtEl>
                                          <p:spTgt spid="4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500"/>
                                        <p:tgtEl>
                                          <p:spTgt spid="48"/>
                                        </p:tgtEl>
                                      </p:cBhvr>
                                    </p:animEffect>
                                  </p:childTnLst>
                                </p:cTn>
                              </p:par>
                              <p:par>
                                <p:cTn id="45" presetID="10" presetClass="entr" presetSubtype="0" fill="hold" nodeType="with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500"/>
                                        <p:tgtEl>
                                          <p:spTgt spid="4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30" grpId="0" animBg="1"/>
      <p:bldP spid="31" grpId="0"/>
      <p:bldP spid="33" grpId="0" animBg="1"/>
      <p:bldP spid="34" grpId="0"/>
      <p:bldP spid="35" grpId="0"/>
      <p:bldP spid="40" grpId="0"/>
      <p:bldP spid="41" grpId="0" animBg="1"/>
      <p:bldGraphic spid="46" grpId="0">
        <p:bldAsOne/>
      </p:bldGraphic>
      <p:bldP spid="47" grpId="0" animBg="1"/>
      <p:bldP spid="4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27918"/>
          </a:xfrm>
        </p:spPr>
        <p:txBody>
          <a:bodyPr/>
          <a:lstStyle/>
          <a:p>
            <a:r>
              <a:rPr lang="en-US" sz="2200" dirty="0"/>
              <a:t>With RTC and </a:t>
            </a:r>
            <a:r>
              <a:rPr lang="en-US" sz="2200" dirty="0" smtClean="0"/>
              <a:t>AS demand curves</a:t>
            </a:r>
            <a:r>
              <a:rPr lang="en-US" sz="2200" dirty="0"/>
              <a:t>, the cost of reserves (AS) is already included in the </a:t>
            </a:r>
            <a:r>
              <a:rPr lang="en-US" sz="2200" dirty="0" smtClean="0"/>
              <a:t>LMP. </a:t>
            </a:r>
            <a:r>
              <a:rPr lang="en-US" dirty="0"/>
              <a:t/>
            </a:r>
            <a:br>
              <a:rPr lang="en-US" dirty="0"/>
            </a:br>
            <a:endParaRPr lang="en-US" dirty="0"/>
          </a:p>
        </p:txBody>
      </p:sp>
      <p:sp>
        <p:nvSpPr>
          <p:cNvPr id="4" name="Content Placeholder 1"/>
          <p:cNvSpPr txBox="1">
            <a:spLocks/>
          </p:cNvSpPr>
          <p:nvPr/>
        </p:nvSpPr>
        <p:spPr>
          <a:xfrm>
            <a:off x="381000" y="1371600"/>
            <a:ext cx="7391400" cy="4314825"/>
          </a:xfrm>
          <a:prstGeom prst="rect">
            <a:avLst/>
          </a:prstGeom>
        </p:spPr>
        <p:txBody>
          <a:bodyPr/>
          <a:lstStyle>
            <a:lvl1pPr marL="2286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1800"/>
              </a:spcBef>
              <a:buFont typeface="Arial" panose="020B0604020202020204" pitchFamily="34" charset="0"/>
              <a:buChar char="•"/>
              <a:defRPr sz="1800" kern="1200">
                <a:solidFill>
                  <a:srgbClr val="5B677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1800"/>
              </a:spcBef>
              <a:buFont typeface="Arial" panose="020B0604020202020204" pitchFamily="34" charset="0"/>
              <a:buChar char="•"/>
              <a:defRPr sz="1800" kern="1200">
                <a:solidFill>
                  <a:srgbClr val="5B67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000" dirty="0"/>
              <a:t>SCED is still solving for </a:t>
            </a:r>
            <a:r>
              <a:rPr lang="en-US" sz="2000" dirty="0" smtClean="0"/>
              <a:t>energy.</a:t>
            </a:r>
            <a:endParaRPr lang="en-US" sz="2000" dirty="0"/>
          </a:p>
          <a:p>
            <a:pPr>
              <a:defRPr/>
            </a:pPr>
            <a:r>
              <a:rPr lang="en-US" sz="2000" dirty="0"/>
              <a:t>However, the optimization is also determining the amount of AS to award and to which </a:t>
            </a:r>
            <a:r>
              <a:rPr lang="en-US" sz="2000" dirty="0" smtClean="0"/>
              <a:t>resources.</a:t>
            </a:r>
            <a:endParaRPr lang="en-US" sz="2000" dirty="0"/>
          </a:p>
          <a:p>
            <a:pPr>
              <a:defRPr/>
            </a:pPr>
            <a:r>
              <a:rPr lang="en-US" sz="2000" dirty="0"/>
              <a:t>Because SCED is now solving for both, the cost of trying to meet both needs directly impacts the cost of serving an additional </a:t>
            </a:r>
            <a:r>
              <a:rPr lang="en-US" sz="2000" dirty="0" smtClean="0"/>
              <a:t>MW.</a:t>
            </a:r>
            <a:endParaRPr lang="en-US" sz="2000" dirty="0"/>
          </a:p>
          <a:p>
            <a:pPr lvl="1">
              <a:buFont typeface="Arial" panose="020B0604020202020204" pitchFamily="34" charset="0"/>
              <a:buChar char="‒"/>
              <a:defRPr/>
            </a:pPr>
            <a:r>
              <a:rPr lang="en-US" sz="2000" dirty="0"/>
              <a:t>The energy cost of the resource</a:t>
            </a:r>
          </a:p>
          <a:p>
            <a:pPr lvl="1">
              <a:buFont typeface="Arial" panose="020B0604020202020204" pitchFamily="34" charset="0"/>
              <a:buChar char="‒"/>
              <a:defRPr/>
            </a:pPr>
            <a:r>
              <a:rPr lang="en-US" sz="2000" dirty="0"/>
              <a:t>The additional cost of getting the AS </a:t>
            </a:r>
            <a:r>
              <a:rPr lang="en-US" sz="2000" dirty="0" smtClean="0"/>
              <a:t/>
            </a:r>
            <a:br>
              <a:rPr lang="en-US" sz="2000" dirty="0" smtClean="0"/>
            </a:br>
            <a:r>
              <a:rPr lang="en-US" sz="2000" dirty="0" smtClean="0"/>
              <a:t>(</a:t>
            </a:r>
            <a:r>
              <a:rPr lang="en-US" sz="2000" dirty="0"/>
              <a:t>or the penalty of being 1 MW more short on AS)</a:t>
            </a:r>
          </a:p>
        </p:txBody>
      </p:sp>
    </p:spTree>
    <p:custDataLst>
      <p:tags r:id="rId1"/>
    </p:custDataLst>
    <p:extLst>
      <p:ext uri="{BB962C8B-B14F-4D97-AF65-F5344CB8AC3E}">
        <p14:creationId xmlns:p14="http://schemas.microsoft.com/office/powerpoint/2010/main" val="57478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723" y="255406"/>
            <a:ext cx="8458200" cy="518318"/>
          </a:xfrm>
        </p:spPr>
        <p:txBody>
          <a:bodyPr/>
          <a:lstStyle/>
          <a:p>
            <a:r>
              <a:rPr lang="en-US" dirty="0" smtClean="0"/>
              <a:t>Objective and Audience for this Orientation</a:t>
            </a:r>
            <a:endParaRPr lang="en-US" dirty="0"/>
          </a:p>
        </p:txBody>
      </p:sp>
      <p:sp>
        <p:nvSpPr>
          <p:cNvPr id="5" name="TextBox 4"/>
          <p:cNvSpPr txBox="1"/>
          <p:nvPr/>
        </p:nvSpPr>
        <p:spPr>
          <a:xfrm>
            <a:off x="392723" y="974481"/>
            <a:ext cx="7707923"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Target audience </a:t>
            </a:r>
            <a:r>
              <a:rPr lang="en-US" sz="2000" dirty="0"/>
              <a:t>is expected to be familiar with the current ERCOT markets and terminology.</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This presentation is a conceptual overview to describe how Real-Time Co-optimization will potentially affect </a:t>
            </a:r>
            <a:r>
              <a:rPr lang="en-US" sz="2000" dirty="0"/>
              <a:t>future market </a:t>
            </a:r>
            <a:r>
              <a:rPr lang="en-US" sz="2000" dirty="0" smtClean="0"/>
              <a:t>structures and price formation when implemented.</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a:t>
            </a:r>
            <a:r>
              <a:rPr lang="en-US" sz="2000" dirty="0" smtClean="0"/>
              <a:t>here are PUCT and market stakeholder activities underway that are considering certain design assumptions which may change the content of what is being presented today. </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The examples presented are conceptual in nature and do not specify specific Ancillary Services or specific AS demand curve values.</a:t>
            </a:r>
            <a:endParaRPr lang="en-US" sz="2000" dirty="0"/>
          </a:p>
        </p:txBody>
      </p:sp>
    </p:spTree>
    <p:custDataLst>
      <p:tags r:id="rId1"/>
    </p:custDataLst>
    <p:extLst>
      <p:ext uri="{BB962C8B-B14F-4D97-AF65-F5344CB8AC3E}">
        <p14:creationId xmlns:p14="http://schemas.microsoft.com/office/powerpoint/2010/main" val="38305269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243682"/>
            <a:ext cx="8562703" cy="518318"/>
          </a:xfrm>
        </p:spPr>
        <p:txBody>
          <a:bodyPr/>
          <a:lstStyle/>
          <a:p>
            <a:r>
              <a:rPr lang="en-US" sz="2200" dirty="0"/>
              <a:t>So let’s try </a:t>
            </a:r>
            <a:r>
              <a:rPr lang="en-US" sz="2200" dirty="0" smtClean="0"/>
              <a:t>that again</a:t>
            </a:r>
            <a:r>
              <a:rPr lang="en-US" sz="2200" dirty="0"/>
              <a:t>, this time with an </a:t>
            </a:r>
            <a:r>
              <a:rPr lang="en-US" sz="2200" dirty="0" smtClean="0"/>
              <a:t>AS demand curve.</a:t>
            </a:r>
            <a:endParaRPr lang="en-US" sz="2200" dirty="0"/>
          </a:p>
        </p:txBody>
      </p:sp>
      <p:sp>
        <p:nvSpPr>
          <p:cNvPr id="8" name="Content Placeholder 1"/>
          <p:cNvSpPr txBox="1">
            <a:spLocks/>
          </p:cNvSpPr>
          <p:nvPr/>
        </p:nvSpPr>
        <p:spPr>
          <a:xfrm>
            <a:off x="483180" y="1053267"/>
            <a:ext cx="8540496" cy="2883677"/>
          </a:xfrm>
          <a:prstGeom prst="rect">
            <a:avLst/>
          </a:prstGeom>
        </p:spPr>
        <p:txBody>
          <a:bodyPr/>
          <a:lstStyle>
            <a:lvl1pPr marL="2286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1800"/>
              </a:spcBef>
              <a:buFont typeface="Arial" panose="020B0604020202020204" pitchFamily="34" charset="0"/>
              <a:buChar char="•"/>
              <a:defRPr sz="1800" kern="1200">
                <a:solidFill>
                  <a:srgbClr val="5B677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1800"/>
              </a:spcBef>
              <a:buFont typeface="Arial" panose="020B0604020202020204" pitchFamily="34" charset="0"/>
              <a:buChar char="•"/>
              <a:defRPr sz="1800" kern="1200">
                <a:solidFill>
                  <a:srgbClr val="5B67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2000" b="0" i="0" u="none" strike="noStrike" kern="1200" cap="none" spc="0" normalizeH="0" baseline="0" noProof="0" dirty="0" smtClean="0">
                <a:ln>
                  <a:noFill/>
                </a:ln>
                <a:solidFill>
                  <a:srgbClr val="5B6770"/>
                </a:solidFill>
                <a:effectLst/>
                <a:uLnTx/>
                <a:uFillTx/>
                <a:latin typeface="Arial" panose="020B0604020202020204" pitchFamily="34" charset="0"/>
                <a:ea typeface="+mn-ea"/>
                <a:cs typeface="Arial" panose="020B0604020202020204" pitchFamily="34" charset="0"/>
              </a:rPr>
              <a:t>Assume our system now includes:</a:t>
            </a:r>
          </a:p>
          <a:p>
            <a:pPr>
              <a:spcBef>
                <a:spcPts val="600"/>
              </a:spcBef>
              <a:defRPr/>
            </a:pPr>
            <a:r>
              <a:rPr kumimoji="0" lang="en-US" sz="2000" b="0" i="0" u="none" strike="noStrike" kern="1200" cap="none" spc="0" normalizeH="0" baseline="0" noProof="0" dirty="0" smtClean="0">
                <a:ln>
                  <a:noFill/>
                </a:ln>
                <a:solidFill>
                  <a:srgbClr val="5B6770"/>
                </a:solidFill>
                <a:effectLst/>
                <a:uLnTx/>
                <a:uFillTx/>
                <a:latin typeface="Arial" panose="020B0604020202020204" pitchFamily="34" charset="0"/>
                <a:ea typeface="+mn-ea"/>
                <a:cs typeface="Arial" panose="020B0604020202020204" pitchFamily="34" charset="0"/>
              </a:rPr>
              <a:t>Gen 1 is a 100 MW Generator with an energy offer of $25/MWh.</a:t>
            </a:r>
          </a:p>
          <a:p>
            <a:pPr>
              <a:spcBef>
                <a:spcPts val="600"/>
              </a:spcBef>
              <a:defRPr/>
            </a:pPr>
            <a:r>
              <a:rPr kumimoji="0" lang="en-US" sz="2000" b="0" i="0" u="none" strike="noStrike" kern="1200" cap="none" spc="0" normalizeH="0" baseline="0" noProof="0" dirty="0" smtClean="0">
                <a:ln>
                  <a:noFill/>
                </a:ln>
                <a:solidFill>
                  <a:srgbClr val="5B6770"/>
                </a:solidFill>
                <a:effectLst/>
                <a:uLnTx/>
                <a:uFillTx/>
                <a:latin typeface="Arial" panose="020B0604020202020204" pitchFamily="34" charset="0"/>
                <a:ea typeface="+mn-ea"/>
                <a:cs typeface="Arial" panose="020B0604020202020204" pitchFamily="34" charset="0"/>
              </a:rPr>
              <a:t>Gen 2 is a 100 MW Generator with an energy offer of $40/MWh.</a:t>
            </a:r>
          </a:p>
          <a:p>
            <a:pPr>
              <a:spcBef>
                <a:spcPts val="600"/>
              </a:spcBef>
              <a:defRPr/>
            </a:pPr>
            <a:r>
              <a:rPr kumimoji="0" lang="en-US" sz="2000" b="0" i="0" u="none" strike="noStrike" kern="1200" cap="none" spc="0" normalizeH="0" baseline="0" noProof="0" dirty="0" smtClean="0">
                <a:ln>
                  <a:noFill/>
                </a:ln>
                <a:solidFill>
                  <a:srgbClr val="5B6770"/>
                </a:solidFill>
                <a:effectLst/>
                <a:uLnTx/>
                <a:uFillTx/>
                <a:latin typeface="Arial" panose="020B0604020202020204" pitchFamily="34" charset="0"/>
                <a:ea typeface="+mn-ea"/>
                <a:cs typeface="Arial" panose="020B0604020202020204" pitchFamily="34" charset="0"/>
              </a:rPr>
              <a:t>Gen 1 and 2 also offer their capacity into AS with the AS offers being very small for our simple example (~$0/MWh).</a:t>
            </a:r>
          </a:p>
          <a:p>
            <a:pPr>
              <a:spcBef>
                <a:spcPts val="600"/>
              </a:spcBef>
              <a:defRPr/>
            </a:pPr>
            <a:r>
              <a:rPr kumimoji="0" lang="en-US" sz="2000" b="0" i="0" u="none" strike="noStrike" kern="1200" cap="none" spc="0" normalizeH="0" baseline="0" noProof="0" dirty="0" smtClean="0">
                <a:ln>
                  <a:noFill/>
                </a:ln>
                <a:solidFill>
                  <a:srgbClr val="5B6770"/>
                </a:solidFill>
                <a:effectLst/>
                <a:uLnTx/>
                <a:uFillTx/>
                <a:latin typeface="Arial" panose="020B0604020202020204" pitchFamily="34" charset="0"/>
                <a:ea typeface="+mn-ea"/>
                <a:cs typeface="Arial" panose="020B0604020202020204" pitchFamily="34" charset="0"/>
              </a:rPr>
              <a:t>Penalty price for energy is $1,000/MWh.</a:t>
            </a:r>
          </a:p>
          <a:p>
            <a:pPr>
              <a:spcBef>
                <a:spcPts val="600"/>
              </a:spcBef>
              <a:defRPr/>
            </a:pPr>
            <a:r>
              <a:rPr kumimoji="0" lang="en-US" sz="2000" b="0" i="0" u="none" strike="noStrike" kern="1200" cap="none" spc="0" normalizeH="0" baseline="0" noProof="0" dirty="0" smtClean="0">
                <a:ln>
                  <a:noFill/>
                </a:ln>
                <a:solidFill>
                  <a:srgbClr val="5B6770"/>
                </a:solidFill>
                <a:effectLst/>
                <a:uLnTx/>
                <a:uFillTx/>
                <a:latin typeface="Arial" panose="020B0604020202020204" pitchFamily="34" charset="0"/>
                <a:ea typeface="+mn-ea"/>
                <a:cs typeface="Arial" panose="020B0604020202020204" pitchFamily="34" charset="0"/>
              </a:rPr>
              <a:t>A single AS product, where the AS demand curve is:</a:t>
            </a:r>
            <a:endParaRPr kumimoji="0" lang="en-US" sz="2000" b="0" i="0" u="none" strike="noStrike" kern="1200" cap="none" spc="0" normalizeH="0" baseline="0" noProof="0" dirty="0">
              <a:ln>
                <a:noFill/>
              </a:ln>
              <a:solidFill>
                <a:srgbClr val="5B6770"/>
              </a:solidFill>
              <a:effectLst/>
              <a:uLnTx/>
              <a:uFillTx/>
              <a:latin typeface="Arial" panose="020B0604020202020204" pitchFamily="34" charset="0"/>
              <a:ea typeface="+mn-ea"/>
              <a:cs typeface="Arial" panose="020B0604020202020204" pitchFamily="34" charset="0"/>
            </a:endParaRPr>
          </a:p>
        </p:txBody>
      </p:sp>
      <p:graphicFrame>
        <p:nvGraphicFramePr>
          <p:cNvPr id="9" name="Chart 8"/>
          <p:cNvGraphicFramePr>
            <a:graphicFrameLocks/>
          </p:cNvGraphicFramePr>
          <p:nvPr>
            <p:extLst/>
          </p:nvPr>
        </p:nvGraphicFramePr>
        <p:xfrm>
          <a:off x="1963615" y="3641407"/>
          <a:ext cx="5216769" cy="2868931"/>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238183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Graphic spid="9"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Again if there is a demand of 140 MW</a:t>
            </a:r>
            <a:r>
              <a:rPr lang="en-US" dirty="0" smtClean="0"/>
              <a:t>?</a:t>
            </a:r>
            <a:endParaRPr lang="en-US" dirty="0"/>
          </a:p>
        </p:txBody>
      </p:sp>
      <p:sp>
        <p:nvSpPr>
          <p:cNvPr id="4" name="Rectangle 3"/>
          <p:cNvSpPr/>
          <p:nvPr/>
        </p:nvSpPr>
        <p:spPr>
          <a:xfrm>
            <a:off x="4623665" y="2360632"/>
            <a:ext cx="1403843" cy="3448144"/>
          </a:xfrm>
          <a:prstGeom prst="rect">
            <a:avLst/>
          </a:prstGeom>
          <a:solidFill>
            <a:schemeClr val="tx2">
              <a:lumMod val="90000"/>
              <a:lumOff val="10000"/>
            </a:schemeClr>
          </a:solidFill>
          <a:ln w="19050" algn="ctr">
            <a:noFill/>
            <a:round/>
            <a:headEnd/>
            <a:tailEnd/>
          </a:ln>
        </p:spPr>
        <p:txBody>
          <a:bodyPr wrap="none" rtlCol="0" anchor="ctr" anchorCtr="1"/>
          <a:lstStyle/>
          <a:p>
            <a:pPr algn="ctr" fontAlgn="auto">
              <a:spcBef>
                <a:spcPts val="0"/>
              </a:spcBef>
              <a:spcAft>
                <a:spcPts val="0"/>
              </a:spcAft>
            </a:pPr>
            <a:endParaRPr lang="en-US" sz="1400" b="1" i="0" kern="0" baseline="0" dirty="0">
              <a:solidFill>
                <a:prstClr val="black"/>
              </a:solidFill>
              <a:latin typeface="+mj-lt"/>
            </a:endParaRPr>
          </a:p>
        </p:txBody>
      </p:sp>
      <p:sp>
        <p:nvSpPr>
          <p:cNvPr id="5" name="Rectangle 4"/>
          <p:cNvSpPr/>
          <p:nvPr/>
        </p:nvSpPr>
        <p:spPr>
          <a:xfrm>
            <a:off x="7329218" y="4460351"/>
            <a:ext cx="1403843" cy="1348425"/>
          </a:xfrm>
          <a:prstGeom prst="rect">
            <a:avLst/>
          </a:prstGeom>
          <a:solidFill>
            <a:schemeClr val="tx2">
              <a:lumMod val="90000"/>
              <a:lumOff val="10000"/>
            </a:schemeClr>
          </a:solidFill>
          <a:ln w="19050" algn="ctr">
            <a:noFill/>
            <a:round/>
            <a:headEnd/>
            <a:tailEnd/>
          </a:ln>
        </p:spPr>
        <p:txBody>
          <a:bodyPr wrap="none" rtlCol="0" anchor="ctr" anchorCtr="1"/>
          <a:lstStyle/>
          <a:p>
            <a:pPr algn="ctr" fontAlgn="auto">
              <a:spcBef>
                <a:spcPts val="0"/>
              </a:spcBef>
              <a:spcAft>
                <a:spcPts val="0"/>
              </a:spcAft>
            </a:pPr>
            <a:endParaRPr lang="en-US" sz="1400" b="1" i="0" kern="0" baseline="0" dirty="0">
              <a:solidFill>
                <a:prstClr val="black"/>
              </a:solidFill>
              <a:latin typeface="+mj-lt"/>
            </a:endParaRPr>
          </a:p>
        </p:txBody>
      </p:sp>
      <p:sp>
        <p:nvSpPr>
          <p:cNvPr id="6" name="Rectangle 5"/>
          <p:cNvSpPr/>
          <p:nvPr/>
        </p:nvSpPr>
        <p:spPr>
          <a:xfrm>
            <a:off x="7329218" y="2360632"/>
            <a:ext cx="1403843" cy="3448144"/>
          </a:xfrm>
          <a:prstGeom prst="rect">
            <a:avLst/>
          </a:prstGeom>
          <a:noFill/>
          <a:ln w="19050" algn="ctr">
            <a:solidFill>
              <a:schemeClr val="tx1"/>
            </a:solidFill>
            <a:round/>
            <a:headEnd/>
            <a:tailEnd/>
          </a:ln>
        </p:spPr>
        <p:txBody>
          <a:bodyPr wrap="none" rtlCol="0" anchor="ctr" anchorCtr="1"/>
          <a:lstStyle/>
          <a:p>
            <a:pPr algn="ctr" fontAlgn="auto">
              <a:spcBef>
                <a:spcPts val="0"/>
              </a:spcBef>
              <a:spcAft>
                <a:spcPts val="0"/>
              </a:spcAft>
            </a:pPr>
            <a:endParaRPr lang="en-US" sz="1400" b="1" i="0" kern="0" baseline="0" dirty="0">
              <a:solidFill>
                <a:prstClr val="black"/>
              </a:solidFill>
              <a:latin typeface="+mj-lt"/>
            </a:endParaRPr>
          </a:p>
        </p:txBody>
      </p:sp>
      <p:sp>
        <p:nvSpPr>
          <p:cNvPr id="7" name="TextBox 6"/>
          <p:cNvSpPr txBox="1"/>
          <p:nvPr/>
        </p:nvSpPr>
        <p:spPr>
          <a:xfrm>
            <a:off x="4623668" y="5780746"/>
            <a:ext cx="1403843" cy="461665"/>
          </a:xfrm>
          <a:prstGeom prst="rect">
            <a:avLst/>
          </a:prstGeom>
          <a:noFill/>
        </p:spPr>
        <p:txBody>
          <a:bodyPr wrap="square" rtlCol="0" anchor="ctr">
            <a:spAutoFit/>
          </a:bodyPr>
          <a:lstStyle/>
          <a:p>
            <a:pPr algn="ctr"/>
            <a:r>
              <a:rPr lang="en-US" sz="2400" b="1" i="0" baseline="0" dirty="0" smtClean="0">
                <a:latin typeface="Calibri" panose="020F0502020204030204" pitchFamily="34" charset="0"/>
                <a:cs typeface="Arial" panose="020B0604020202020204" pitchFamily="34" charset="0"/>
              </a:rPr>
              <a:t>Gen 1</a:t>
            </a:r>
            <a:endParaRPr lang="en-US" sz="2400" b="1" i="0" baseline="0" dirty="0">
              <a:latin typeface="Calibri" panose="020F0502020204030204" pitchFamily="34" charset="0"/>
              <a:cs typeface="Arial" panose="020B0604020202020204" pitchFamily="34" charset="0"/>
            </a:endParaRPr>
          </a:p>
        </p:txBody>
      </p:sp>
      <p:sp>
        <p:nvSpPr>
          <p:cNvPr id="8" name="TextBox 7"/>
          <p:cNvSpPr txBox="1"/>
          <p:nvPr/>
        </p:nvSpPr>
        <p:spPr>
          <a:xfrm>
            <a:off x="7329218" y="5784680"/>
            <a:ext cx="1403843" cy="461665"/>
          </a:xfrm>
          <a:prstGeom prst="rect">
            <a:avLst/>
          </a:prstGeom>
          <a:noFill/>
        </p:spPr>
        <p:txBody>
          <a:bodyPr wrap="square" rtlCol="0" anchor="ctr">
            <a:spAutoFit/>
          </a:bodyPr>
          <a:lstStyle>
            <a:defPPr>
              <a:defRPr lang="en-US"/>
            </a:defPPr>
            <a:lvl1pPr algn="ctr">
              <a:defRPr sz="2000" b="1" i="0" baseline="0">
                <a:latin typeface="Arial" panose="020B0604020202020204" pitchFamily="34" charset="0"/>
                <a:cs typeface="Arial" panose="020B0604020202020204" pitchFamily="34" charset="0"/>
              </a:defRPr>
            </a:lvl1pPr>
          </a:lstStyle>
          <a:p>
            <a:r>
              <a:rPr lang="en-US" sz="2400" dirty="0">
                <a:latin typeface="Calibri" panose="020F0502020204030204" pitchFamily="34" charset="0"/>
              </a:rPr>
              <a:t>Gen 2</a:t>
            </a:r>
          </a:p>
        </p:txBody>
      </p:sp>
      <p:sp>
        <p:nvSpPr>
          <p:cNvPr id="9" name="Left Brace 8"/>
          <p:cNvSpPr/>
          <p:nvPr/>
        </p:nvSpPr>
        <p:spPr>
          <a:xfrm>
            <a:off x="6950377" y="2705967"/>
            <a:ext cx="317810" cy="1754384"/>
          </a:xfrm>
          <a:prstGeom prst="leftBrace">
            <a:avLst>
              <a:gd name="adj1" fmla="val 8333"/>
              <a:gd name="adj2" fmla="val 50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ln w="0"/>
              <a:effectLst>
                <a:outerShdw blurRad="38100" dist="19050" dir="2700000" algn="tl" rotWithShape="0">
                  <a:schemeClr val="dk1">
                    <a:alpha val="40000"/>
                  </a:schemeClr>
                </a:outerShdw>
              </a:effectLst>
            </a:endParaRPr>
          </a:p>
        </p:txBody>
      </p:sp>
      <p:sp>
        <p:nvSpPr>
          <p:cNvPr id="10" name="TextBox 9"/>
          <p:cNvSpPr txBox="1"/>
          <p:nvPr/>
        </p:nvSpPr>
        <p:spPr>
          <a:xfrm>
            <a:off x="6074935" y="3417594"/>
            <a:ext cx="933704" cy="369332"/>
          </a:xfrm>
          <a:prstGeom prst="rect">
            <a:avLst/>
          </a:prstGeom>
          <a:noFill/>
        </p:spPr>
        <p:txBody>
          <a:bodyPr wrap="square" rtlCol="0">
            <a:spAutoFit/>
          </a:bodyPr>
          <a:lstStyle/>
          <a:p>
            <a:r>
              <a:rPr lang="en-US" b="1" dirty="0"/>
              <a:t>5</a:t>
            </a:r>
            <a:r>
              <a:rPr lang="en-US" b="1" dirty="0" smtClean="0"/>
              <a:t>0 MW</a:t>
            </a:r>
            <a:endParaRPr lang="en-US" sz="2000" b="1" dirty="0"/>
          </a:p>
        </p:txBody>
      </p:sp>
      <p:sp>
        <p:nvSpPr>
          <p:cNvPr id="11" name="Rectangle 10"/>
          <p:cNvSpPr/>
          <p:nvPr/>
        </p:nvSpPr>
        <p:spPr>
          <a:xfrm>
            <a:off x="4610061" y="2360632"/>
            <a:ext cx="1403843" cy="3448144"/>
          </a:xfrm>
          <a:prstGeom prst="rect">
            <a:avLst/>
          </a:prstGeom>
          <a:noFill/>
          <a:ln w="19050" algn="ctr">
            <a:solidFill>
              <a:schemeClr val="tx1"/>
            </a:solidFill>
            <a:round/>
            <a:headEnd/>
            <a:tailEnd/>
          </a:ln>
        </p:spPr>
        <p:txBody>
          <a:bodyPr wrap="none" rtlCol="0" anchor="ctr" anchorCtr="1"/>
          <a:lstStyle/>
          <a:p>
            <a:pPr algn="ctr" fontAlgn="auto">
              <a:spcBef>
                <a:spcPts val="0"/>
              </a:spcBef>
              <a:spcAft>
                <a:spcPts val="0"/>
              </a:spcAft>
            </a:pPr>
            <a:endParaRPr lang="en-US" sz="1400" b="1" i="0" kern="0" baseline="0" dirty="0">
              <a:solidFill>
                <a:prstClr val="black"/>
              </a:solidFill>
              <a:latin typeface="+mj-lt"/>
            </a:endParaRPr>
          </a:p>
        </p:txBody>
      </p:sp>
      <p:sp>
        <p:nvSpPr>
          <p:cNvPr id="12" name="Rectangle 11"/>
          <p:cNvSpPr/>
          <p:nvPr/>
        </p:nvSpPr>
        <p:spPr>
          <a:xfrm>
            <a:off x="7329218" y="2705967"/>
            <a:ext cx="1403843" cy="1754383"/>
          </a:xfrm>
          <a:prstGeom prst="rect">
            <a:avLst/>
          </a:prstGeom>
          <a:solidFill>
            <a:srgbClr val="A6A6A6"/>
          </a:solidFill>
          <a:ln w="19050" algn="ctr">
            <a:noFill/>
            <a:round/>
            <a:headEnd/>
            <a:tailEnd/>
          </a:ln>
        </p:spPr>
        <p:txBody>
          <a:bodyPr wrap="none" rtlCol="0" anchor="ctr" anchorCtr="1"/>
          <a:lstStyle/>
          <a:p>
            <a:pPr algn="ctr" fontAlgn="auto">
              <a:lnSpc>
                <a:spcPts val="2400"/>
              </a:lnSpc>
              <a:spcBef>
                <a:spcPts val="0"/>
              </a:spcBef>
              <a:spcAft>
                <a:spcPts val="0"/>
              </a:spcAft>
            </a:pPr>
            <a:r>
              <a:rPr lang="en-US" sz="2400" b="1" kern="0" dirty="0" smtClean="0">
                <a:solidFill>
                  <a:schemeClr val="tx1">
                    <a:lumMod val="50000"/>
                  </a:schemeClr>
                </a:solidFill>
                <a:latin typeface="Calibri" panose="020F0502020204030204" pitchFamily="34" charset="0"/>
              </a:rPr>
              <a:t>AS </a:t>
            </a:r>
          </a:p>
          <a:p>
            <a:pPr algn="ctr" fontAlgn="auto">
              <a:lnSpc>
                <a:spcPts val="2400"/>
              </a:lnSpc>
              <a:spcBef>
                <a:spcPts val="0"/>
              </a:spcBef>
              <a:spcAft>
                <a:spcPts val="0"/>
              </a:spcAft>
            </a:pPr>
            <a:r>
              <a:rPr lang="en-US" sz="2400" b="1" kern="0" dirty="0" smtClean="0">
                <a:solidFill>
                  <a:schemeClr val="tx1">
                    <a:lumMod val="50000"/>
                  </a:schemeClr>
                </a:solidFill>
                <a:latin typeface="Calibri" panose="020F0502020204030204" pitchFamily="34" charset="0"/>
              </a:rPr>
              <a:t>Award</a:t>
            </a:r>
            <a:endParaRPr lang="en-US" sz="2400" b="1" i="0" kern="0" baseline="0" dirty="0" smtClean="0">
              <a:solidFill>
                <a:schemeClr val="tx1">
                  <a:lumMod val="50000"/>
                </a:schemeClr>
              </a:solidFill>
              <a:latin typeface="Calibri" panose="020F0502020204030204" pitchFamily="34" charset="0"/>
            </a:endParaRPr>
          </a:p>
        </p:txBody>
      </p:sp>
      <p:sp>
        <p:nvSpPr>
          <p:cNvPr id="13" name="TextBox 12"/>
          <p:cNvSpPr txBox="1"/>
          <p:nvPr/>
        </p:nvSpPr>
        <p:spPr>
          <a:xfrm>
            <a:off x="6211509" y="4275685"/>
            <a:ext cx="933704" cy="369332"/>
          </a:xfrm>
          <a:prstGeom prst="rect">
            <a:avLst/>
          </a:prstGeom>
          <a:noFill/>
        </p:spPr>
        <p:txBody>
          <a:bodyPr wrap="square" rtlCol="0">
            <a:spAutoFit/>
          </a:bodyPr>
          <a:lstStyle/>
          <a:p>
            <a:r>
              <a:rPr lang="en-US" b="1" dirty="0"/>
              <a:t>4</a:t>
            </a:r>
            <a:r>
              <a:rPr lang="en-US" b="1" dirty="0" smtClean="0"/>
              <a:t>0 MW</a:t>
            </a:r>
            <a:endParaRPr lang="en-US" sz="2000" b="1" dirty="0"/>
          </a:p>
        </p:txBody>
      </p:sp>
      <p:sp>
        <p:nvSpPr>
          <p:cNvPr id="14" name="Rectangle 13"/>
          <p:cNvSpPr/>
          <p:nvPr/>
        </p:nvSpPr>
        <p:spPr>
          <a:xfrm>
            <a:off x="7329215" y="2360631"/>
            <a:ext cx="1403846" cy="345335"/>
          </a:xfrm>
          <a:prstGeom prst="rect">
            <a:avLst/>
          </a:prstGeom>
          <a:solidFill>
            <a:schemeClr val="accent3"/>
          </a:solidFill>
          <a:ln w="19050" algn="ctr">
            <a:noFill/>
            <a:round/>
            <a:headEnd/>
            <a:tailEnd/>
          </a:ln>
        </p:spPr>
        <p:txBody>
          <a:bodyPr wrap="none" rtlCol="0" anchor="ctr" anchorCtr="1"/>
          <a:lstStyle/>
          <a:p>
            <a:pPr algn="ctr" fontAlgn="auto">
              <a:lnSpc>
                <a:spcPts val="2400"/>
              </a:lnSpc>
              <a:spcBef>
                <a:spcPts val="0"/>
              </a:spcBef>
              <a:spcAft>
                <a:spcPts val="0"/>
              </a:spcAft>
            </a:pPr>
            <a:r>
              <a:rPr lang="en-US" sz="2400" b="1" kern="0" dirty="0" smtClean="0">
                <a:solidFill>
                  <a:schemeClr val="tx1">
                    <a:lumMod val="50000"/>
                  </a:schemeClr>
                </a:solidFill>
                <a:latin typeface="Calibri" panose="020F0502020204030204" pitchFamily="34" charset="0"/>
              </a:rPr>
              <a:t>Extra MW</a:t>
            </a:r>
            <a:endParaRPr lang="en-US" sz="2400" b="1" i="0" kern="0" baseline="0" dirty="0" smtClean="0">
              <a:solidFill>
                <a:schemeClr val="tx1">
                  <a:lumMod val="50000"/>
                </a:schemeClr>
              </a:solidFill>
              <a:latin typeface="Calibri" panose="020F0502020204030204" pitchFamily="34" charset="0"/>
            </a:endParaRPr>
          </a:p>
        </p:txBody>
      </p:sp>
      <p:sp>
        <p:nvSpPr>
          <p:cNvPr id="15" name="Left Brace 14"/>
          <p:cNvSpPr/>
          <p:nvPr/>
        </p:nvSpPr>
        <p:spPr>
          <a:xfrm>
            <a:off x="6950377" y="2360631"/>
            <a:ext cx="317810" cy="345335"/>
          </a:xfrm>
          <a:prstGeom prst="leftBrace">
            <a:avLst>
              <a:gd name="adj1" fmla="val 8333"/>
              <a:gd name="adj2" fmla="val 50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ln w="0"/>
              <a:effectLst>
                <a:outerShdw blurRad="38100" dist="19050" dir="2700000" algn="tl" rotWithShape="0">
                  <a:schemeClr val="dk1">
                    <a:alpha val="40000"/>
                  </a:schemeClr>
                </a:outerShdw>
              </a:effectLst>
            </a:endParaRPr>
          </a:p>
        </p:txBody>
      </p:sp>
      <p:sp>
        <p:nvSpPr>
          <p:cNvPr id="16" name="TextBox 15"/>
          <p:cNvSpPr txBox="1"/>
          <p:nvPr/>
        </p:nvSpPr>
        <p:spPr>
          <a:xfrm>
            <a:off x="6074932" y="2348632"/>
            <a:ext cx="933704" cy="369332"/>
          </a:xfrm>
          <a:prstGeom prst="rect">
            <a:avLst/>
          </a:prstGeom>
          <a:noFill/>
        </p:spPr>
        <p:txBody>
          <a:bodyPr wrap="square" rtlCol="0">
            <a:spAutoFit/>
          </a:bodyPr>
          <a:lstStyle/>
          <a:p>
            <a:r>
              <a:rPr lang="en-US" b="1" dirty="0" smtClean="0"/>
              <a:t>10 MW</a:t>
            </a:r>
            <a:endParaRPr lang="en-US" sz="2000" b="1" dirty="0"/>
          </a:p>
        </p:txBody>
      </p:sp>
      <p:sp>
        <p:nvSpPr>
          <p:cNvPr id="17" name="TextBox 16"/>
          <p:cNvSpPr txBox="1"/>
          <p:nvPr/>
        </p:nvSpPr>
        <p:spPr>
          <a:xfrm>
            <a:off x="4616863" y="5407283"/>
            <a:ext cx="1403843" cy="400110"/>
          </a:xfrm>
          <a:prstGeom prst="rect">
            <a:avLst/>
          </a:prstGeom>
          <a:noFill/>
        </p:spPr>
        <p:txBody>
          <a:bodyPr wrap="square" rtlCol="0" anchor="ctr">
            <a:spAutoFit/>
          </a:bodyPr>
          <a:lstStyle/>
          <a:p>
            <a:pPr algn="ctr"/>
            <a:r>
              <a:rPr lang="en-US" sz="2000" b="1" i="0" baseline="0" dirty="0" smtClean="0">
                <a:solidFill>
                  <a:schemeClr val="bg1"/>
                </a:solidFill>
                <a:latin typeface="Calibri" panose="020F0502020204030204" pitchFamily="34" charset="0"/>
                <a:cs typeface="Arial" panose="020B0604020202020204" pitchFamily="34" charset="0"/>
              </a:rPr>
              <a:t>$25/MWh</a:t>
            </a:r>
            <a:endParaRPr lang="en-US" sz="2400" b="1" i="0" baseline="0" dirty="0">
              <a:solidFill>
                <a:schemeClr val="bg1"/>
              </a:solidFill>
              <a:latin typeface="Calibri" panose="020F0502020204030204" pitchFamily="34" charset="0"/>
              <a:cs typeface="Arial" panose="020B0604020202020204" pitchFamily="34" charset="0"/>
            </a:endParaRPr>
          </a:p>
        </p:txBody>
      </p:sp>
      <p:sp>
        <p:nvSpPr>
          <p:cNvPr id="18" name="TextBox 17"/>
          <p:cNvSpPr txBox="1"/>
          <p:nvPr/>
        </p:nvSpPr>
        <p:spPr>
          <a:xfrm>
            <a:off x="7329218" y="5407283"/>
            <a:ext cx="1403843" cy="400110"/>
          </a:xfrm>
          <a:prstGeom prst="rect">
            <a:avLst/>
          </a:prstGeom>
          <a:noFill/>
        </p:spPr>
        <p:txBody>
          <a:bodyPr wrap="square" rtlCol="0" anchor="ctr">
            <a:spAutoFit/>
          </a:bodyPr>
          <a:lstStyle/>
          <a:p>
            <a:pPr algn="ctr"/>
            <a:r>
              <a:rPr lang="en-US" sz="2000" b="1" i="0" baseline="0" dirty="0" smtClean="0">
                <a:solidFill>
                  <a:schemeClr val="bg1"/>
                </a:solidFill>
                <a:latin typeface="Calibri" panose="020F0502020204030204" pitchFamily="34" charset="0"/>
                <a:cs typeface="Arial" panose="020B0604020202020204" pitchFamily="34" charset="0"/>
              </a:rPr>
              <a:t>$40/MWh</a:t>
            </a:r>
            <a:endParaRPr lang="en-US" sz="2400" b="1" i="0" baseline="0" dirty="0">
              <a:solidFill>
                <a:schemeClr val="bg1"/>
              </a:solidFill>
              <a:latin typeface="Calibri" panose="020F0502020204030204" pitchFamily="34" charset="0"/>
              <a:cs typeface="Arial" panose="020B0604020202020204" pitchFamily="34" charset="0"/>
            </a:endParaRPr>
          </a:p>
        </p:txBody>
      </p:sp>
      <p:sp>
        <p:nvSpPr>
          <p:cNvPr id="19" name="Content Placeholder 1"/>
          <p:cNvSpPr txBox="1">
            <a:spLocks/>
          </p:cNvSpPr>
          <p:nvPr/>
        </p:nvSpPr>
        <p:spPr>
          <a:xfrm>
            <a:off x="328063" y="3654226"/>
            <a:ext cx="3892289" cy="271536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t>The LMP is $40/MWh.</a:t>
            </a:r>
          </a:p>
          <a:p>
            <a:pPr>
              <a:spcBef>
                <a:spcPts val="600"/>
              </a:spcBef>
            </a:pPr>
            <a:r>
              <a:rPr lang="en-US" sz="1800" dirty="0" smtClean="0"/>
              <a:t>The cost of getting the next MW from Gen 2 ($40/MWh); and</a:t>
            </a:r>
          </a:p>
          <a:p>
            <a:pPr>
              <a:spcBef>
                <a:spcPts val="600"/>
              </a:spcBef>
            </a:pPr>
            <a:r>
              <a:rPr lang="en-US" sz="1800" dirty="0" smtClean="0"/>
              <a:t>The cost of having 1 less MW to provide the AS product</a:t>
            </a:r>
          </a:p>
          <a:p>
            <a:pPr lvl="1">
              <a:spcBef>
                <a:spcPts val="600"/>
              </a:spcBef>
            </a:pPr>
            <a:r>
              <a:rPr lang="en-US" sz="1600" dirty="0" smtClean="0">
                <a:solidFill>
                  <a:srgbClr val="5B6770"/>
                </a:solidFill>
                <a:latin typeface="Arial" panose="020B0604020202020204" pitchFamily="34" charset="0"/>
                <a:cs typeface="Arial" panose="020B0604020202020204" pitchFamily="34" charset="0"/>
              </a:rPr>
              <a:t>Value </a:t>
            </a:r>
            <a:r>
              <a:rPr lang="en-US" sz="1600" dirty="0">
                <a:solidFill>
                  <a:srgbClr val="5B6770"/>
                </a:solidFill>
                <a:latin typeface="Arial" panose="020B0604020202020204" pitchFamily="34" charset="0"/>
                <a:cs typeface="Arial" panose="020B0604020202020204" pitchFamily="34" charset="0"/>
              </a:rPr>
              <a:t>is beyond where curve goes to 0, so penalty is $0/MWh</a:t>
            </a:r>
          </a:p>
          <a:p>
            <a:pPr marL="0" indent="0">
              <a:spcBef>
                <a:spcPts val="600"/>
              </a:spcBef>
              <a:buFont typeface="Arial" panose="020B0604020202020204" pitchFamily="34" charset="0"/>
              <a:buNone/>
            </a:pPr>
            <a:r>
              <a:rPr lang="en-US" sz="1800" dirty="0" smtClean="0"/>
              <a:t>The AS price driven by the AS offer.</a:t>
            </a:r>
          </a:p>
          <a:p>
            <a:pPr marL="457200" lvl="1" indent="0">
              <a:spcBef>
                <a:spcPts val="600"/>
              </a:spcBef>
              <a:buFont typeface="Arial" panose="020B0604020202020204" pitchFamily="34" charset="0"/>
              <a:buNone/>
            </a:pPr>
            <a:endParaRPr lang="en-US" sz="1800" dirty="0" smtClean="0"/>
          </a:p>
          <a:p>
            <a:pPr marL="0" indent="0">
              <a:spcBef>
                <a:spcPts val="600"/>
              </a:spcBef>
              <a:buFont typeface="Arial" panose="020B0604020202020204" pitchFamily="34" charset="0"/>
              <a:buNone/>
            </a:pPr>
            <a:endParaRPr lang="en-US" sz="1800" dirty="0" smtClean="0"/>
          </a:p>
          <a:p>
            <a:pPr>
              <a:spcBef>
                <a:spcPts val="600"/>
              </a:spcBef>
            </a:pPr>
            <a:endParaRPr lang="en-US" sz="1800" dirty="0" smtClean="0"/>
          </a:p>
          <a:p>
            <a:pPr marL="0" indent="0">
              <a:spcBef>
                <a:spcPts val="600"/>
              </a:spcBef>
              <a:buFont typeface="Arial" panose="020B0604020202020204" pitchFamily="34" charset="0"/>
              <a:buNone/>
            </a:pPr>
            <a:endParaRPr lang="en-US" sz="1800" dirty="0"/>
          </a:p>
        </p:txBody>
      </p:sp>
      <p:sp>
        <p:nvSpPr>
          <p:cNvPr id="27" name="Content Placeholder 1"/>
          <p:cNvSpPr txBox="1">
            <a:spLocks/>
          </p:cNvSpPr>
          <p:nvPr/>
        </p:nvSpPr>
        <p:spPr>
          <a:xfrm>
            <a:off x="329184" y="1014984"/>
            <a:ext cx="3663708" cy="979389"/>
          </a:xfrm>
          <a:prstGeom prst="rect">
            <a:avLst/>
          </a:prstGeom>
        </p:spPr>
        <p:txBody>
          <a:bodyPr/>
          <a:lstStyle>
            <a:lvl1pPr marL="2286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1800"/>
              </a:spcBef>
              <a:buFont typeface="Arial" panose="020B0604020202020204" pitchFamily="34" charset="0"/>
              <a:buChar char="•"/>
              <a:defRPr sz="1800" kern="1200">
                <a:solidFill>
                  <a:srgbClr val="5B677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1800"/>
              </a:spcBef>
              <a:buFont typeface="Arial" panose="020B0604020202020204" pitchFamily="34" charset="0"/>
              <a:buChar char="•"/>
              <a:defRPr sz="1800" kern="1200">
                <a:solidFill>
                  <a:srgbClr val="5B67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t>The AS demand curve is part of the optimization.</a:t>
            </a:r>
            <a:endParaRPr lang="en-US" sz="1800" dirty="0"/>
          </a:p>
          <a:p>
            <a:pPr marL="0" indent="0">
              <a:buFont typeface="Arial" panose="020B0604020202020204" pitchFamily="34" charset="0"/>
              <a:buNone/>
            </a:pPr>
            <a:endParaRPr lang="en-US" sz="1800" dirty="0" smtClean="0"/>
          </a:p>
          <a:p>
            <a:pPr>
              <a:spcBef>
                <a:spcPts val="600"/>
              </a:spcBef>
            </a:pPr>
            <a:endParaRPr lang="en-US" sz="1800" dirty="0" smtClean="0"/>
          </a:p>
          <a:p>
            <a:pPr marL="0" indent="0">
              <a:spcBef>
                <a:spcPts val="600"/>
              </a:spcBef>
              <a:buFont typeface="Arial" panose="020B0604020202020204" pitchFamily="34" charset="0"/>
              <a:buNone/>
            </a:pPr>
            <a:endParaRPr lang="en-US" sz="1800" dirty="0"/>
          </a:p>
        </p:txBody>
      </p:sp>
      <p:sp>
        <p:nvSpPr>
          <p:cNvPr id="31" name="AutoShape 21"/>
          <p:cNvSpPr>
            <a:spLocks noChangeArrowheads="1"/>
          </p:cNvSpPr>
          <p:nvPr/>
        </p:nvSpPr>
        <p:spPr bwMode="auto">
          <a:xfrm>
            <a:off x="4329430" y="834570"/>
            <a:ext cx="4424707" cy="1281681"/>
          </a:xfrm>
          <a:prstGeom prst="roundRect">
            <a:avLst>
              <a:gd name="adj" fmla="val 14805"/>
            </a:avLst>
          </a:prstGeom>
          <a:gradFill rotWithShape="1">
            <a:gsLst>
              <a:gs pos="0">
                <a:sysClr val="window" lastClr="FFFFFF">
                  <a:lumMod val="95000"/>
                </a:sysClr>
              </a:gs>
              <a:gs pos="100000">
                <a:srgbClr val="5B6770">
                  <a:lumMod val="40000"/>
                  <a:lumOff val="60000"/>
                </a:srgbClr>
              </a:gs>
            </a:gsLst>
            <a:lin ang="5400000" scaled="0"/>
          </a:gradFill>
          <a:ln w="15875" cap="flat" cmpd="sng" algn="ctr">
            <a:solidFill>
              <a:srgbClr val="5B6770"/>
            </a:solidFill>
            <a:prstDash val="solid"/>
            <a:miter lim="800000"/>
            <a:headEnd/>
            <a:tailEnd/>
          </a:ln>
          <a:effectLst>
            <a:outerShdw blurRad="50800" dist="38100" dir="2700000" algn="tl" rotWithShape="0">
              <a:prstClr val="black">
                <a:alpha val="40000"/>
              </a:prstClr>
            </a:outerShdw>
          </a:effectLst>
        </p:spPr>
        <p:txBody>
          <a:bodyPr wrap="square" lIns="137160" tIns="137160" rIns="137160" bIns="137160" anchor="ctr">
            <a:noAutofit/>
          </a:bodyPr>
          <a:lstStyle/>
          <a:p>
            <a:pPr marL="0" marR="0" lvl="0" indent="0" algn="ctr" defTabSz="914400" eaLnBrk="1" fontAlgn="auto" latinLnBrk="0" hangingPunct="1">
              <a:lnSpc>
                <a:spcPct val="100000"/>
              </a:lnSpc>
              <a:spcBef>
                <a:spcPts val="600"/>
              </a:spcBef>
              <a:spcAft>
                <a:spcPts val="0"/>
              </a:spcAft>
              <a:buClrTx/>
              <a:buSzTx/>
              <a:buFontTx/>
              <a:buNone/>
              <a:tabLst/>
              <a:defRPr/>
            </a:pPr>
            <a:r>
              <a:rPr kumimoji="0" lang="en-US" sz="1800" b="0" i="0" u="none" strike="noStrike" kern="0" cap="none" spc="0" normalizeH="0" baseline="0" noProof="0" dirty="0">
                <a:ln>
                  <a:noFill/>
                </a:ln>
                <a:solidFill>
                  <a:schemeClr val="tx1">
                    <a:lumMod val="75000"/>
                  </a:schemeClr>
                </a:solidFill>
                <a:effectLst/>
                <a:uLnTx/>
                <a:uFillTx/>
                <a:latin typeface="Arial" panose="020B0604020202020204"/>
                <a:ea typeface="+mn-ea"/>
                <a:cs typeface="+mn-cs"/>
              </a:rPr>
              <a:t>The RTSPP is also </a:t>
            </a:r>
            <a:r>
              <a:rPr kumimoji="0" lang="en-US" sz="1800" b="0" i="0" u="none" strike="noStrike" kern="0" cap="none" spc="0" normalizeH="0" baseline="0" noProof="0" dirty="0" smtClean="0">
                <a:ln>
                  <a:noFill/>
                </a:ln>
                <a:solidFill>
                  <a:schemeClr val="tx1">
                    <a:lumMod val="75000"/>
                  </a:schemeClr>
                </a:solidFill>
                <a:effectLst/>
                <a:uLnTx/>
                <a:uFillTx/>
                <a:latin typeface="Arial" panose="020B0604020202020204"/>
                <a:ea typeface="+mn-ea"/>
                <a:cs typeface="+mn-cs"/>
              </a:rPr>
              <a:t>$40/MWh.</a:t>
            </a:r>
            <a:endParaRPr kumimoji="0" lang="en-US" sz="1800" b="0" i="0" u="none" strike="noStrike" kern="0" cap="none" spc="0" normalizeH="0" baseline="0" noProof="0" dirty="0">
              <a:ln>
                <a:noFill/>
              </a:ln>
              <a:solidFill>
                <a:schemeClr val="tx1">
                  <a:lumMod val="75000"/>
                </a:schemeClr>
              </a:solidFill>
              <a:effectLst/>
              <a:uLnTx/>
              <a:uFillTx/>
              <a:latin typeface="Arial" panose="020B0604020202020204"/>
              <a:ea typeface="+mn-ea"/>
              <a:cs typeface="+mn-cs"/>
            </a:endParaRPr>
          </a:p>
          <a:p>
            <a:pPr marL="0" marR="0" lvl="0" indent="0" algn="ctr" defTabSz="914400" eaLnBrk="1" fontAlgn="auto" latinLnBrk="0" hangingPunct="1">
              <a:lnSpc>
                <a:spcPct val="100000"/>
              </a:lnSpc>
              <a:spcBef>
                <a:spcPts val="600"/>
              </a:spcBef>
              <a:spcAft>
                <a:spcPts val="0"/>
              </a:spcAft>
              <a:buClrTx/>
              <a:buSzTx/>
              <a:buFontTx/>
              <a:buNone/>
              <a:tabLst/>
              <a:defRPr/>
            </a:pPr>
            <a:r>
              <a:rPr kumimoji="0" lang="en-US" sz="1800" b="0" i="0" u="none" strike="noStrike" kern="0" cap="none" spc="0" normalizeH="0" baseline="0" noProof="0" dirty="0">
                <a:ln>
                  <a:noFill/>
                </a:ln>
                <a:solidFill>
                  <a:schemeClr val="tx1">
                    <a:lumMod val="75000"/>
                  </a:schemeClr>
                </a:solidFill>
                <a:effectLst/>
                <a:uLnTx/>
                <a:uFillTx/>
                <a:latin typeface="Arial" panose="020B0604020202020204"/>
                <a:ea typeface="+mn-ea"/>
                <a:cs typeface="+mn-cs"/>
              </a:rPr>
              <a:t>The price for the AS is </a:t>
            </a:r>
            <a:r>
              <a:rPr kumimoji="0" lang="en-US" sz="1800" b="0" i="0" u="none" strike="noStrike" kern="0" cap="none" spc="0" normalizeH="0" baseline="0" noProof="0" dirty="0" smtClean="0">
                <a:ln>
                  <a:noFill/>
                </a:ln>
                <a:solidFill>
                  <a:schemeClr val="tx1">
                    <a:lumMod val="75000"/>
                  </a:schemeClr>
                </a:solidFill>
                <a:effectLst/>
                <a:uLnTx/>
                <a:uFillTx/>
                <a:latin typeface="Arial" panose="020B0604020202020204"/>
                <a:ea typeface="+mn-ea"/>
                <a:cs typeface="+mn-cs"/>
              </a:rPr>
              <a:t>~$0/MWh.</a:t>
            </a:r>
            <a:endParaRPr kumimoji="0" lang="en-US" sz="1800" b="0" i="0" u="none" strike="noStrike" kern="0" cap="none" spc="0" normalizeH="0" baseline="0" noProof="0" dirty="0">
              <a:ln>
                <a:noFill/>
              </a:ln>
              <a:solidFill>
                <a:schemeClr val="tx1">
                  <a:lumMod val="75000"/>
                </a:schemeClr>
              </a:solidFill>
              <a:effectLst/>
              <a:uLnTx/>
              <a:uFillTx/>
              <a:latin typeface="Arial" panose="020B0604020202020204"/>
              <a:ea typeface="+mn-ea"/>
              <a:cs typeface="+mn-cs"/>
            </a:endParaRPr>
          </a:p>
          <a:p>
            <a:pPr marL="0" marR="0" lvl="0" indent="0" algn="ctr" defTabSz="914400" eaLnBrk="1" fontAlgn="auto" latinLnBrk="0" hangingPunct="1">
              <a:lnSpc>
                <a:spcPct val="100000"/>
              </a:lnSpc>
              <a:spcBef>
                <a:spcPts val="600"/>
              </a:spcBef>
              <a:spcAft>
                <a:spcPts val="0"/>
              </a:spcAft>
              <a:buClrTx/>
              <a:buSzTx/>
              <a:buFontTx/>
              <a:buNone/>
              <a:tabLst/>
              <a:defRPr/>
            </a:pPr>
            <a:r>
              <a:rPr kumimoji="0" lang="en-US" sz="1800" b="0" i="1" u="none" strike="noStrike" kern="0" cap="none" spc="0" normalizeH="0" baseline="0" noProof="0" dirty="0" smtClean="0">
                <a:ln>
                  <a:noFill/>
                </a:ln>
                <a:solidFill>
                  <a:schemeClr val="tx1">
                    <a:lumMod val="75000"/>
                  </a:schemeClr>
                </a:solidFill>
                <a:effectLst/>
                <a:uLnTx/>
                <a:uFillTx/>
                <a:latin typeface="Arial" panose="020B0604020202020204"/>
                <a:ea typeface="+mn-ea"/>
                <a:cs typeface="+mn-cs"/>
              </a:rPr>
              <a:t>AS price determined in the optimization</a:t>
            </a:r>
            <a:endParaRPr kumimoji="0" lang="en-US" sz="1800" b="0" i="1" u="none" strike="noStrike" kern="0" cap="none" spc="0" normalizeH="0" baseline="0" noProof="0" dirty="0">
              <a:ln>
                <a:noFill/>
              </a:ln>
              <a:solidFill>
                <a:schemeClr val="tx1">
                  <a:lumMod val="75000"/>
                </a:schemeClr>
              </a:solidFill>
              <a:effectLst/>
              <a:uLnTx/>
              <a:uFillTx/>
              <a:latin typeface="Arial" panose="020B0604020202020204"/>
              <a:ea typeface="+mn-ea"/>
              <a:cs typeface="+mn-cs"/>
            </a:endParaRPr>
          </a:p>
        </p:txBody>
      </p:sp>
      <p:sp>
        <p:nvSpPr>
          <p:cNvPr id="32" name="TextBox 31"/>
          <p:cNvSpPr txBox="1"/>
          <p:nvPr/>
        </p:nvSpPr>
        <p:spPr>
          <a:xfrm>
            <a:off x="3439600" y="2266537"/>
            <a:ext cx="1159567" cy="323165"/>
          </a:xfrm>
          <a:prstGeom prst="rect">
            <a:avLst/>
          </a:prstGeom>
          <a:noFill/>
        </p:spPr>
        <p:txBody>
          <a:bodyPr wrap="square" tIns="0" rtlCol="0" anchor="ctr" anchorCtr="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5B6770"/>
                </a:solidFill>
                <a:effectLst/>
                <a:uLnTx/>
                <a:uFillTx/>
              </a:rPr>
              <a:t>100 MW</a:t>
            </a:r>
          </a:p>
        </p:txBody>
      </p:sp>
      <p:graphicFrame>
        <p:nvGraphicFramePr>
          <p:cNvPr id="37" name="Chart 36"/>
          <p:cNvGraphicFramePr>
            <a:graphicFrameLocks/>
          </p:cNvGraphicFramePr>
          <p:nvPr>
            <p:extLst/>
          </p:nvPr>
        </p:nvGraphicFramePr>
        <p:xfrm>
          <a:off x="212768" y="1615157"/>
          <a:ext cx="3687003" cy="2139463"/>
        </p:xfrm>
        <a:graphic>
          <a:graphicData uri="http://schemas.openxmlformats.org/drawingml/2006/chart">
            <c:chart xmlns:c="http://schemas.openxmlformats.org/drawingml/2006/chart" xmlns:r="http://schemas.openxmlformats.org/officeDocument/2006/relationships" r:id="rId3"/>
          </a:graphicData>
        </a:graphic>
      </p:graphicFrame>
      <p:sp>
        <p:nvSpPr>
          <p:cNvPr id="38" name="Oval 37"/>
          <p:cNvSpPr/>
          <p:nvPr/>
        </p:nvSpPr>
        <p:spPr>
          <a:xfrm>
            <a:off x="3451641" y="3096191"/>
            <a:ext cx="115554" cy="117341"/>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3266381" y="2800515"/>
            <a:ext cx="1159567" cy="261610"/>
          </a:xfrm>
          <a:prstGeom prst="rect">
            <a:avLst/>
          </a:prstGeom>
          <a:noFill/>
        </p:spPr>
        <p:txBody>
          <a:bodyPr wrap="square" tIns="0" rtlCol="0" anchor="ctr" anchorCtr="0">
            <a:spAutoFit/>
          </a:bodyPr>
          <a:lstStyle/>
          <a:p>
            <a:pPr algn="r"/>
            <a:r>
              <a:rPr lang="en-US" sz="1400" b="1" dirty="0" smtClean="0"/>
              <a:t>60 MW</a:t>
            </a:r>
            <a:endParaRPr lang="en-US" sz="1400" b="1" dirty="0"/>
          </a:p>
        </p:txBody>
      </p:sp>
      <p:cxnSp>
        <p:nvCxnSpPr>
          <p:cNvPr id="40" name="Straight Arrow Connector 39"/>
          <p:cNvCxnSpPr/>
          <p:nvPr/>
        </p:nvCxnSpPr>
        <p:spPr>
          <a:xfrm flipH="1">
            <a:off x="3595024" y="2937279"/>
            <a:ext cx="154285" cy="1686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272021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500"/>
                                        <p:tgtEl>
                                          <p:spTgt spid="39"/>
                                        </p:tgtEl>
                                      </p:cBhvr>
                                    </p:animEffect>
                                  </p:childTnLst>
                                </p:cTn>
                              </p:par>
                              <p:par>
                                <p:cTn id="46" presetID="10" presetClass="entr" presetSubtype="0" fill="hold"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500"/>
                                        <p:tgtEl>
                                          <p:spTgt spid="4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9">
                                            <p:txEl>
                                              <p:pRg st="0" end="0"/>
                                            </p:txEl>
                                          </p:spTgt>
                                        </p:tgtEl>
                                        <p:attrNameLst>
                                          <p:attrName>style.visibility</p:attrName>
                                        </p:attrNameLst>
                                      </p:cBhvr>
                                      <p:to>
                                        <p:strVal val="visible"/>
                                      </p:to>
                                    </p:set>
                                    <p:animEffect transition="in" filter="fade">
                                      <p:cBhvr>
                                        <p:cTn id="56" dur="500"/>
                                        <p:tgtEl>
                                          <p:spTgt spid="19">
                                            <p:txEl>
                                              <p:pRg st="0" end="0"/>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19">
                                            <p:txEl>
                                              <p:pRg st="1" end="1"/>
                                            </p:txEl>
                                          </p:spTgt>
                                        </p:tgtEl>
                                        <p:attrNameLst>
                                          <p:attrName>style.visibility</p:attrName>
                                        </p:attrNameLst>
                                      </p:cBhvr>
                                      <p:to>
                                        <p:strVal val="visible"/>
                                      </p:to>
                                    </p:set>
                                    <p:animEffect transition="in" filter="fade">
                                      <p:cBhvr>
                                        <p:cTn id="59" dur="500"/>
                                        <p:tgtEl>
                                          <p:spTgt spid="19">
                                            <p:txEl>
                                              <p:pRg st="1" end="1"/>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19">
                                            <p:txEl>
                                              <p:pRg st="2" end="2"/>
                                            </p:txEl>
                                          </p:spTgt>
                                        </p:tgtEl>
                                        <p:attrNameLst>
                                          <p:attrName>style.visibility</p:attrName>
                                        </p:attrNameLst>
                                      </p:cBhvr>
                                      <p:to>
                                        <p:strVal val="visible"/>
                                      </p:to>
                                    </p:set>
                                    <p:animEffect transition="in" filter="fade">
                                      <p:cBhvr>
                                        <p:cTn id="62" dur="500"/>
                                        <p:tgtEl>
                                          <p:spTgt spid="19">
                                            <p:txEl>
                                              <p:pRg st="2" end="2"/>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19">
                                            <p:txEl>
                                              <p:pRg st="3" end="3"/>
                                            </p:txEl>
                                          </p:spTgt>
                                        </p:tgtEl>
                                        <p:attrNameLst>
                                          <p:attrName>style.visibility</p:attrName>
                                        </p:attrNameLst>
                                      </p:cBhvr>
                                      <p:to>
                                        <p:strVal val="visible"/>
                                      </p:to>
                                    </p:set>
                                    <p:animEffect transition="in" filter="fade">
                                      <p:cBhvr>
                                        <p:cTn id="65" dur="500"/>
                                        <p:tgtEl>
                                          <p:spTgt spid="19">
                                            <p:txEl>
                                              <p:pRg st="3" end="3"/>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19">
                                            <p:txEl>
                                              <p:pRg st="4" end="4"/>
                                            </p:txEl>
                                          </p:spTgt>
                                        </p:tgtEl>
                                        <p:attrNameLst>
                                          <p:attrName>style.visibility</p:attrName>
                                        </p:attrNameLst>
                                      </p:cBhvr>
                                      <p:to>
                                        <p:strVal val="visible"/>
                                      </p:to>
                                    </p:set>
                                    <p:animEffect transition="in" filter="fade">
                                      <p:cBhvr>
                                        <p:cTn id="68" dur="500"/>
                                        <p:tgtEl>
                                          <p:spTgt spid="19">
                                            <p:txEl>
                                              <p:pRg st="4" end="4"/>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0" grpId="0"/>
      <p:bldP spid="12" grpId="0" animBg="1"/>
      <p:bldP spid="13" grpId="0"/>
      <p:bldP spid="14" grpId="0" animBg="1"/>
      <p:bldP spid="15" grpId="0" animBg="1"/>
      <p:bldP spid="16" grpId="0"/>
      <p:bldP spid="27" grpId="0"/>
      <p:bldP spid="31" grpId="0" animBg="1"/>
      <p:bldP spid="32" grpId="0"/>
      <p:bldGraphic spid="37" grpId="0">
        <p:bldAsOne/>
      </p:bldGraphic>
      <p:bldP spid="38" grpId="0" animBg="1"/>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if the demand is 170 MW?</a:t>
            </a:r>
          </a:p>
        </p:txBody>
      </p:sp>
      <p:sp>
        <p:nvSpPr>
          <p:cNvPr id="4" name="Content Placeholder 1"/>
          <p:cNvSpPr txBox="1">
            <a:spLocks/>
          </p:cNvSpPr>
          <p:nvPr/>
        </p:nvSpPr>
        <p:spPr>
          <a:xfrm>
            <a:off x="328063" y="3764479"/>
            <a:ext cx="3763781" cy="164521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t>The LMP is $90/MWh.</a:t>
            </a:r>
          </a:p>
          <a:p>
            <a:pPr>
              <a:spcBef>
                <a:spcPts val="600"/>
              </a:spcBef>
            </a:pPr>
            <a:r>
              <a:rPr lang="en-US" sz="1800" dirty="0" smtClean="0"/>
              <a:t>The cost of getting the next MW from Gen 2 ($40/MWh); and</a:t>
            </a:r>
          </a:p>
          <a:p>
            <a:pPr>
              <a:spcBef>
                <a:spcPts val="600"/>
              </a:spcBef>
            </a:pPr>
            <a:r>
              <a:rPr lang="en-US" sz="1800" dirty="0" smtClean="0"/>
              <a:t>The cost of having 1 less MW of the AS product ($50/MWh)</a:t>
            </a:r>
          </a:p>
          <a:p>
            <a:pPr marL="0" indent="0">
              <a:spcBef>
                <a:spcPts val="600"/>
              </a:spcBef>
              <a:buFont typeface="Arial" panose="020B0604020202020204" pitchFamily="34" charset="0"/>
              <a:buNone/>
            </a:pPr>
            <a:r>
              <a:rPr lang="en-US" sz="1800" dirty="0" smtClean="0"/>
              <a:t>The AS price driven by the AS demand curve.</a:t>
            </a:r>
          </a:p>
          <a:p>
            <a:pPr>
              <a:spcBef>
                <a:spcPts val="600"/>
              </a:spcBef>
            </a:pPr>
            <a:endParaRPr lang="en-US" sz="1800" dirty="0" smtClean="0"/>
          </a:p>
          <a:p>
            <a:pPr marL="0" indent="0">
              <a:spcBef>
                <a:spcPts val="600"/>
              </a:spcBef>
              <a:buFont typeface="Arial" panose="020B0604020202020204" pitchFamily="34" charset="0"/>
              <a:buNone/>
            </a:pPr>
            <a:endParaRPr lang="en-US" sz="1800" dirty="0" smtClean="0"/>
          </a:p>
          <a:p>
            <a:pPr>
              <a:spcBef>
                <a:spcPts val="600"/>
              </a:spcBef>
            </a:pPr>
            <a:endParaRPr lang="en-US" sz="1800" dirty="0" smtClean="0"/>
          </a:p>
          <a:p>
            <a:pPr marL="0" indent="0">
              <a:spcBef>
                <a:spcPts val="600"/>
              </a:spcBef>
              <a:buFont typeface="Arial" panose="020B0604020202020204" pitchFamily="34" charset="0"/>
              <a:buNone/>
            </a:pPr>
            <a:endParaRPr lang="en-US" sz="1800" dirty="0"/>
          </a:p>
        </p:txBody>
      </p:sp>
      <p:graphicFrame>
        <p:nvGraphicFramePr>
          <p:cNvPr id="5" name="Chart 4"/>
          <p:cNvGraphicFramePr>
            <a:graphicFrameLocks/>
          </p:cNvGraphicFramePr>
          <p:nvPr>
            <p:extLst/>
          </p:nvPr>
        </p:nvGraphicFramePr>
        <p:xfrm>
          <a:off x="212768" y="1676120"/>
          <a:ext cx="3687003" cy="2139463"/>
        </p:xfrm>
        <a:graphic>
          <a:graphicData uri="http://schemas.openxmlformats.org/drawingml/2006/chart">
            <c:chart xmlns:c="http://schemas.openxmlformats.org/drawingml/2006/chart" xmlns:r="http://schemas.openxmlformats.org/officeDocument/2006/relationships" r:id="rId3"/>
          </a:graphicData>
        </a:graphic>
      </p:graphicFrame>
      <p:sp>
        <p:nvSpPr>
          <p:cNvPr id="6" name="Oval 5"/>
          <p:cNvSpPr/>
          <p:nvPr/>
        </p:nvSpPr>
        <p:spPr>
          <a:xfrm>
            <a:off x="2206218" y="2570872"/>
            <a:ext cx="115554" cy="117341"/>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056269" y="2293355"/>
            <a:ext cx="1159567" cy="261610"/>
          </a:xfrm>
          <a:prstGeom prst="rect">
            <a:avLst/>
          </a:prstGeom>
          <a:noFill/>
        </p:spPr>
        <p:txBody>
          <a:bodyPr wrap="square" tIns="0" rtlCol="0" anchor="ctr" anchorCtr="0">
            <a:spAutoFit/>
          </a:bodyPr>
          <a:lstStyle/>
          <a:p>
            <a:pPr algn="r"/>
            <a:r>
              <a:rPr lang="en-US" sz="1400" b="1" dirty="0"/>
              <a:t>3</a:t>
            </a:r>
            <a:r>
              <a:rPr lang="en-US" sz="1400" b="1" dirty="0" smtClean="0"/>
              <a:t>0 MW</a:t>
            </a:r>
            <a:endParaRPr lang="en-US" sz="1400" b="1" dirty="0"/>
          </a:p>
        </p:txBody>
      </p:sp>
      <p:cxnSp>
        <p:nvCxnSpPr>
          <p:cNvPr id="8" name="Straight Arrow Connector 7"/>
          <p:cNvCxnSpPr/>
          <p:nvPr/>
        </p:nvCxnSpPr>
        <p:spPr>
          <a:xfrm flipH="1">
            <a:off x="2302931" y="2424160"/>
            <a:ext cx="213927" cy="1437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Content Placeholder 1"/>
          <p:cNvSpPr txBox="1">
            <a:spLocks/>
          </p:cNvSpPr>
          <p:nvPr/>
        </p:nvSpPr>
        <p:spPr>
          <a:xfrm>
            <a:off x="289965" y="1122029"/>
            <a:ext cx="3663708" cy="979389"/>
          </a:xfrm>
          <a:prstGeom prst="rect">
            <a:avLst/>
          </a:prstGeom>
        </p:spPr>
        <p:txBody>
          <a:bodyPr/>
          <a:lstStyle>
            <a:lvl1pPr marL="2286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1800"/>
              </a:spcBef>
              <a:buFont typeface="Arial" panose="020B0604020202020204" pitchFamily="34" charset="0"/>
              <a:buChar char="•"/>
              <a:defRPr sz="1800" kern="1200">
                <a:solidFill>
                  <a:srgbClr val="5B677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1800"/>
              </a:spcBef>
              <a:buFont typeface="Arial" panose="020B0604020202020204" pitchFamily="34" charset="0"/>
              <a:buChar char="•"/>
              <a:defRPr sz="1800" kern="1200">
                <a:solidFill>
                  <a:srgbClr val="5B67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t>The AS demand curve is part of the optimization.</a:t>
            </a:r>
            <a:endParaRPr lang="en-US" sz="1800" dirty="0"/>
          </a:p>
          <a:p>
            <a:pPr marL="0" indent="0">
              <a:buFont typeface="Arial" panose="020B0604020202020204" pitchFamily="34" charset="0"/>
              <a:buNone/>
            </a:pPr>
            <a:endParaRPr lang="en-US" sz="1800" dirty="0" smtClean="0"/>
          </a:p>
          <a:p>
            <a:pPr>
              <a:spcBef>
                <a:spcPts val="600"/>
              </a:spcBef>
            </a:pPr>
            <a:endParaRPr lang="en-US" sz="1800" dirty="0" smtClean="0"/>
          </a:p>
          <a:p>
            <a:pPr marL="0" indent="0">
              <a:spcBef>
                <a:spcPts val="600"/>
              </a:spcBef>
              <a:buFont typeface="Arial" panose="020B0604020202020204" pitchFamily="34" charset="0"/>
              <a:buNone/>
            </a:pPr>
            <a:endParaRPr lang="en-US" sz="1800" dirty="0"/>
          </a:p>
        </p:txBody>
      </p:sp>
      <p:sp>
        <p:nvSpPr>
          <p:cNvPr id="10" name="Rectangle 9"/>
          <p:cNvSpPr/>
          <p:nvPr/>
        </p:nvSpPr>
        <p:spPr>
          <a:xfrm>
            <a:off x="4623665" y="2360632"/>
            <a:ext cx="1403843" cy="3448144"/>
          </a:xfrm>
          <a:prstGeom prst="rect">
            <a:avLst/>
          </a:prstGeom>
          <a:solidFill>
            <a:schemeClr val="tx2">
              <a:lumMod val="90000"/>
              <a:lumOff val="10000"/>
            </a:schemeClr>
          </a:solidFill>
          <a:ln w="19050" algn="ctr">
            <a:noFill/>
            <a:round/>
            <a:headEnd/>
            <a:tailEnd/>
          </a:ln>
        </p:spPr>
        <p:txBody>
          <a:bodyPr wrap="none" rtlCol="0" anchor="ctr" anchorCtr="1"/>
          <a:lstStyle/>
          <a:p>
            <a:pPr algn="ctr" fontAlgn="auto">
              <a:spcBef>
                <a:spcPts val="0"/>
              </a:spcBef>
              <a:spcAft>
                <a:spcPts val="0"/>
              </a:spcAft>
            </a:pPr>
            <a:endParaRPr lang="en-US" sz="1400" b="1" i="0" kern="0" baseline="0" dirty="0">
              <a:solidFill>
                <a:prstClr val="black"/>
              </a:solidFill>
              <a:latin typeface="+mj-lt"/>
            </a:endParaRPr>
          </a:p>
        </p:txBody>
      </p:sp>
      <p:sp>
        <p:nvSpPr>
          <p:cNvPr id="11" name="Rectangle 10"/>
          <p:cNvSpPr/>
          <p:nvPr/>
        </p:nvSpPr>
        <p:spPr>
          <a:xfrm>
            <a:off x="7329218" y="3390619"/>
            <a:ext cx="1403843" cy="2418157"/>
          </a:xfrm>
          <a:prstGeom prst="rect">
            <a:avLst/>
          </a:prstGeom>
          <a:solidFill>
            <a:schemeClr val="tx2">
              <a:lumMod val="90000"/>
              <a:lumOff val="10000"/>
            </a:schemeClr>
          </a:solidFill>
          <a:ln w="19050" algn="ctr">
            <a:noFill/>
            <a:round/>
            <a:headEnd/>
            <a:tailEnd/>
          </a:ln>
        </p:spPr>
        <p:txBody>
          <a:bodyPr wrap="none" rtlCol="0" anchor="ctr" anchorCtr="1"/>
          <a:lstStyle/>
          <a:p>
            <a:pPr algn="ctr" fontAlgn="auto">
              <a:spcBef>
                <a:spcPts val="0"/>
              </a:spcBef>
              <a:spcAft>
                <a:spcPts val="0"/>
              </a:spcAft>
            </a:pPr>
            <a:endParaRPr lang="en-US" sz="1400" b="1" i="0" kern="0" baseline="0" dirty="0">
              <a:solidFill>
                <a:prstClr val="black"/>
              </a:solidFill>
              <a:latin typeface="+mj-lt"/>
            </a:endParaRPr>
          </a:p>
        </p:txBody>
      </p:sp>
      <p:sp>
        <p:nvSpPr>
          <p:cNvPr id="12" name="Rectangle 11"/>
          <p:cNvSpPr/>
          <p:nvPr/>
        </p:nvSpPr>
        <p:spPr>
          <a:xfrm>
            <a:off x="7329218" y="2360632"/>
            <a:ext cx="1403843" cy="3448144"/>
          </a:xfrm>
          <a:prstGeom prst="rect">
            <a:avLst/>
          </a:prstGeom>
          <a:noFill/>
          <a:ln w="19050" algn="ctr">
            <a:solidFill>
              <a:schemeClr val="tx1"/>
            </a:solidFill>
            <a:round/>
            <a:headEnd/>
            <a:tailEnd/>
          </a:ln>
        </p:spPr>
        <p:txBody>
          <a:bodyPr wrap="none" rtlCol="0" anchor="ctr" anchorCtr="1"/>
          <a:lstStyle/>
          <a:p>
            <a:pPr algn="ctr" fontAlgn="auto">
              <a:spcBef>
                <a:spcPts val="0"/>
              </a:spcBef>
              <a:spcAft>
                <a:spcPts val="0"/>
              </a:spcAft>
            </a:pPr>
            <a:endParaRPr lang="en-US" sz="1400" b="1" i="0" kern="0" baseline="0" dirty="0">
              <a:solidFill>
                <a:prstClr val="black"/>
              </a:solidFill>
              <a:latin typeface="+mj-lt"/>
            </a:endParaRPr>
          </a:p>
        </p:txBody>
      </p:sp>
      <p:sp>
        <p:nvSpPr>
          <p:cNvPr id="13" name="TextBox 12"/>
          <p:cNvSpPr txBox="1"/>
          <p:nvPr/>
        </p:nvSpPr>
        <p:spPr>
          <a:xfrm>
            <a:off x="4623668" y="5780746"/>
            <a:ext cx="1403843" cy="461665"/>
          </a:xfrm>
          <a:prstGeom prst="rect">
            <a:avLst/>
          </a:prstGeom>
          <a:noFill/>
        </p:spPr>
        <p:txBody>
          <a:bodyPr wrap="square" rtlCol="0" anchor="ctr">
            <a:spAutoFit/>
          </a:bodyPr>
          <a:lstStyle/>
          <a:p>
            <a:pPr algn="ctr"/>
            <a:r>
              <a:rPr lang="en-US" sz="2400" b="1" i="0" baseline="0" dirty="0" smtClean="0">
                <a:latin typeface="Calibri" panose="020F0502020204030204" pitchFamily="34" charset="0"/>
                <a:cs typeface="Arial" panose="020B0604020202020204" pitchFamily="34" charset="0"/>
              </a:rPr>
              <a:t>Gen 1</a:t>
            </a:r>
            <a:endParaRPr lang="en-US" sz="2400" b="1" i="0" baseline="0" dirty="0">
              <a:latin typeface="Calibri" panose="020F0502020204030204" pitchFamily="34" charset="0"/>
              <a:cs typeface="Arial" panose="020B0604020202020204" pitchFamily="34" charset="0"/>
            </a:endParaRPr>
          </a:p>
        </p:txBody>
      </p:sp>
      <p:sp>
        <p:nvSpPr>
          <p:cNvPr id="14" name="TextBox 13"/>
          <p:cNvSpPr txBox="1"/>
          <p:nvPr/>
        </p:nvSpPr>
        <p:spPr>
          <a:xfrm>
            <a:off x="7329218" y="5784680"/>
            <a:ext cx="1403843" cy="461665"/>
          </a:xfrm>
          <a:prstGeom prst="rect">
            <a:avLst/>
          </a:prstGeom>
          <a:noFill/>
        </p:spPr>
        <p:txBody>
          <a:bodyPr wrap="square" rtlCol="0" anchor="ctr">
            <a:spAutoFit/>
          </a:bodyPr>
          <a:lstStyle>
            <a:defPPr>
              <a:defRPr lang="en-US"/>
            </a:defPPr>
            <a:lvl1pPr algn="ctr">
              <a:defRPr sz="2000" b="1" i="0" baseline="0">
                <a:latin typeface="Arial" panose="020B0604020202020204" pitchFamily="34" charset="0"/>
                <a:cs typeface="Arial" panose="020B0604020202020204" pitchFamily="34" charset="0"/>
              </a:defRPr>
            </a:lvl1pPr>
          </a:lstStyle>
          <a:p>
            <a:r>
              <a:rPr lang="en-US" sz="2400" dirty="0">
                <a:latin typeface="Calibri" panose="020F0502020204030204" pitchFamily="34" charset="0"/>
              </a:rPr>
              <a:t>Gen 2</a:t>
            </a:r>
          </a:p>
        </p:txBody>
      </p:sp>
      <p:sp>
        <p:nvSpPr>
          <p:cNvPr id="15" name="Left Brace 14"/>
          <p:cNvSpPr/>
          <p:nvPr/>
        </p:nvSpPr>
        <p:spPr>
          <a:xfrm>
            <a:off x="6950377" y="2360631"/>
            <a:ext cx="271038" cy="1029988"/>
          </a:xfrm>
          <a:prstGeom prst="leftBrace">
            <a:avLst>
              <a:gd name="adj1" fmla="val 8333"/>
              <a:gd name="adj2" fmla="val 50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ln w="0"/>
              <a:effectLst>
                <a:outerShdw blurRad="38100" dist="19050" dir="2700000" algn="tl" rotWithShape="0">
                  <a:schemeClr val="dk1">
                    <a:alpha val="40000"/>
                  </a:schemeClr>
                </a:outerShdw>
              </a:effectLst>
            </a:endParaRPr>
          </a:p>
        </p:txBody>
      </p:sp>
      <p:sp>
        <p:nvSpPr>
          <p:cNvPr id="16" name="TextBox 15"/>
          <p:cNvSpPr txBox="1"/>
          <p:nvPr/>
        </p:nvSpPr>
        <p:spPr>
          <a:xfrm>
            <a:off x="6041112" y="2720111"/>
            <a:ext cx="933704" cy="369332"/>
          </a:xfrm>
          <a:prstGeom prst="rect">
            <a:avLst/>
          </a:prstGeom>
          <a:noFill/>
        </p:spPr>
        <p:txBody>
          <a:bodyPr wrap="square" rtlCol="0">
            <a:spAutoFit/>
          </a:bodyPr>
          <a:lstStyle/>
          <a:p>
            <a:r>
              <a:rPr lang="en-US" b="1" dirty="0"/>
              <a:t>3</a:t>
            </a:r>
            <a:r>
              <a:rPr lang="en-US" b="1" dirty="0" smtClean="0"/>
              <a:t>0 MW</a:t>
            </a:r>
            <a:endParaRPr lang="en-US" sz="2000" b="1" dirty="0"/>
          </a:p>
        </p:txBody>
      </p:sp>
      <p:sp>
        <p:nvSpPr>
          <p:cNvPr id="17" name="Rectangle 16"/>
          <p:cNvSpPr/>
          <p:nvPr/>
        </p:nvSpPr>
        <p:spPr>
          <a:xfrm>
            <a:off x="4610061" y="2360632"/>
            <a:ext cx="1403843" cy="3448144"/>
          </a:xfrm>
          <a:prstGeom prst="rect">
            <a:avLst/>
          </a:prstGeom>
          <a:noFill/>
          <a:ln w="19050" algn="ctr">
            <a:solidFill>
              <a:schemeClr val="tx1"/>
            </a:solidFill>
            <a:round/>
            <a:headEnd/>
            <a:tailEnd/>
          </a:ln>
        </p:spPr>
        <p:txBody>
          <a:bodyPr wrap="none" rtlCol="0" anchor="ctr" anchorCtr="1"/>
          <a:lstStyle/>
          <a:p>
            <a:pPr algn="ctr" fontAlgn="auto">
              <a:spcBef>
                <a:spcPts val="0"/>
              </a:spcBef>
              <a:spcAft>
                <a:spcPts val="0"/>
              </a:spcAft>
            </a:pPr>
            <a:endParaRPr lang="en-US" sz="1400" b="1" i="0" kern="0" baseline="0" dirty="0">
              <a:solidFill>
                <a:prstClr val="black"/>
              </a:solidFill>
              <a:latin typeface="+mj-lt"/>
            </a:endParaRPr>
          </a:p>
        </p:txBody>
      </p:sp>
      <p:sp>
        <p:nvSpPr>
          <p:cNvPr id="18" name="Rectangle 17"/>
          <p:cNvSpPr/>
          <p:nvPr/>
        </p:nvSpPr>
        <p:spPr>
          <a:xfrm>
            <a:off x="7329218" y="2360631"/>
            <a:ext cx="1403843" cy="1029988"/>
          </a:xfrm>
          <a:prstGeom prst="rect">
            <a:avLst/>
          </a:prstGeom>
          <a:solidFill>
            <a:srgbClr val="A6A6A6"/>
          </a:solidFill>
          <a:ln w="19050" algn="ctr">
            <a:noFill/>
            <a:round/>
            <a:headEnd/>
            <a:tailEnd/>
          </a:ln>
        </p:spPr>
        <p:txBody>
          <a:bodyPr wrap="none" rtlCol="0" anchor="ctr" anchorCtr="1"/>
          <a:lstStyle/>
          <a:p>
            <a:pPr algn="ctr" fontAlgn="auto">
              <a:lnSpc>
                <a:spcPts val="2400"/>
              </a:lnSpc>
              <a:spcBef>
                <a:spcPts val="0"/>
              </a:spcBef>
              <a:spcAft>
                <a:spcPts val="0"/>
              </a:spcAft>
            </a:pPr>
            <a:r>
              <a:rPr lang="en-US" sz="2400" b="1" i="0" kern="0" baseline="0" dirty="0" smtClean="0">
                <a:solidFill>
                  <a:schemeClr val="tx1">
                    <a:lumMod val="50000"/>
                  </a:schemeClr>
                </a:solidFill>
                <a:latin typeface="Calibri" panose="020F0502020204030204" pitchFamily="34" charset="0"/>
              </a:rPr>
              <a:t>AS </a:t>
            </a:r>
          </a:p>
          <a:p>
            <a:pPr algn="ctr" fontAlgn="auto">
              <a:lnSpc>
                <a:spcPts val="2400"/>
              </a:lnSpc>
              <a:spcBef>
                <a:spcPts val="0"/>
              </a:spcBef>
              <a:spcAft>
                <a:spcPts val="0"/>
              </a:spcAft>
            </a:pPr>
            <a:r>
              <a:rPr lang="en-US" sz="2400" b="1" i="0" kern="0" baseline="0" dirty="0" smtClean="0">
                <a:solidFill>
                  <a:schemeClr val="tx1">
                    <a:lumMod val="50000"/>
                  </a:schemeClr>
                </a:solidFill>
                <a:latin typeface="Calibri" panose="020F0502020204030204" pitchFamily="34" charset="0"/>
              </a:rPr>
              <a:t>Award</a:t>
            </a:r>
            <a:endParaRPr lang="en-US" sz="2400" b="1" i="0" kern="0" baseline="0" dirty="0">
              <a:solidFill>
                <a:schemeClr val="tx1">
                  <a:lumMod val="50000"/>
                </a:schemeClr>
              </a:solidFill>
              <a:latin typeface="Calibri" panose="020F0502020204030204" pitchFamily="34" charset="0"/>
            </a:endParaRPr>
          </a:p>
        </p:txBody>
      </p:sp>
      <p:sp>
        <p:nvSpPr>
          <p:cNvPr id="19" name="TextBox 18"/>
          <p:cNvSpPr txBox="1"/>
          <p:nvPr/>
        </p:nvSpPr>
        <p:spPr>
          <a:xfrm>
            <a:off x="3439600" y="2266537"/>
            <a:ext cx="1159567" cy="323165"/>
          </a:xfrm>
          <a:prstGeom prst="rect">
            <a:avLst/>
          </a:prstGeom>
          <a:noFill/>
        </p:spPr>
        <p:txBody>
          <a:bodyPr wrap="square" tIns="0" rtlCol="0" anchor="ctr" anchorCtr="0">
            <a:spAutoFit/>
          </a:bodyPr>
          <a:lstStyle/>
          <a:p>
            <a:pPr algn="r"/>
            <a:r>
              <a:rPr lang="en-US" b="1" dirty="0" smtClean="0"/>
              <a:t>100 MW</a:t>
            </a:r>
            <a:endParaRPr lang="en-US" b="1" dirty="0"/>
          </a:p>
        </p:txBody>
      </p:sp>
      <p:sp>
        <p:nvSpPr>
          <p:cNvPr id="20" name="TextBox 19"/>
          <p:cNvSpPr txBox="1"/>
          <p:nvPr/>
        </p:nvSpPr>
        <p:spPr>
          <a:xfrm>
            <a:off x="6203440" y="3205953"/>
            <a:ext cx="933704" cy="369332"/>
          </a:xfrm>
          <a:prstGeom prst="rect">
            <a:avLst/>
          </a:prstGeom>
          <a:noFill/>
        </p:spPr>
        <p:txBody>
          <a:bodyPr wrap="square" rtlCol="0">
            <a:spAutoFit/>
          </a:bodyPr>
          <a:lstStyle/>
          <a:p>
            <a:r>
              <a:rPr lang="en-US" b="1" dirty="0" smtClean="0"/>
              <a:t>70 MW</a:t>
            </a:r>
            <a:endParaRPr lang="en-US" sz="2000" b="1" dirty="0"/>
          </a:p>
        </p:txBody>
      </p:sp>
      <p:sp>
        <p:nvSpPr>
          <p:cNvPr id="21" name="TextBox 20"/>
          <p:cNvSpPr txBox="1"/>
          <p:nvPr/>
        </p:nvSpPr>
        <p:spPr>
          <a:xfrm>
            <a:off x="4616863" y="5407283"/>
            <a:ext cx="1403843" cy="400110"/>
          </a:xfrm>
          <a:prstGeom prst="rect">
            <a:avLst/>
          </a:prstGeom>
          <a:noFill/>
        </p:spPr>
        <p:txBody>
          <a:bodyPr wrap="square" rtlCol="0" anchor="ctr">
            <a:spAutoFit/>
          </a:bodyPr>
          <a:lstStyle/>
          <a:p>
            <a:pPr algn="ctr"/>
            <a:r>
              <a:rPr lang="en-US" sz="2000" b="1" i="0" baseline="0" dirty="0" smtClean="0">
                <a:solidFill>
                  <a:schemeClr val="bg1"/>
                </a:solidFill>
                <a:latin typeface="Calibri" panose="020F0502020204030204" pitchFamily="34" charset="0"/>
                <a:cs typeface="Arial" panose="020B0604020202020204" pitchFamily="34" charset="0"/>
              </a:rPr>
              <a:t>$25/MWh</a:t>
            </a:r>
            <a:endParaRPr lang="en-US" sz="2400" b="1" i="0" baseline="0" dirty="0">
              <a:solidFill>
                <a:schemeClr val="bg1"/>
              </a:solidFill>
              <a:latin typeface="Calibri" panose="020F0502020204030204" pitchFamily="34" charset="0"/>
              <a:cs typeface="Arial" panose="020B0604020202020204" pitchFamily="34" charset="0"/>
            </a:endParaRPr>
          </a:p>
        </p:txBody>
      </p:sp>
      <p:sp>
        <p:nvSpPr>
          <p:cNvPr id="22" name="TextBox 21"/>
          <p:cNvSpPr txBox="1"/>
          <p:nvPr/>
        </p:nvSpPr>
        <p:spPr>
          <a:xfrm>
            <a:off x="7329218" y="5407283"/>
            <a:ext cx="1403843" cy="400110"/>
          </a:xfrm>
          <a:prstGeom prst="rect">
            <a:avLst/>
          </a:prstGeom>
          <a:noFill/>
        </p:spPr>
        <p:txBody>
          <a:bodyPr wrap="square" rtlCol="0" anchor="ctr">
            <a:spAutoFit/>
          </a:bodyPr>
          <a:lstStyle/>
          <a:p>
            <a:pPr algn="ctr"/>
            <a:r>
              <a:rPr lang="en-US" sz="2000" b="1" i="0" baseline="0" dirty="0" smtClean="0">
                <a:solidFill>
                  <a:schemeClr val="bg1"/>
                </a:solidFill>
                <a:latin typeface="Calibri" panose="020F0502020204030204" pitchFamily="34" charset="0"/>
                <a:cs typeface="Arial" panose="020B0604020202020204" pitchFamily="34" charset="0"/>
              </a:rPr>
              <a:t>$40/MWh</a:t>
            </a:r>
            <a:endParaRPr lang="en-US" sz="2400" b="1" i="0" baseline="0" dirty="0">
              <a:solidFill>
                <a:schemeClr val="bg1"/>
              </a:solidFill>
              <a:latin typeface="Calibri" panose="020F0502020204030204" pitchFamily="34" charset="0"/>
              <a:cs typeface="Arial" panose="020B0604020202020204" pitchFamily="34" charset="0"/>
            </a:endParaRPr>
          </a:p>
        </p:txBody>
      </p:sp>
      <p:sp>
        <p:nvSpPr>
          <p:cNvPr id="23" name="AutoShape 21"/>
          <p:cNvSpPr>
            <a:spLocks noChangeArrowheads="1"/>
          </p:cNvSpPr>
          <p:nvPr/>
        </p:nvSpPr>
        <p:spPr bwMode="auto">
          <a:xfrm>
            <a:off x="4329430" y="839506"/>
            <a:ext cx="4424707" cy="1280160"/>
          </a:xfrm>
          <a:prstGeom prst="roundRect">
            <a:avLst>
              <a:gd name="adj" fmla="val 14805"/>
            </a:avLst>
          </a:prstGeom>
          <a:gradFill rotWithShape="1">
            <a:gsLst>
              <a:gs pos="0">
                <a:sysClr val="window" lastClr="FFFFFF">
                  <a:lumMod val="95000"/>
                </a:sysClr>
              </a:gs>
              <a:gs pos="100000">
                <a:srgbClr val="5B6770">
                  <a:lumMod val="40000"/>
                  <a:lumOff val="60000"/>
                </a:srgbClr>
              </a:gs>
            </a:gsLst>
            <a:lin ang="5400000" scaled="0"/>
          </a:gradFill>
          <a:ln w="15875" cap="flat" cmpd="sng" algn="ctr">
            <a:solidFill>
              <a:srgbClr val="5B6770"/>
            </a:solidFill>
            <a:prstDash val="solid"/>
            <a:miter lim="800000"/>
            <a:headEnd/>
            <a:tailEnd/>
          </a:ln>
          <a:effectLst>
            <a:outerShdw blurRad="50800" dist="38100" dir="2700000" algn="tl" rotWithShape="0">
              <a:prstClr val="black">
                <a:alpha val="40000"/>
              </a:prstClr>
            </a:outerShdw>
          </a:effectLst>
        </p:spPr>
        <p:txBody>
          <a:bodyPr wrap="square" lIns="137160" tIns="137160" rIns="137160" bIns="137160" anchor="ctr">
            <a:noAutofit/>
          </a:bodyPr>
          <a:lstStyle/>
          <a:p>
            <a:pPr marL="0" marR="0" lvl="0" indent="0" algn="ctr" defTabSz="914400" eaLnBrk="1" fontAlgn="auto" latinLnBrk="0" hangingPunct="1">
              <a:lnSpc>
                <a:spcPct val="100000"/>
              </a:lnSpc>
              <a:spcBef>
                <a:spcPts val="600"/>
              </a:spcBef>
              <a:spcAft>
                <a:spcPts val="0"/>
              </a:spcAft>
              <a:buClrTx/>
              <a:buSzTx/>
              <a:buFontTx/>
              <a:buNone/>
              <a:tabLst/>
              <a:defRPr/>
            </a:pPr>
            <a:r>
              <a:rPr kumimoji="0" lang="en-US" sz="1800" b="0" i="0" u="none" strike="noStrike" kern="0" cap="none" spc="0" normalizeH="0" baseline="0" noProof="0" dirty="0" smtClean="0">
                <a:ln>
                  <a:noFill/>
                </a:ln>
                <a:solidFill>
                  <a:srgbClr val="5B6770">
                    <a:lumMod val="75000"/>
                  </a:srgbClr>
                </a:solidFill>
                <a:effectLst/>
                <a:uLnTx/>
                <a:uFillTx/>
                <a:latin typeface="Arial" panose="020B0604020202020204"/>
                <a:ea typeface="+mn-ea"/>
                <a:cs typeface="+mn-cs"/>
              </a:rPr>
              <a:t>The RTSPP is also $90/MWh.</a:t>
            </a:r>
          </a:p>
          <a:p>
            <a:pPr marL="0" marR="0" lvl="0" indent="0" algn="ctr" defTabSz="914400" eaLnBrk="1" fontAlgn="auto" latinLnBrk="0" hangingPunct="1">
              <a:lnSpc>
                <a:spcPct val="100000"/>
              </a:lnSpc>
              <a:spcBef>
                <a:spcPts val="600"/>
              </a:spcBef>
              <a:spcAft>
                <a:spcPts val="0"/>
              </a:spcAft>
              <a:buClrTx/>
              <a:buSzTx/>
              <a:buFontTx/>
              <a:buNone/>
              <a:tabLst/>
              <a:defRPr/>
            </a:pPr>
            <a:r>
              <a:rPr kumimoji="0" lang="en-US" sz="1800" b="0" i="0" u="none" strike="noStrike" kern="0" cap="none" spc="0" normalizeH="0" baseline="0" noProof="0" dirty="0" smtClean="0">
                <a:ln>
                  <a:noFill/>
                </a:ln>
                <a:solidFill>
                  <a:srgbClr val="5B6770">
                    <a:lumMod val="75000"/>
                  </a:srgbClr>
                </a:solidFill>
                <a:effectLst/>
                <a:uLnTx/>
                <a:uFillTx/>
                <a:latin typeface="Arial" panose="020B0604020202020204"/>
                <a:ea typeface="+mn-ea"/>
                <a:cs typeface="+mn-cs"/>
              </a:rPr>
              <a:t>The price for the AS is $50/MWh.</a:t>
            </a:r>
          </a:p>
          <a:p>
            <a:pPr marL="0" marR="0" lvl="0" indent="0" algn="ctr" defTabSz="914400" eaLnBrk="1" fontAlgn="auto" latinLnBrk="0" hangingPunct="1">
              <a:lnSpc>
                <a:spcPct val="100000"/>
              </a:lnSpc>
              <a:spcBef>
                <a:spcPts val="600"/>
              </a:spcBef>
              <a:spcAft>
                <a:spcPts val="0"/>
              </a:spcAft>
              <a:buClrTx/>
              <a:buSzTx/>
              <a:buFontTx/>
              <a:buNone/>
              <a:tabLst/>
              <a:defRPr/>
            </a:pPr>
            <a:r>
              <a:rPr kumimoji="0" lang="en-US" sz="1800" b="0" i="1" u="none" strike="noStrike" kern="0" cap="none" spc="0" normalizeH="0" baseline="0" noProof="0" dirty="0">
                <a:ln>
                  <a:noFill/>
                </a:ln>
                <a:solidFill>
                  <a:srgbClr val="5B6770">
                    <a:lumMod val="75000"/>
                  </a:srgbClr>
                </a:solidFill>
                <a:effectLst/>
                <a:uLnTx/>
                <a:uFillTx/>
                <a:latin typeface="Arial" panose="020B0604020202020204"/>
                <a:ea typeface="+mn-ea"/>
                <a:cs typeface="+mn-cs"/>
              </a:rPr>
              <a:t>AS price determined in the </a:t>
            </a:r>
            <a:r>
              <a:rPr kumimoji="0" lang="en-US" sz="1800" b="0" i="1" u="none" strike="noStrike" kern="0" cap="none" spc="0" normalizeH="0" baseline="0" noProof="0" dirty="0" smtClean="0">
                <a:ln>
                  <a:noFill/>
                </a:ln>
                <a:solidFill>
                  <a:srgbClr val="5B6770">
                    <a:lumMod val="75000"/>
                  </a:srgbClr>
                </a:solidFill>
                <a:effectLst/>
                <a:uLnTx/>
                <a:uFillTx/>
                <a:latin typeface="Arial" panose="020B0604020202020204"/>
                <a:ea typeface="+mn-ea"/>
                <a:cs typeface="+mn-cs"/>
              </a:rPr>
              <a:t>optimization</a:t>
            </a:r>
            <a:endParaRPr kumimoji="0" lang="en-US" sz="1800" b="0" i="1" u="none" strike="noStrike" kern="0" cap="none" spc="0" normalizeH="0" baseline="0" noProof="0" dirty="0">
              <a:ln>
                <a:noFill/>
              </a:ln>
              <a:solidFill>
                <a:srgbClr val="5B6770">
                  <a:lumMod val="75000"/>
                </a:srgbClr>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328616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par>
                                <p:cTn id="37" presetID="10"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Effect transition="in" filter="fade">
                                      <p:cBhvr>
                                        <p:cTn id="47" dur="500"/>
                                        <p:tgtEl>
                                          <p:spTgt spid="4">
                                            <p:txEl>
                                              <p:pRg st="0" end="0"/>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4">
                                            <p:txEl>
                                              <p:pRg st="1" end="1"/>
                                            </p:txEl>
                                          </p:spTgt>
                                        </p:tgtEl>
                                        <p:attrNameLst>
                                          <p:attrName>style.visibility</p:attrName>
                                        </p:attrNameLst>
                                      </p:cBhvr>
                                      <p:to>
                                        <p:strVal val="visible"/>
                                      </p:to>
                                    </p:set>
                                    <p:animEffect transition="in" filter="fade">
                                      <p:cBhvr>
                                        <p:cTn id="50" dur="500"/>
                                        <p:tgtEl>
                                          <p:spTgt spid="4">
                                            <p:txEl>
                                              <p:pRg st="1" end="1"/>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4">
                                            <p:txEl>
                                              <p:pRg st="2" end="2"/>
                                            </p:txEl>
                                          </p:spTgt>
                                        </p:tgtEl>
                                        <p:attrNameLst>
                                          <p:attrName>style.visibility</p:attrName>
                                        </p:attrNameLst>
                                      </p:cBhvr>
                                      <p:to>
                                        <p:strVal val="visible"/>
                                      </p:to>
                                    </p:set>
                                    <p:animEffect transition="in" filter="fade">
                                      <p:cBhvr>
                                        <p:cTn id="53" dur="500"/>
                                        <p:tgtEl>
                                          <p:spTgt spid="4">
                                            <p:txEl>
                                              <p:pRg st="2" end="2"/>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4">
                                            <p:txEl>
                                              <p:pRg st="3" end="3"/>
                                            </p:txEl>
                                          </p:spTgt>
                                        </p:tgtEl>
                                        <p:attrNameLst>
                                          <p:attrName>style.visibility</p:attrName>
                                        </p:attrNameLst>
                                      </p:cBhvr>
                                      <p:to>
                                        <p:strVal val="visible"/>
                                      </p:to>
                                    </p:set>
                                    <p:animEffect transition="in" filter="fade">
                                      <p:cBhvr>
                                        <p:cTn id="56" dur="500"/>
                                        <p:tgtEl>
                                          <p:spTgt spid="4">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P spid="7" grpId="0"/>
      <p:bldP spid="9" grpId="0"/>
      <p:bldP spid="10" grpId="0" animBg="1"/>
      <p:bldP spid="11" grpId="0" animBg="1"/>
      <p:bldP spid="15" grpId="0" animBg="1"/>
      <p:bldP spid="16" grpId="0"/>
      <p:bldP spid="18" grpId="0" animBg="1"/>
      <p:bldP spid="19" grpId="0"/>
      <p:bldP spid="20" grpId="0"/>
      <p:bldP spid="2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07004"/>
          </a:xfrm>
        </p:spPr>
        <p:txBody>
          <a:bodyPr/>
          <a:lstStyle/>
          <a:p>
            <a:r>
              <a:rPr lang="en-US" dirty="0"/>
              <a:t>One more time, now with two AS products and two AS demand </a:t>
            </a:r>
            <a:r>
              <a:rPr lang="en-US" dirty="0" smtClean="0"/>
              <a:t>curves</a:t>
            </a:r>
            <a:endParaRPr lang="en-US" dirty="0"/>
          </a:p>
        </p:txBody>
      </p:sp>
      <p:sp>
        <p:nvSpPr>
          <p:cNvPr id="4" name="Content Placeholder 1"/>
          <p:cNvSpPr txBox="1">
            <a:spLocks/>
          </p:cNvSpPr>
          <p:nvPr/>
        </p:nvSpPr>
        <p:spPr>
          <a:xfrm>
            <a:off x="304800" y="1005964"/>
            <a:ext cx="8540496" cy="2883677"/>
          </a:xfrm>
          <a:prstGeom prst="rect">
            <a:avLst/>
          </a:prstGeom>
        </p:spPr>
        <p:txBody>
          <a:bodyPr/>
          <a:lstStyle>
            <a:lvl1pPr marL="2286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1800"/>
              </a:spcBef>
              <a:buFont typeface="Arial" panose="020B0604020202020204" pitchFamily="34" charset="0"/>
              <a:buChar char="•"/>
              <a:defRPr sz="1800" kern="1200">
                <a:solidFill>
                  <a:srgbClr val="5B677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1800"/>
              </a:spcBef>
              <a:buFont typeface="Arial" panose="020B0604020202020204" pitchFamily="34" charset="0"/>
              <a:buChar char="•"/>
              <a:defRPr sz="1800" kern="1200">
                <a:solidFill>
                  <a:srgbClr val="5B67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US" sz="2000" b="0" i="0" u="none" strike="noStrike" kern="1200" cap="none" spc="0" normalizeH="0" baseline="0" noProof="0" dirty="0" smtClean="0">
                <a:ln>
                  <a:noFill/>
                </a:ln>
                <a:solidFill>
                  <a:srgbClr val="5B6770"/>
                </a:solidFill>
                <a:effectLst/>
                <a:uLnTx/>
                <a:uFillTx/>
                <a:latin typeface="Arial" panose="020B0604020202020204" pitchFamily="34" charset="0"/>
                <a:ea typeface="+mn-ea"/>
                <a:cs typeface="Arial" panose="020B0604020202020204" pitchFamily="34" charset="0"/>
              </a:rPr>
              <a:t>Assume our system now includes:</a:t>
            </a:r>
          </a:p>
          <a:p>
            <a:pPr>
              <a:spcBef>
                <a:spcPts val="600"/>
              </a:spcBef>
              <a:defRPr/>
            </a:pPr>
            <a:r>
              <a:rPr kumimoji="0" lang="en-US" sz="2000" b="0" i="0" u="none" strike="noStrike" kern="1200" cap="none" spc="0" normalizeH="0" baseline="0" noProof="0" dirty="0" smtClean="0">
                <a:ln>
                  <a:noFill/>
                </a:ln>
                <a:solidFill>
                  <a:srgbClr val="5B6770"/>
                </a:solidFill>
                <a:effectLst/>
                <a:uLnTx/>
                <a:uFillTx/>
                <a:latin typeface="Arial" panose="020B0604020202020204" pitchFamily="34" charset="0"/>
                <a:ea typeface="+mn-ea"/>
                <a:cs typeface="Arial" panose="020B0604020202020204" pitchFamily="34" charset="0"/>
              </a:rPr>
              <a:t>Gen 1 is a 100 MW generator with an energy offer of $25/MWh.</a:t>
            </a:r>
          </a:p>
          <a:p>
            <a:pPr>
              <a:spcBef>
                <a:spcPts val="600"/>
              </a:spcBef>
              <a:defRPr/>
            </a:pPr>
            <a:r>
              <a:rPr kumimoji="0" lang="en-US" sz="2000" b="0" i="0" u="none" strike="noStrike" kern="1200" cap="none" spc="0" normalizeH="0" baseline="0" noProof="0" dirty="0" smtClean="0">
                <a:ln>
                  <a:noFill/>
                </a:ln>
                <a:solidFill>
                  <a:srgbClr val="5B6770"/>
                </a:solidFill>
                <a:effectLst/>
                <a:uLnTx/>
                <a:uFillTx/>
                <a:latin typeface="Arial" panose="020B0604020202020204" pitchFamily="34" charset="0"/>
                <a:ea typeface="+mn-ea"/>
                <a:cs typeface="Arial" panose="020B0604020202020204" pitchFamily="34" charset="0"/>
              </a:rPr>
              <a:t>Gen 2 is a 100 MW generator with an energy offer of $40/MWh.</a:t>
            </a:r>
          </a:p>
          <a:p>
            <a:pPr>
              <a:spcBef>
                <a:spcPts val="600"/>
              </a:spcBef>
              <a:defRPr/>
            </a:pPr>
            <a:r>
              <a:rPr kumimoji="0" lang="en-US" sz="2000" b="0" i="0" u="none" strike="noStrike" kern="1200" cap="none" spc="0" normalizeH="0" baseline="0" noProof="0" dirty="0" smtClean="0">
                <a:ln>
                  <a:noFill/>
                </a:ln>
                <a:solidFill>
                  <a:srgbClr val="5B6770"/>
                </a:solidFill>
                <a:effectLst/>
                <a:uLnTx/>
                <a:uFillTx/>
                <a:latin typeface="Arial" panose="020B0604020202020204" pitchFamily="34" charset="0"/>
                <a:ea typeface="+mn-ea"/>
                <a:cs typeface="Arial" panose="020B0604020202020204" pitchFamily="34" charset="0"/>
              </a:rPr>
              <a:t>Gen 1 and 2 also offer their capacity into either AS with the AS offers being very small for our simple example (~$0/MWh).</a:t>
            </a:r>
          </a:p>
          <a:p>
            <a:pPr>
              <a:spcBef>
                <a:spcPts val="600"/>
              </a:spcBef>
              <a:defRPr/>
            </a:pPr>
            <a:r>
              <a:rPr kumimoji="0" lang="en-US" sz="2000" b="0" i="0" u="none" strike="noStrike" kern="1200" cap="none" spc="0" normalizeH="0" baseline="0" noProof="0" dirty="0" smtClean="0">
                <a:ln>
                  <a:noFill/>
                </a:ln>
                <a:solidFill>
                  <a:srgbClr val="5B6770"/>
                </a:solidFill>
                <a:effectLst/>
                <a:uLnTx/>
                <a:uFillTx/>
                <a:latin typeface="Arial" panose="020B0604020202020204" pitchFamily="34" charset="0"/>
                <a:ea typeface="+mn-ea"/>
                <a:cs typeface="Arial" panose="020B0604020202020204" pitchFamily="34" charset="0"/>
              </a:rPr>
              <a:t>Penalty price for energy is $1,000/MWh.</a:t>
            </a:r>
          </a:p>
          <a:p>
            <a:pPr>
              <a:spcBef>
                <a:spcPts val="600"/>
              </a:spcBef>
              <a:defRPr/>
            </a:pPr>
            <a:r>
              <a:rPr kumimoji="0" lang="en-US" sz="2000" b="0" i="0" u="none" strike="noStrike" kern="1200" cap="none" spc="0" normalizeH="0" baseline="0" noProof="0" dirty="0" smtClean="0">
                <a:ln>
                  <a:noFill/>
                </a:ln>
                <a:solidFill>
                  <a:srgbClr val="5B6770"/>
                </a:solidFill>
                <a:effectLst/>
                <a:uLnTx/>
                <a:uFillTx/>
                <a:latin typeface="Arial" panose="020B0604020202020204" pitchFamily="34" charset="0"/>
                <a:ea typeface="+mn-ea"/>
                <a:cs typeface="Arial" panose="020B0604020202020204" pitchFamily="34" charset="0"/>
              </a:rPr>
              <a:t>Two AS products, where the two AS demand curves are:</a:t>
            </a:r>
            <a:endParaRPr kumimoji="0" lang="en-US" sz="2000" b="0" i="0" u="none" strike="noStrike" kern="1200" cap="none" spc="0" normalizeH="0" baseline="0" noProof="0" dirty="0">
              <a:ln>
                <a:noFill/>
              </a:ln>
              <a:solidFill>
                <a:srgbClr val="5B6770"/>
              </a:solidFill>
              <a:effectLst/>
              <a:uLnTx/>
              <a:uFillTx/>
              <a:latin typeface="Arial" panose="020B0604020202020204" pitchFamily="34" charset="0"/>
              <a:ea typeface="+mn-ea"/>
              <a:cs typeface="Arial" panose="020B0604020202020204" pitchFamily="34" charset="0"/>
            </a:endParaRPr>
          </a:p>
        </p:txBody>
      </p:sp>
      <p:graphicFrame>
        <p:nvGraphicFramePr>
          <p:cNvPr id="5" name="Chart 4"/>
          <p:cNvGraphicFramePr>
            <a:graphicFrameLocks/>
          </p:cNvGraphicFramePr>
          <p:nvPr>
            <p:extLst/>
          </p:nvPr>
        </p:nvGraphicFramePr>
        <p:xfrm>
          <a:off x="301752" y="3588778"/>
          <a:ext cx="4227442" cy="27042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nvPr>
        </p:nvGraphicFramePr>
        <p:xfrm>
          <a:off x="4494010" y="3571384"/>
          <a:ext cx="4649990" cy="2721619"/>
        </p:xfrm>
        <a:graphic>
          <a:graphicData uri="http://schemas.openxmlformats.org/drawingml/2006/chart">
            <c:chart xmlns:c="http://schemas.openxmlformats.org/drawingml/2006/chart" xmlns:r="http://schemas.openxmlformats.org/officeDocument/2006/relationships" r:id="rId4"/>
          </a:graphicData>
        </a:graphic>
      </p:graphicFrame>
      <p:sp>
        <p:nvSpPr>
          <p:cNvPr id="7" name="Right Arrow 6"/>
          <p:cNvSpPr/>
          <p:nvPr/>
        </p:nvSpPr>
        <p:spPr>
          <a:xfrm>
            <a:off x="4005943" y="4552031"/>
            <a:ext cx="523251" cy="3801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3998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Graphic spid="5" grpId="0">
        <p:bldAsOne/>
      </p:bldGraphic>
      <p:bldGraphic spid="6" grpId="0">
        <p:bldAsOne/>
      </p:bldGraphic>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Again if there is a demand of 140 MW</a:t>
            </a:r>
            <a:r>
              <a:rPr lang="en-US" dirty="0" smtClean="0"/>
              <a:t>?</a:t>
            </a:r>
            <a:endParaRPr lang="en-US" dirty="0"/>
          </a:p>
        </p:txBody>
      </p:sp>
      <p:sp>
        <p:nvSpPr>
          <p:cNvPr id="4" name="Content Placeholder 1"/>
          <p:cNvSpPr txBox="1">
            <a:spLocks/>
          </p:cNvSpPr>
          <p:nvPr/>
        </p:nvSpPr>
        <p:spPr>
          <a:xfrm>
            <a:off x="309101" y="3589050"/>
            <a:ext cx="4030669" cy="263884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t>The LMP is $40/MWh.</a:t>
            </a:r>
          </a:p>
          <a:p>
            <a:pPr>
              <a:spcBef>
                <a:spcPts val="600"/>
              </a:spcBef>
            </a:pPr>
            <a:r>
              <a:rPr lang="en-US" sz="1800" dirty="0" smtClean="0"/>
              <a:t>The cost of getting the next MW from Gen 2 ($40/MWh); and</a:t>
            </a:r>
          </a:p>
          <a:p>
            <a:pPr>
              <a:spcBef>
                <a:spcPts val="600"/>
              </a:spcBef>
            </a:pPr>
            <a:r>
              <a:rPr lang="en-US" sz="1800" dirty="0" smtClean="0"/>
              <a:t>The cost of having 1 less MW to provide the AS products</a:t>
            </a:r>
          </a:p>
          <a:p>
            <a:pPr lvl="1">
              <a:spcBef>
                <a:spcPts val="600"/>
              </a:spcBef>
            </a:pPr>
            <a:r>
              <a:rPr lang="en-US" sz="1600" dirty="0" smtClean="0"/>
              <a:t>Value is beyond where curve goes to 0, so penalty is $0/MWh</a:t>
            </a:r>
          </a:p>
          <a:p>
            <a:pPr marL="0" indent="0">
              <a:spcBef>
                <a:spcPts val="600"/>
              </a:spcBef>
              <a:buFont typeface="Arial" panose="020B0604020202020204" pitchFamily="34" charset="0"/>
              <a:buNone/>
            </a:pPr>
            <a:r>
              <a:rPr lang="en-US" sz="1800" dirty="0" smtClean="0"/>
              <a:t>The AS prices driven by the AS offers.</a:t>
            </a:r>
          </a:p>
          <a:p>
            <a:pPr lvl="1">
              <a:spcBef>
                <a:spcPts val="600"/>
              </a:spcBef>
            </a:pPr>
            <a:endParaRPr lang="en-US" sz="1600" dirty="0" smtClean="0"/>
          </a:p>
          <a:p>
            <a:pPr lvl="1">
              <a:spcBef>
                <a:spcPts val="600"/>
              </a:spcBef>
            </a:pPr>
            <a:endParaRPr lang="en-US" sz="1800" dirty="0" smtClean="0"/>
          </a:p>
          <a:p>
            <a:pPr>
              <a:spcBef>
                <a:spcPts val="600"/>
              </a:spcBef>
            </a:pPr>
            <a:endParaRPr lang="en-US" sz="1800" dirty="0" smtClean="0"/>
          </a:p>
          <a:p>
            <a:pPr>
              <a:spcBef>
                <a:spcPts val="600"/>
              </a:spcBef>
            </a:pPr>
            <a:endParaRPr lang="en-US" sz="1800" dirty="0" smtClean="0"/>
          </a:p>
          <a:p>
            <a:pPr marL="0" indent="0">
              <a:spcBef>
                <a:spcPts val="600"/>
              </a:spcBef>
              <a:buFont typeface="Arial" panose="020B0604020202020204" pitchFamily="34" charset="0"/>
              <a:buNone/>
            </a:pPr>
            <a:endParaRPr lang="en-US" sz="1800" dirty="0" smtClean="0"/>
          </a:p>
          <a:p>
            <a:pPr>
              <a:spcBef>
                <a:spcPts val="600"/>
              </a:spcBef>
            </a:pPr>
            <a:endParaRPr lang="en-US" sz="1800" dirty="0" smtClean="0"/>
          </a:p>
          <a:p>
            <a:pPr marL="0" indent="0">
              <a:spcBef>
                <a:spcPts val="600"/>
              </a:spcBef>
              <a:buFont typeface="Arial" panose="020B0604020202020204" pitchFamily="34" charset="0"/>
              <a:buNone/>
            </a:pPr>
            <a:endParaRPr lang="en-US" sz="1800" dirty="0"/>
          </a:p>
        </p:txBody>
      </p:sp>
      <p:sp>
        <p:nvSpPr>
          <p:cNvPr id="5" name="Rectangle 4"/>
          <p:cNvSpPr/>
          <p:nvPr/>
        </p:nvSpPr>
        <p:spPr>
          <a:xfrm>
            <a:off x="4623665" y="2447717"/>
            <a:ext cx="1403843" cy="3448144"/>
          </a:xfrm>
          <a:prstGeom prst="rect">
            <a:avLst/>
          </a:prstGeom>
          <a:solidFill>
            <a:schemeClr val="tx2">
              <a:lumMod val="90000"/>
              <a:lumOff val="10000"/>
            </a:schemeClr>
          </a:solidFill>
          <a:ln w="19050" algn="ctr">
            <a:noFill/>
            <a:round/>
            <a:headEnd/>
            <a:tailEnd/>
          </a:ln>
        </p:spPr>
        <p:txBody>
          <a:bodyPr wrap="none" rtlCol="0" anchor="ctr" anchorCtr="1"/>
          <a:lstStyle/>
          <a:p>
            <a:pPr algn="ctr" fontAlgn="auto">
              <a:spcBef>
                <a:spcPts val="0"/>
              </a:spcBef>
              <a:spcAft>
                <a:spcPts val="0"/>
              </a:spcAft>
            </a:pPr>
            <a:endParaRPr lang="en-US" sz="1400" b="1" i="0" kern="0" baseline="0" dirty="0">
              <a:solidFill>
                <a:prstClr val="black"/>
              </a:solidFill>
              <a:latin typeface="+mj-lt"/>
            </a:endParaRPr>
          </a:p>
        </p:txBody>
      </p:sp>
      <p:sp>
        <p:nvSpPr>
          <p:cNvPr id="6" name="Rectangle 5"/>
          <p:cNvSpPr/>
          <p:nvPr/>
        </p:nvSpPr>
        <p:spPr>
          <a:xfrm>
            <a:off x="7329218" y="4547436"/>
            <a:ext cx="1403843" cy="1348425"/>
          </a:xfrm>
          <a:prstGeom prst="rect">
            <a:avLst/>
          </a:prstGeom>
          <a:solidFill>
            <a:schemeClr val="tx2">
              <a:lumMod val="90000"/>
              <a:lumOff val="10000"/>
            </a:schemeClr>
          </a:solidFill>
          <a:ln w="19050" algn="ctr">
            <a:noFill/>
            <a:round/>
            <a:headEnd/>
            <a:tailEnd/>
          </a:ln>
        </p:spPr>
        <p:txBody>
          <a:bodyPr wrap="none" rtlCol="0" anchor="ctr" anchorCtr="1"/>
          <a:lstStyle/>
          <a:p>
            <a:pPr algn="ctr" fontAlgn="auto">
              <a:spcBef>
                <a:spcPts val="0"/>
              </a:spcBef>
              <a:spcAft>
                <a:spcPts val="0"/>
              </a:spcAft>
            </a:pPr>
            <a:endParaRPr lang="en-US" sz="1400" b="1" i="0" kern="0" baseline="0" dirty="0">
              <a:solidFill>
                <a:prstClr val="black"/>
              </a:solidFill>
              <a:latin typeface="+mj-lt"/>
            </a:endParaRPr>
          </a:p>
        </p:txBody>
      </p:sp>
      <p:sp>
        <p:nvSpPr>
          <p:cNvPr id="7" name="Rectangle 6"/>
          <p:cNvSpPr/>
          <p:nvPr/>
        </p:nvSpPr>
        <p:spPr>
          <a:xfrm>
            <a:off x="7329218" y="2447717"/>
            <a:ext cx="1403843" cy="3448144"/>
          </a:xfrm>
          <a:prstGeom prst="rect">
            <a:avLst/>
          </a:prstGeom>
          <a:noFill/>
          <a:ln w="19050" algn="ctr">
            <a:solidFill>
              <a:schemeClr val="tx1"/>
            </a:solidFill>
            <a:round/>
            <a:headEnd/>
            <a:tailEnd/>
          </a:ln>
        </p:spPr>
        <p:txBody>
          <a:bodyPr wrap="none" rtlCol="0" anchor="ctr" anchorCtr="1"/>
          <a:lstStyle/>
          <a:p>
            <a:pPr algn="ctr" fontAlgn="auto">
              <a:spcBef>
                <a:spcPts val="0"/>
              </a:spcBef>
              <a:spcAft>
                <a:spcPts val="0"/>
              </a:spcAft>
            </a:pPr>
            <a:endParaRPr lang="en-US" sz="1400" b="1" i="0" kern="0" baseline="0" dirty="0">
              <a:solidFill>
                <a:prstClr val="black"/>
              </a:solidFill>
              <a:latin typeface="+mj-lt"/>
            </a:endParaRPr>
          </a:p>
        </p:txBody>
      </p:sp>
      <p:sp>
        <p:nvSpPr>
          <p:cNvPr id="8" name="TextBox 7"/>
          <p:cNvSpPr txBox="1"/>
          <p:nvPr/>
        </p:nvSpPr>
        <p:spPr>
          <a:xfrm>
            <a:off x="4623668" y="5867831"/>
            <a:ext cx="1403843" cy="461665"/>
          </a:xfrm>
          <a:prstGeom prst="rect">
            <a:avLst/>
          </a:prstGeom>
          <a:noFill/>
        </p:spPr>
        <p:txBody>
          <a:bodyPr wrap="square" rtlCol="0" anchor="ctr">
            <a:spAutoFit/>
          </a:bodyPr>
          <a:lstStyle/>
          <a:p>
            <a:pPr algn="ctr"/>
            <a:r>
              <a:rPr lang="en-US" sz="2400" b="1" i="0" baseline="0" dirty="0" smtClean="0">
                <a:latin typeface="Calibri" panose="020F0502020204030204" pitchFamily="34" charset="0"/>
                <a:cs typeface="Arial" panose="020B0604020202020204" pitchFamily="34" charset="0"/>
              </a:rPr>
              <a:t>Gen 1</a:t>
            </a:r>
            <a:endParaRPr lang="en-US" sz="2400" b="1" i="0" baseline="0" dirty="0">
              <a:latin typeface="Calibri" panose="020F0502020204030204" pitchFamily="34" charset="0"/>
              <a:cs typeface="Arial" panose="020B0604020202020204" pitchFamily="34" charset="0"/>
            </a:endParaRPr>
          </a:p>
        </p:txBody>
      </p:sp>
      <p:sp>
        <p:nvSpPr>
          <p:cNvPr id="9" name="TextBox 8"/>
          <p:cNvSpPr txBox="1"/>
          <p:nvPr/>
        </p:nvSpPr>
        <p:spPr>
          <a:xfrm>
            <a:off x="7329218" y="5871765"/>
            <a:ext cx="1403843" cy="461665"/>
          </a:xfrm>
          <a:prstGeom prst="rect">
            <a:avLst/>
          </a:prstGeom>
          <a:noFill/>
        </p:spPr>
        <p:txBody>
          <a:bodyPr wrap="square" rtlCol="0" anchor="ctr">
            <a:spAutoFit/>
          </a:bodyPr>
          <a:lstStyle>
            <a:defPPr>
              <a:defRPr lang="en-US"/>
            </a:defPPr>
            <a:lvl1pPr algn="ctr">
              <a:defRPr sz="2000" b="1" i="0" baseline="0">
                <a:latin typeface="Arial" panose="020B0604020202020204" pitchFamily="34" charset="0"/>
                <a:cs typeface="Arial" panose="020B0604020202020204" pitchFamily="34" charset="0"/>
              </a:defRPr>
            </a:lvl1pPr>
          </a:lstStyle>
          <a:p>
            <a:r>
              <a:rPr lang="en-US" sz="2400" dirty="0">
                <a:latin typeface="Calibri" panose="020F0502020204030204" pitchFamily="34" charset="0"/>
              </a:rPr>
              <a:t>Gen 2</a:t>
            </a:r>
          </a:p>
        </p:txBody>
      </p:sp>
      <p:sp>
        <p:nvSpPr>
          <p:cNvPr id="10" name="Left Brace 9"/>
          <p:cNvSpPr/>
          <p:nvPr/>
        </p:nvSpPr>
        <p:spPr>
          <a:xfrm>
            <a:off x="6950377" y="3676514"/>
            <a:ext cx="317810" cy="870921"/>
          </a:xfrm>
          <a:prstGeom prst="leftBrace">
            <a:avLst>
              <a:gd name="adj1" fmla="val 8333"/>
              <a:gd name="adj2" fmla="val 50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dirty="0">
              <a:ln w="0"/>
              <a:effectLst>
                <a:outerShdw blurRad="38100" dist="19050" dir="2700000" algn="tl" rotWithShape="0">
                  <a:schemeClr val="dk1">
                    <a:alpha val="40000"/>
                  </a:schemeClr>
                </a:outerShdw>
              </a:effectLst>
            </a:endParaRPr>
          </a:p>
        </p:txBody>
      </p:sp>
      <p:sp>
        <p:nvSpPr>
          <p:cNvPr id="11" name="TextBox 10"/>
          <p:cNvSpPr txBox="1"/>
          <p:nvPr/>
        </p:nvSpPr>
        <p:spPr>
          <a:xfrm>
            <a:off x="6051534" y="3941622"/>
            <a:ext cx="933704" cy="369332"/>
          </a:xfrm>
          <a:prstGeom prst="rect">
            <a:avLst/>
          </a:prstGeom>
          <a:noFill/>
        </p:spPr>
        <p:txBody>
          <a:bodyPr wrap="square" rtlCol="0">
            <a:spAutoFit/>
          </a:bodyPr>
          <a:lstStyle/>
          <a:p>
            <a:r>
              <a:rPr lang="en-US" b="1" dirty="0" smtClean="0"/>
              <a:t>25 MW</a:t>
            </a:r>
            <a:endParaRPr lang="en-US" sz="2000" b="1" dirty="0"/>
          </a:p>
        </p:txBody>
      </p:sp>
      <p:sp>
        <p:nvSpPr>
          <p:cNvPr id="12" name="Rectangle 11"/>
          <p:cNvSpPr/>
          <p:nvPr/>
        </p:nvSpPr>
        <p:spPr>
          <a:xfrm>
            <a:off x="4610061" y="2447717"/>
            <a:ext cx="1403843" cy="3448144"/>
          </a:xfrm>
          <a:prstGeom prst="rect">
            <a:avLst/>
          </a:prstGeom>
          <a:noFill/>
          <a:ln w="19050" algn="ctr">
            <a:solidFill>
              <a:schemeClr val="tx1"/>
            </a:solidFill>
            <a:round/>
            <a:headEnd/>
            <a:tailEnd/>
          </a:ln>
        </p:spPr>
        <p:txBody>
          <a:bodyPr wrap="none" rtlCol="0" anchor="ctr" anchorCtr="1"/>
          <a:lstStyle/>
          <a:p>
            <a:pPr algn="ctr" fontAlgn="auto">
              <a:spcBef>
                <a:spcPts val="0"/>
              </a:spcBef>
              <a:spcAft>
                <a:spcPts val="0"/>
              </a:spcAft>
            </a:pPr>
            <a:endParaRPr lang="en-US" sz="1400" b="1" i="0" kern="0" baseline="0" dirty="0">
              <a:solidFill>
                <a:prstClr val="black"/>
              </a:solidFill>
              <a:latin typeface="+mj-lt"/>
            </a:endParaRPr>
          </a:p>
        </p:txBody>
      </p:sp>
      <p:sp>
        <p:nvSpPr>
          <p:cNvPr id="13" name="Rectangle 12"/>
          <p:cNvSpPr/>
          <p:nvPr/>
        </p:nvSpPr>
        <p:spPr>
          <a:xfrm>
            <a:off x="7329218" y="3680949"/>
            <a:ext cx="1403843" cy="866486"/>
          </a:xfrm>
          <a:prstGeom prst="rect">
            <a:avLst/>
          </a:prstGeom>
          <a:solidFill>
            <a:srgbClr val="A6A6A6"/>
          </a:solidFill>
          <a:ln w="19050" algn="ctr">
            <a:noFill/>
            <a:round/>
            <a:headEnd/>
            <a:tailEnd/>
          </a:ln>
        </p:spPr>
        <p:txBody>
          <a:bodyPr wrap="none" rtlCol="0" anchor="ctr" anchorCtr="1"/>
          <a:lstStyle/>
          <a:p>
            <a:pPr algn="ctr" fontAlgn="auto">
              <a:lnSpc>
                <a:spcPts val="2400"/>
              </a:lnSpc>
              <a:spcBef>
                <a:spcPts val="0"/>
              </a:spcBef>
              <a:spcAft>
                <a:spcPts val="0"/>
              </a:spcAft>
            </a:pPr>
            <a:r>
              <a:rPr lang="en-US" sz="2400" b="1" kern="0" dirty="0" smtClean="0">
                <a:solidFill>
                  <a:schemeClr val="tx1">
                    <a:lumMod val="50000"/>
                  </a:schemeClr>
                </a:solidFill>
                <a:latin typeface="Calibri" panose="020F0502020204030204" pitchFamily="34" charset="0"/>
              </a:rPr>
              <a:t>AS1 </a:t>
            </a:r>
          </a:p>
          <a:p>
            <a:pPr algn="ctr" fontAlgn="auto">
              <a:lnSpc>
                <a:spcPts val="2400"/>
              </a:lnSpc>
              <a:spcBef>
                <a:spcPts val="0"/>
              </a:spcBef>
              <a:spcAft>
                <a:spcPts val="0"/>
              </a:spcAft>
            </a:pPr>
            <a:r>
              <a:rPr lang="en-US" sz="2400" b="1" kern="0" dirty="0" smtClean="0">
                <a:solidFill>
                  <a:schemeClr val="tx1">
                    <a:lumMod val="50000"/>
                  </a:schemeClr>
                </a:solidFill>
                <a:latin typeface="Calibri" panose="020F0502020204030204" pitchFamily="34" charset="0"/>
              </a:rPr>
              <a:t>Award</a:t>
            </a:r>
            <a:endParaRPr lang="en-US" sz="2400" b="1" i="0" kern="0" baseline="0" dirty="0" smtClean="0">
              <a:solidFill>
                <a:schemeClr val="tx1">
                  <a:lumMod val="50000"/>
                </a:schemeClr>
              </a:solidFill>
              <a:latin typeface="Calibri" panose="020F0502020204030204" pitchFamily="34" charset="0"/>
            </a:endParaRPr>
          </a:p>
        </p:txBody>
      </p:sp>
      <p:sp>
        <p:nvSpPr>
          <p:cNvPr id="14" name="TextBox 13"/>
          <p:cNvSpPr txBox="1"/>
          <p:nvPr/>
        </p:nvSpPr>
        <p:spPr>
          <a:xfrm>
            <a:off x="3439600" y="2353622"/>
            <a:ext cx="1159567" cy="323165"/>
          </a:xfrm>
          <a:prstGeom prst="rect">
            <a:avLst/>
          </a:prstGeom>
          <a:noFill/>
        </p:spPr>
        <p:txBody>
          <a:bodyPr wrap="square" tIns="0" rtlCol="0" anchor="ctr" anchorCtr="0">
            <a:spAutoFit/>
          </a:bodyPr>
          <a:lstStyle/>
          <a:p>
            <a:pPr algn="r"/>
            <a:r>
              <a:rPr lang="en-US" b="1" dirty="0" smtClean="0"/>
              <a:t>100 MW</a:t>
            </a:r>
            <a:endParaRPr lang="en-US" b="1" dirty="0"/>
          </a:p>
        </p:txBody>
      </p:sp>
      <p:sp>
        <p:nvSpPr>
          <p:cNvPr id="15" name="TextBox 14"/>
          <p:cNvSpPr txBox="1"/>
          <p:nvPr/>
        </p:nvSpPr>
        <p:spPr>
          <a:xfrm>
            <a:off x="6211509" y="4362770"/>
            <a:ext cx="933704" cy="369332"/>
          </a:xfrm>
          <a:prstGeom prst="rect">
            <a:avLst/>
          </a:prstGeom>
          <a:noFill/>
        </p:spPr>
        <p:txBody>
          <a:bodyPr wrap="square" rtlCol="0">
            <a:spAutoFit/>
          </a:bodyPr>
          <a:lstStyle/>
          <a:p>
            <a:r>
              <a:rPr lang="en-US" b="1" dirty="0"/>
              <a:t>4</a:t>
            </a:r>
            <a:r>
              <a:rPr lang="en-US" b="1" dirty="0" smtClean="0"/>
              <a:t>0 MW</a:t>
            </a:r>
            <a:endParaRPr lang="en-US" sz="2000" b="1" dirty="0"/>
          </a:p>
        </p:txBody>
      </p:sp>
      <p:sp>
        <p:nvSpPr>
          <p:cNvPr id="16" name="Oval 15"/>
          <p:cNvSpPr/>
          <p:nvPr/>
        </p:nvSpPr>
        <p:spPr>
          <a:xfrm>
            <a:off x="3497381" y="2971967"/>
            <a:ext cx="115554" cy="117341"/>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295620" y="3277833"/>
            <a:ext cx="1159567" cy="261610"/>
          </a:xfrm>
          <a:prstGeom prst="rect">
            <a:avLst/>
          </a:prstGeom>
          <a:noFill/>
        </p:spPr>
        <p:txBody>
          <a:bodyPr wrap="square" tIns="0" rtlCol="0" anchor="ctr" anchorCtr="0">
            <a:spAutoFit/>
          </a:bodyPr>
          <a:lstStyle/>
          <a:p>
            <a:pPr algn="r"/>
            <a:r>
              <a:rPr lang="en-US" sz="1400" b="1" dirty="0" smtClean="0"/>
              <a:t>60 MW</a:t>
            </a:r>
            <a:endParaRPr lang="en-US" sz="1400" b="1" dirty="0"/>
          </a:p>
        </p:txBody>
      </p:sp>
      <p:cxnSp>
        <p:nvCxnSpPr>
          <p:cNvPr id="18" name="Straight Arrow Connector 17"/>
          <p:cNvCxnSpPr/>
          <p:nvPr/>
        </p:nvCxnSpPr>
        <p:spPr>
          <a:xfrm flipH="1" flipV="1">
            <a:off x="3612935" y="3089308"/>
            <a:ext cx="172798" cy="2019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AutoShape 21"/>
          <p:cNvSpPr>
            <a:spLocks noChangeArrowheads="1"/>
          </p:cNvSpPr>
          <p:nvPr/>
        </p:nvSpPr>
        <p:spPr bwMode="auto">
          <a:xfrm>
            <a:off x="4432975" y="938010"/>
            <a:ext cx="4490772" cy="1297307"/>
          </a:xfrm>
          <a:prstGeom prst="roundRect">
            <a:avLst>
              <a:gd name="adj" fmla="val 14805"/>
            </a:avLst>
          </a:prstGeom>
          <a:gradFill rotWithShape="1">
            <a:gsLst>
              <a:gs pos="0">
                <a:sysClr val="window" lastClr="FFFFFF">
                  <a:lumMod val="95000"/>
                </a:sysClr>
              </a:gs>
              <a:gs pos="100000">
                <a:srgbClr val="5B6770">
                  <a:lumMod val="40000"/>
                  <a:lumOff val="60000"/>
                </a:srgbClr>
              </a:gs>
            </a:gsLst>
            <a:lin ang="5400000" scaled="0"/>
          </a:gradFill>
          <a:ln w="15875" cap="flat" cmpd="sng" algn="ctr">
            <a:solidFill>
              <a:srgbClr val="5B6770"/>
            </a:solidFill>
            <a:prstDash val="solid"/>
            <a:miter lim="800000"/>
            <a:headEnd/>
            <a:tailEnd/>
          </a:ln>
          <a:effectLst>
            <a:outerShdw blurRad="50800" dist="38100" dir="2700000" algn="tl" rotWithShape="0">
              <a:prstClr val="black">
                <a:alpha val="40000"/>
              </a:prstClr>
            </a:outerShdw>
          </a:effectLst>
        </p:spPr>
        <p:txBody>
          <a:bodyPr wrap="square" lIns="137160" tIns="137160" rIns="137160" bIns="137160" anchor="ctr">
            <a:noAutofit/>
          </a:bodyPr>
          <a:lstStyle/>
          <a:p>
            <a:pPr algn="ctr">
              <a:spcBef>
                <a:spcPts val="600"/>
              </a:spcBef>
            </a:pPr>
            <a:r>
              <a:rPr lang="en-US" kern="0" dirty="0">
                <a:solidFill>
                  <a:schemeClr val="tx1">
                    <a:lumMod val="75000"/>
                  </a:schemeClr>
                </a:solidFill>
                <a:latin typeface="Arial" panose="020B0604020202020204"/>
              </a:rPr>
              <a:t>The RTSPP is also $40/MWh</a:t>
            </a:r>
          </a:p>
          <a:p>
            <a:pPr algn="ctr">
              <a:spcBef>
                <a:spcPts val="600"/>
              </a:spcBef>
            </a:pPr>
            <a:r>
              <a:rPr lang="en-US" kern="0" dirty="0">
                <a:solidFill>
                  <a:schemeClr val="tx1">
                    <a:lumMod val="75000"/>
                  </a:schemeClr>
                </a:solidFill>
                <a:latin typeface="Arial" panose="020B0604020202020204"/>
              </a:rPr>
              <a:t>The prices for AS1 and AS2 are ~$</a:t>
            </a:r>
            <a:r>
              <a:rPr lang="en-US" kern="0" dirty="0" smtClean="0">
                <a:solidFill>
                  <a:schemeClr val="tx1">
                    <a:lumMod val="75000"/>
                  </a:schemeClr>
                </a:solidFill>
                <a:latin typeface="Arial" panose="020B0604020202020204"/>
              </a:rPr>
              <a:t>0/MWh.</a:t>
            </a:r>
            <a:endParaRPr lang="en-US" kern="0" dirty="0">
              <a:solidFill>
                <a:schemeClr val="tx1">
                  <a:lumMod val="75000"/>
                </a:schemeClr>
              </a:solidFill>
              <a:latin typeface="Arial" panose="020B0604020202020204"/>
            </a:endParaRPr>
          </a:p>
          <a:p>
            <a:pPr algn="ctr">
              <a:spcBef>
                <a:spcPts val="600"/>
              </a:spcBef>
            </a:pPr>
            <a:r>
              <a:rPr lang="en-US" i="1" kern="0" dirty="0">
                <a:solidFill>
                  <a:schemeClr val="tx1">
                    <a:lumMod val="75000"/>
                  </a:schemeClr>
                </a:solidFill>
                <a:latin typeface="Arial" panose="020B0604020202020204"/>
              </a:rPr>
              <a:t>AS prices determined in the </a:t>
            </a:r>
            <a:r>
              <a:rPr lang="en-US" i="1" kern="0" dirty="0" smtClean="0">
                <a:solidFill>
                  <a:schemeClr val="tx1">
                    <a:lumMod val="75000"/>
                  </a:schemeClr>
                </a:solidFill>
                <a:latin typeface="Arial" panose="020B0604020202020204"/>
              </a:rPr>
              <a:t>optimization</a:t>
            </a:r>
            <a:endParaRPr lang="en-US" i="1" kern="0" dirty="0">
              <a:solidFill>
                <a:schemeClr val="tx1">
                  <a:lumMod val="75000"/>
                </a:schemeClr>
              </a:solidFill>
              <a:latin typeface="Arial" panose="020B0604020202020204"/>
            </a:endParaRPr>
          </a:p>
        </p:txBody>
      </p:sp>
      <p:sp>
        <p:nvSpPr>
          <p:cNvPr id="21" name="Rectangle 20"/>
          <p:cNvSpPr/>
          <p:nvPr/>
        </p:nvSpPr>
        <p:spPr>
          <a:xfrm>
            <a:off x="7329215" y="2447716"/>
            <a:ext cx="1403846" cy="345335"/>
          </a:xfrm>
          <a:prstGeom prst="rect">
            <a:avLst/>
          </a:prstGeom>
          <a:solidFill>
            <a:schemeClr val="accent3"/>
          </a:solidFill>
          <a:ln w="19050" algn="ctr">
            <a:noFill/>
            <a:round/>
            <a:headEnd/>
            <a:tailEnd/>
          </a:ln>
        </p:spPr>
        <p:txBody>
          <a:bodyPr wrap="none" rtlCol="0" anchor="ctr" anchorCtr="1"/>
          <a:lstStyle/>
          <a:p>
            <a:pPr algn="ctr" fontAlgn="auto">
              <a:lnSpc>
                <a:spcPts val="2400"/>
              </a:lnSpc>
              <a:spcBef>
                <a:spcPts val="0"/>
              </a:spcBef>
              <a:spcAft>
                <a:spcPts val="0"/>
              </a:spcAft>
            </a:pPr>
            <a:r>
              <a:rPr lang="en-US" sz="2400" b="1" kern="0" dirty="0" smtClean="0">
                <a:solidFill>
                  <a:schemeClr val="tx1">
                    <a:lumMod val="50000"/>
                  </a:schemeClr>
                </a:solidFill>
                <a:latin typeface="Calibri" panose="020F0502020204030204" pitchFamily="34" charset="0"/>
              </a:rPr>
              <a:t>Extra MW</a:t>
            </a:r>
            <a:endParaRPr lang="en-US" sz="2400" b="1" i="0" kern="0" baseline="0" dirty="0" smtClean="0">
              <a:solidFill>
                <a:schemeClr val="tx1">
                  <a:lumMod val="50000"/>
                </a:schemeClr>
              </a:solidFill>
              <a:latin typeface="Calibri" panose="020F0502020204030204" pitchFamily="34" charset="0"/>
            </a:endParaRPr>
          </a:p>
        </p:txBody>
      </p:sp>
      <p:sp>
        <p:nvSpPr>
          <p:cNvPr id="22" name="Left Brace 21"/>
          <p:cNvSpPr/>
          <p:nvPr/>
        </p:nvSpPr>
        <p:spPr>
          <a:xfrm>
            <a:off x="6950377" y="2447716"/>
            <a:ext cx="317810" cy="345335"/>
          </a:xfrm>
          <a:prstGeom prst="leftBrace">
            <a:avLst>
              <a:gd name="adj1" fmla="val 8333"/>
              <a:gd name="adj2" fmla="val 50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ln w="0"/>
              <a:effectLst>
                <a:outerShdw blurRad="38100" dist="19050" dir="2700000" algn="tl" rotWithShape="0">
                  <a:schemeClr val="dk1">
                    <a:alpha val="40000"/>
                  </a:schemeClr>
                </a:outerShdw>
              </a:effectLst>
            </a:endParaRPr>
          </a:p>
        </p:txBody>
      </p:sp>
      <p:sp>
        <p:nvSpPr>
          <p:cNvPr id="23" name="TextBox 22"/>
          <p:cNvSpPr txBox="1"/>
          <p:nvPr/>
        </p:nvSpPr>
        <p:spPr>
          <a:xfrm>
            <a:off x="6074932" y="2435717"/>
            <a:ext cx="933704" cy="369332"/>
          </a:xfrm>
          <a:prstGeom prst="rect">
            <a:avLst/>
          </a:prstGeom>
          <a:noFill/>
        </p:spPr>
        <p:txBody>
          <a:bodyPr wrap="square" rtlCol="0">
            <a:spAutoFit/>
          </a:bodyPr>
          <a:lstStyle/>
          <a:p>
            <a:r>
              <a:rPr lang="en-US" b="1" dirty="0" smtClean="0"/>
              <a:t>10 MW</a:t>
            </a:r>
            <a:endParaRPr lang="en-US" sz="2000" b="1" dirty="0"/>
          </a:p>
        </p:txBody>
      </p:sp>
      <p:graphicFrame>
        <p:nvGraphicFramePr>
          <p:cNvPr id="24" name="Chart 23"/>
          <p:cNvGraphicFramePr>
            <a:graphicFrameLocks/>
          </p:cNvGraphicFramePr>
          <p:nvPr>
            <p:extLst/>
          </p:nvPr>
        </p:nvGraphicFramePr>
        <p:xfrm>
          <a:off x="206164" y="1554077"/>
          <a:ext cx="3553668" cy="1957536"/>
        </p:xfrm>
        <a:graphic>
          <a:graphicData uri="http://schemas.openxmlformats.org/drawingml/2006/chart">
            <c:chart xmlns:c="http://schemas.openxmlformats.org/drawingml/2006/chart" xmlns:r="http://schemas.openxmlformats.org/officeDocument/2006/relationships" r:id="rId3"/>
          </a:graphicData>
        </a:graphic>
      </p:graphicFrame>
      <p:sp>
        <p:nvSpPr>
          <p:cNvPr id="25" name="Rectangle 24"/>
          <p:cNvSpPr/>
          <p:nvPr/>
        </p:nvSpPr>
        <p:spPr>
          <a:xfrm>
            <a:off x="7329218" y="2791714"/>
            <a:ext cx="1403843" cy="889233"/>
          </a:xfrm>
          <a:prstGeom prst="rect">
            <a:avLst/>
          </a:prstGeom>
          <a:solidFill>
            <a:schemeClr val="accent4"/>
          </a:solidFill>
          <a:ln w="19050" algn="ctr">
            <a:noFill/>
            <a:round/>
            <a:headEnd/>
            <a:tailEnd/>
          </a:ln>
        </p:spPr>
        <p:txBody>
          <a:bodyPr wrap="none" rtlCol="0" anchor="ctr" anchorCtr="1"/>
          <a:lstStyle/>
          <a:p>
            <a:pPr algn="ctr" fontAlgn="auto">
              <a:lnSpc>
                <a:spcPts val="2400"/>
              </a:lnSpc>
              <a:spcBef>
                <a:spcPts val="0"/>
              </a:spcBef>
              <a:spcAft>
                <a:spcPts val="0"/>
              </a:spcAft>
            </a:pPr>
            <a:r>
              <a:rPr lang="en-US" sz="2400" b="1" kern="0" dirty="0" smtClean="0">
                <a:solidFill>
                  <a:schemeClr val="tx1">
                    <a:lumMod val="50000"/>
                  </a:schemeClr>
                </a:solidFill>
                <a:latin typeface="Calibri" panose="020F0502020204030204" pitchFamily="34" charset="0"/>
              </a:rPr>
              <a:t>AS2 </a:t>
            </a:r>
          </a:p>
          <a:p>
            <a:pPr algn="ctr" fontAlgn="auto">
              <a:lnSpc>
                <a:spcPts val="2400"/>
              </a:lnSpc>
              <a:spcBef>
                <a:spcPts val="0"/>
              </a:spcBef>
              <a:spcAft>
                <a:spcPts val="0"/>
              </a:spcAft>
            </a:pPr>
            <a:r>
              <a:rPr lang="en-US" sz="2400" b="1" kern="0" dirty="0" smtClean="0">
                <a:solidFill>
                  <a:schemeClr val="tx1">
                    <a:lumMod val="50000"/>
                  </a:schemeClr>
                </a:solidFill>
                <a:latin typeface="Calibri" panose="020F0502020204030204" pitchFamily="34" charset="0"/>
              </a:rPr>
              <a:t>Award</a:t>
            </a:r>
            <a:endParaRPr lang="en-US" sz="2400" b="1" i="0" kern="0" baseline="0" dirty="0" smtClean="0">
              <a:solidFill>
                <a:schemeClr val="tx1">
                  <a:lumMod val="50000"/>
                </a:schemeClr>
              </a:solidFill>
              <a:latin typeface="Calibri" panose="020F0502020204030204" pitchFamily="34" charset="0"/>
            </a:endParaRPr>
          </a:p>
        </p:txBody>
      </p:sp>
      <p:sp>
        <p:nvSpPr>
          <p:cNvPr id="26" name="Left Brace 25"/>
          <p:cNvSpPr/>
          <p:nvPr/>
        </p:nvSpPr>
        <p:spPr>
          <a:xfrm>
            <a:off x="6957035" y="2800042"/>
            <a:ext cx="317810" cy="870921"/>
          </a:xfrm>
          <a:prstGeom prst="leftBrace">
            <a:avLst>
              <a:gd name="adj1" fmla="val 8333"/>
              <a:gd name="adj2" fmla="val 50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dirty="0">
              <a:ln w="0"/>
              <a:effectLst>
                <a:outerShdw blurRad="38100" dist="19050" dir="2700000" algn="tl" rotWithShape="0">
                  <a:schemeClr val="dk1">
                    <a:alpha val="40000"/>
                  </a:schemeClr>
                </a:outerShdw>
              </a:effectLst>
            </a:endParaRPr>
          </a:p>
        </p:txBody>
      </p:sp>
      <p:sp>
        <p:nvSpPr>
          <p:cNvPr id="27" name="TextBox 26"/>
          <p:cNvSpPr txBox="1"/>
          <p:nvPr/>
        </p:nvSpPr>
        <p:spPr>
          <a:xfrm>
            <a:off x="6051534" y="3082788"/>
            <a:ext cx="933704" cy="369332"/>
          </a:xfrm>
          <a:prstGeom prst="rect">
            <a:avLst/>
          </a:prstGeom>
          <a:noFill/>
        </p:spPr>
        <p:txBody>
          <a:bodyPr wrap="square" rtlCol="0">
            <a:spAutoFit/>
          </a:bodyPr>
          <a:lstStyle/>
          <a:p>
            <a:r>
              <a:rPr lang="en-US" b="1" dirty="0" smtClean="0"/>
              <a:t>25 MW</a:t>
            </a:r>
            <a:endParaRPr lang="en-US" sz="2000" b="1" dirty="0"/>
          </a:p>
        </p:txBody>
      </p:sp>
      <p:sp>
        <p:nvSpPr>
          <p:cNvPr id="28" name="TextBox 27"/>
          <p:cNvSpPr txBox="1"/>
          <p:nvPr/>
        </p:nvSpPr>
        <p:spPr>
          <a:xfrm>
            <a:off x="4616863" y="5494368"/>
            <a:ext cx="1403843" cy="400110"/>
          </a:xfrm>
          <a:prstGeom prst="rect">
            <a:avLst/>
          </a:prstGeom>
          <a:noFill/>
        </p:spPr>
        <p:txBody>
          <a:bodyPr wrap="square" rtlCol="0" anchor="ctr">
            <a:spAutoFit/>
          </a:bodyPr>
          <a:lstStyle/>
          <a:p>
            <a:pPr algn="ctr"/>
            <a:r>
              <a:rPr lang="en-US" sz="2000" b="1" i="0" baseline="0" dirty="0" smtClean="0">
                <a:solidFill>
                  <a:schemeClr val="bg1"/>
                </a:solidFill>
                <a:latin typeface="Calibri" panose="020F0502020204030204" pitchFamily="34" charset="0"/>
                <a:cs typeface="Arial" panose="020B0604020202020204" pitchFamily="34" charset="0"/>
              </a:rPr>
              <a:t>$25/MWh</a:t>
            </a:r>
            <a:endParaRPr lang="en-US" sz="2400" b="1" i="0" baseline="0" dirty="0">
              <a:solidFill>
                <a:schemeClr val="bg1"/>
              </a:solidFill>
              <a:latin typeface="Calibri" panose="020F0502020204030204" pitchFamily="34" charset="0"/>
              <a:cs typeface="Arial" panose="020B0604020202020204" pitchFamily="34" charset="0"/>
            </a:endParaRPr>
          </a:p>
        </p:txBody>
      </p:sp>
      <p:sp>
        <p:nvSpPr>
          <p:cNvPr id="29" name="TextBox 28"/>
          <p:cNvSpPr txBox="1"/>
          <p:nvPr/>
        </p:nvSpPr>
        <p:spPr>
          <a:xfrm>
            <a:off x="7329218" y="5494368"/>
            <a:ext cx="1403843" cy="400110"/>
          </a:xfrm>
          <a:prstGeom prst="rect">
            <a:avLst/>
          </a:prstGeom>
          <a:noFill/>
        </p:spPr>
        <p:txBody>
          <a:bodyPr wrap="square" rtlCol="0" anchor="ctr">
            <a:spAutoFit/>
          </a:bodyPr>
          <a:lstStyle/>
          <a:p>
            <a:pPr algn="ctr"/>
            <a:r>
              <a:rPr lang="en-US" sz="2000" b="1" i="0" baseline="0" dirty="0" smtClean="0">
                <a:solidFill>
                  <a:schemeClr val="bg1"/>
                </a:solidFill>
                <a:latin typeface="Calibri" panose="020F0502020204030204" pitchFamily="34" charset="0"/>
                <a:cs typeface="Arial" panose="020B0604020202020204" pitchFamily="34" charset="0"/>
              </a:rPr>
              <a:t>$40/MWh</a:t>
            </a:r>
            <a:endParaRPr lang="en-US" sz="2400" b="1" i="0" baseline="0" dirty="0">
              <a:solidFill>
                <a:schemeClr val="bg1"/>
              </a:solidFill>
              <a:latin typeface="Calibri" panose="020F0502020204030204" pitchFamily="34" charset="0"/>
              <a:cs typeface="Arial" panose="020B0604020202020204" pitchFamily="34" charset="0"/>
            </a:endParaRPr>
          </a:p>
        </p:txBody>
      </p:sp>
      <p:sp>
        <p:nvSpPr>
          <p:cNvPr id="33" name="Content Placeholder 1"/>
          <p:cNvSpPr txBox="1">
            <a:spLocks/>
          </p:cNvSpPr>
          <p:nvPr/>
        </p:nvSpPr>
        <p:spPr>
          <a:xfrm>
            <a:off x="206162" y="836118"/>
            <a:ext cx="3663708" cy="979389"/>
          </a:xfrm>
          <a:prstGeom prst="rect">
            <a:avLst/>
          </a:prstGeom>
        </p:spPr>
        <p:txBody>
          <a:bodyPr/>
          <a:lstStyle>
            <a:lvl1pPr marL="2286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1800"/>
              </a:spcBef>
              <a:buFont typeface="Arial" panose="020B0604020202020204" pitchFamily="34" charset="0"/>
              <a:buChar char="•"/>
              <a:defRPr sz="1800" kern="1200">
                <a:solidFill>
                  <a:srgbClr val="5B677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1800"/>
              </a:spcBef>
              <a:buFont typeface="Arial" panose="020B0604020202020204" pitchFamily="34" charset="0"/>
              <a:buChar char="•"/>
              <a:defRPr sz="1800" kern="1200">
                <a:solidFill>
                  <a:srgbClr val="5B67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t>The AS demand curves are part of the optimization.</a:t>
            </a:r>
            <a:endParaRPr lang="en-US" sz="1800" dirty="0"/>
          </a:p>
          <a:p>
            <a:pPr marL="0" indent="0">
              <a:buFont typeface="Arial" panose="020B0604020202020204" pitchFamily="34" charset="0"/>
              <a:buNone/>
            </a:pPr>
            <a:endParaRPr lang="en-US" sz="1800" dirty="0" smtClean="0"/>
          </a:p>
          <a:p>
            <a:pPr>
              <a:spcBef>
                <a:spcPts val="600"/>
              </a:spcBef>
            </a:pPr>
            <a:endParaRPr lang="en-US" sz="1800" dirty="0" smtClean="0"/>
          </a:p>
          <a:p>
            <a:pPr marL="0" indent="0">
              <a:spcBef>
                <a:spcPts val="600"/>
              </a:spcBef>
              <a:buFont typeface="Arial" panose="020B0604020202020204" pitchFamily="34" charset="0"/>
              <a:buNone/>
            </a:pPr>
            <a:endParaRPr lang="en-US" sz="1800" dirty="0"/>
          </a:p>
        </p:txBody>
      </p:sp>
    </p:spTree>
    <p:custDataLst>
      <p:tags r:id="rId1"/>
    </p:custDataLst>
    <p:extLst>
      <p:ext uri="{BB962C8B-B14F-4D97-AF65-F5344CB8AC3E}">
        <p14:creationId xmlns:p14="http://schemas.microsoft.com/office/powerpoint/2010/main" val="78648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par>
                                <p:cTn id="52" presetID="10" presetClass="entr" presetSubtype="0" fill="hold"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500"/>
                                        <p:tgtEl>
                                          <p:spTgt spid="3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4">
                                            <p:txEl>
                                              <p:pRg st="0" end="0"/>
                                            </p:txEl>
                                          </p:spTgt>
                                        </p:tgtEl>
                                        <p:attrNameLst>
                                          <p:attrName>style.visibility</p:attrName>
                                        </p:attrNameLst>
                                      </p:cBhvr>
                                      <p:to>
                                        <p:strVal val="visible"/>
                                      </p:to>
                                    </p:set>
                                    <p:animEffect transition="in" filter="fade">
                                      <p:cBhvr>
                                        <p:cTn id="65" dur="500"/>
                                        <p:tgtEl>
                                          <p:spTgt spid="4">
                                            <p:txEl>
                                              <p:pRg st="0" end="0"/>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4">
                                            <p:txEl>
                                              <p:pRg st="1" end="1"/>
                                            </p:txEl>
                                          </p:spTgt>
                                        </p:tgtEl>
                                        <p:attrNameLst>
                                          <p:attrName>style.visibility</p:attrName>
                                        </p:attrNameLst>
                                      </p:cBhvr>
                                      <p:to>
                                        <p:strVal val="visible"/>
                                      </p:to>
                                    </p:set>
                                    <p:animEffect transition="in" filter="fade">
                                      <p:cBhvr>
                                        <p:cTn id="68" dur="500"/>
                                        <p:tgtEl>
                                          <p:spTgt spid="4">
                                            <p:txEl>
                                              <p:pRg st="1" end="1"/>
                                            </p:txEl>
                                          </p:spTgt>
                                        </p:tgtEl>
                                      </p:cBhvr>
                                    </p:animEffect>
                                  </p:childTnLst>
                                </p:cTn>
                              </p:par>
                              <p:par>
                                <p:cTn id="69" presetID="10" presetClass="entr" presetSubtype="0" fill="hold" nodeType="withEffect">
                                  <p:stCondLst>
                                    <p:cond delay="0"/>
                                  </p:stCondLst>
                                  <p:childTnLst>
                                    <p:set>
                                      <p:cBhvr>
                                        <p:cTn id="70" dur="1" fill="hold">
                                          <p:stCondLst>
                                            <p:cond delay="0"/>
                                          </p:stCondLst>
                                        </p:cTn>
                                        <p:tgtEl>
                                          <p:spTgt spid="4">
                                            <p:txEl>
                                              <p:pRg st="4" end="4"/>
                                            </p:txEl>
                                          </p:spTgt>
                                        </p:tgtEl>
                                        <p:attrNameLst>
                                          <p:attrName>style.visibility</p:attrName>
                                        </p:attrNameLst>
                                      </p:cBhvr>
                                      <p:to>
                                        <p:strVal val="visible"/>
                                      </p:to>
                                    </p:set>
                                    <p:animEffect transition="in" filter="fade">
                                      <p:cBhvr>
                                        <p:cTn id="71" dur="500"/>
                                        <p:tgtEl>
                                          <p:spTgt spid="4">
                                            <p:txEl>
                                              <p:pRg st="4" end="4"/>
                                            </p:txEl>
                                          </p:spTgt>
                                        </p:tgtEl>
                                      </p:cBhvr>
                                    </p:animEffect>
                                  </p:childTnLst>
                                </p:cTn>
                              </p:par>
                              <p:par>
                                <p:cTn id="72" presetID="10" presetClass="entr" presetSubtype="0" fill="hold" nodeType="withEffect">
                                  <p:stCondLst>
                                    <p:cond delay="0"/>
                                  </p:stCondLst>
                                  <p:childTnLst>
                                    <p:set>
                                      <p:cBhvr>
                                        <p:cTn id="73" dur="1" fill="hold">
                                          <p:stCondLst>
                                            <p:cond delay="0"/>
                                          </p:stCondLst>
                                        </p:cTn>
                                        <p:tgtEl>
                                          <p:spTgt spid="4">
                                            <p:txEl>
                                              <p:pRg st="2" end="2"/>
                                            </p:txEl>
                                          </p:spTgt>
                                        </p:tgtEl>
                                        <p:attrNameLst>
                                          <p:attrName>style.visibility</p:attrName>
                                        </p:attrNameLst>
                                      </p:cBhvr>
                                      <p:to>
                                        <p:strVal val="visible"/>
                                      </p:to>
                                    </p:set>
                                    <p:animEffect transition="in" filter="fade">
                                      <p:cBhvr>
                                        <p:cTn id="74" dur="500"/>
                                        <p:tgtEl>
                                          <p:spTgt spid="4">
                                            <p:txEl>
                                              <p:pRg st="2" end="2"/>
                                            </p:txEl>
                                          </p:spTgt>
                                        </p:tgtEl>
                                      </p:cBhvr>
                                    </p:animEffect>
                                  </p:childTnLst>
                                </p:cTn>
                              </p:par>
                              <p:par>
                                <p:cTn id="75" presetID="10" presetClass="entr" presetSubtype="0" fill="hold" nodeType="withEffect">
                                  <p:stCondLst>
                                    <p:cond delay="0"/>
                                  </p:stCondLst>
                                  <p:childTnLst>
                                    <p:set>
                                      <p:cBhvr>
                                        <p:cTn id="76" dur="1" fill="hold">
                                          <p:stCondLst>
                                            <p:cond delay="0"/>
                                          </p:stCondLst>
                                        </p:cTn>
                                        <p:tgtEl>
                                          <p:spTgt spid="4">
                                            <p:txEl>
                                              <p:pRg st="3" end="3"/>
                                            </p:txEl>
                                          </p:spTgt>
                                        </p:tgtEl>
                                        <p:attrNameLst>
                                          <p:attrName>style.visibility</p:attrName>
                                        </p:attrNameLst>
                                      </p:cBhvr>
                                      <p:to>
                                        <p:strVal val="visible"/>
                                      </p:to>
                                    </p:set>
                                    <p:animEffect transition="in" filter="fade">
                                      <p:cBhvr>
                                        <p:cTn id="77" dur="500"/>
                                        <p:tgtEl>
                                          <p:spTgt spid="4">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1" grpId="0"/>
      <p:bldP spid="13" grpId="0" animBg="1"/>
      <p:bldP spid="14" grpId="0"/>
      <p:bldP spid="15" grpId="0"/>
      <p:bldP spid="16" grpId="0" animBg="1"/>
      <p:bldP spid="17" grpId="0"/>
      <p:bldP spid="20" grpId="0" animBg="1"/>
      <p:bldP spid="21" grpId="0" animBg="1"/>
      <p:bldP spid="22" grpId="0" animBg="1"/>
      <p:bldP spid="23" grpId="0"/>
      <p:bldGraphic spid="24" grpId="0">
        <p:bldAsOne/>
      </p:bldGraphic>
      <p:bldP spid="25" grpId="0" animBg="1"/>
      <p:bldP spid="26" grpId="0" animBg="1"/>
      <p:bldP spid="27" grpId="0"/>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lastly a demand of 170 MW?</a:t>
            </a:r>
          </a:p>
        </p:txBody>
      </p:sp>
      <p:sp>
        <p:nvSpPr>
          <p:cNvPr id="4" name="Content Placeholder 1"/>
          <p:cNvSpPr txBox="1">
            <a:spLocks/>
          </p:cNvSpPr>
          <p:nvPr/>
        </p:nvSpPr>
        <p:spPr>
          <a:xfrm>
            <a:off x="206162" y="3454250"/>
            <a:ext cx="4259845" cy="263884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t>The LMP is $90/MWh.</a:t>
            </a:r>
          </a:p>
          <a:p>
            <a:pPr>
              <a:spcBef>
                <a:spcPts val="600"/>
              </a:spcBef>
            </a:pPr>
            <a:r>
              <a:rPr lang="en-US" sz="1800" dirty="0" smtClean="0"/>
              <a:t>The cost of getting the next MW from Gen 2 ($40/MWh); and the lesser of:</a:t>
            </a:r>
          </a:p>
          <a:p>
            <a:pPr lvl="1">
              <a:spcBef>
                <a:spcPts val="600"/>
              </a:spcBef>
            </a:pPr>
            <a:r>
              <a:rPr lang="en-US" sz="1600" dirty="0" smtClean="0"/>
              <a:t>The cost of having 1 less MW of AS1 ($100/MWh) </a:t>
            </a:r>
            <a:r>
              <a:rPr lang="en-US" sz="1600" b="1" u="sng" dirty="0" smtClean="0"/>
              <a:t>or</a:t>
            </a:r>
          </a:p>
          <a:p>
            <a:pPr lvl="1">
              <a:spcBef>
                <a:spcPts val="600"/>
              </a:spcBef>
            </a:pPr>
            <a:r>
              <a:rPr lang="en-US" sz="1600" dirty="0" smtClean="0"/>
              <a:t>The cost of having 1 less MW of AS2 ($50/MWh)</a:t>
            </a:r>
          </a:p>
          <a:p>
            <a:pPr marL="0" indent="0">
              <a:spcBef>
                <a:spcPts val="600"/>
              </a:spcBef>
              <a:buFont typeface="Arial" panose="020B0604020202020204" pitchFamily="34" charset="0"/>
              <a:buNone/>
            </a:pPr>
            <a:r>
              <a:rPr lang="en-US" sz="1800" dirty="0" smtClean="0"/>
              <a:t>AS2 price driven by AS2 demand curve.</a:t>
            </a:r>
          </a:p>
          <a:p>
            <a:pPr lvl="1">
              <a:spcBef>
                <a:spcPts val="600"/>
              </a:spcBef>
            </a:pPr>
            <a:endParaRPr lang="en-US" sz="1600" dirty="0" smtClean="0"/>
          </a:p>
          <a:p>
            <a:pPr>
              <a:spcBef>
                <a:spcPts val="600"/>
              </a:spcBef>
            </a:pPr>
            <a:endParaRPr lang="en-US" sz="1800" dirty="0" smtClean="0"/>
          </a:p>
          <a:p>
            <a:pPr marL="0" indent="0">
              <a:spcBef>
                <a:spcPts val="600"/>
              </a:spcBef>
              <a:buFont typeface="Arial" panose="020B0604020202020204" pitchFamily="34" charset="0"/>
              <a:buNone/>
            </a:pPr>
            <a:endParaRPr lang="en-US" sz="1800" dirty="0" smtClean="0"/>
          </a:p>
          <a:p>
            <a:pPr>
              <a:spcBef>
                <a:spcPts val="600"/>
              </a:spcBef>
            </a:pPr>
            <a:endParaRPr lang="en-US" sz="1800" dirty="0" smtClean="0"/>
          </a:p>
          <a:p>
            <a:pPr marL="0" indent="0">
              <a:spcBef>
                <a:spcPts val="600"/>
              </a:spcBef>
              <a:buFont typeface="Arial" panose="020B0604020202020204" pitchFamily="34" charset="0"/>
              <a:buNone/>
            </a:pPr>
            <a:endParaRPr lang="en-US" sz="1800" dirty="0"/>
          </a:p>
        </p:txBody>
      </p:sp>
      <p:sp>
        <p:nvSpPr>
          <p:cNvPr id="5" name="Rectangle 4"/>
          <p:cNvSpPr/>
          <p:nvPr/>
        </p:nvSpPr>
        <p:spPr>
          <a:xfrm>
            <a:off x="4623665" y="2445034"/>
            <a:ext cx="1403843" cy="3448144"/>
          </a:xfrm>
          <a:prstGeom prst="rect">
            <a:avLst/>
          </a:prstGeom>
          <a:solidFill>
            <a:schemeClr val="tx2">
              <a:lumMod val="90000"/>
              <a:lumOff val="10000"/>
            </a:schemeClr>
          </a:solidFill>
          <a:ln w="19050" algn="ctr">
            <a:noFill/>
            <a:round/>
            <a:headEnd/>
            <a:tailEnd/>
          </a:ln>
        </p:spPr>
        <p:txBody>
          <a:bodyPr wrap="none" rtlCol="0" anchor="ctr" anchorCtr="1"/>
          <a:lstStyle/>
          <a:p>
            <a:pPr algn="ctr" fontAlgn="auto">
              <a:spcBef>
                <a:spcPts val="0"/>
              </a:spcBef>
              <a:spcAft>
                <a:spcPts val="0"/>
              </a:spcAft>
            </a:pPr>
            <a:endParaRPr lang="en-US" sz="1400" b="1" i="0" kern="0" baseline="0" dirty="0">
              <a:solidFill>
                <a:prstClr val="black"/>
              </a:solidFill>
              <a:latin typeface="+mj-lt"/>
            </a:endParaRPr>
          </a:p>
        </p:txBody>
      </p:sp>
      <p:sp>
        <p:nvSpPr>
          <p:cNvPr id="6" name="Rectangle 5"/>
          <p:cNvSpPr/>
          <p:nvPr/>
        </p:nvSpPr>
        <p:spPr>
          <a:xfrm>
            <a:off x="7329218" y="3558253"/>
            <a:ext cx="1403843" cy="2334926"/>
          </a:xfrm>
          <a:prstGeom prst="rect">
            <a:avLst/>
          </a:prstGeom>
          <a:solidFill>
            <a:schemeClr val="tx2">
              <a:lumMod val="90000"/>
              <a:lumOff val="10000"/>
            </a:schemeClr>
          </a:solidFill>
          <a:ln w="19050" algn="ctr">
            <a:noFill/>
            <a:round/>
            <a:headEnd/>
            <a:tailEnd/>
          </a:ln>
        </p:spPr>
        <p:txBody>
          <a:bodyPr wrap="none" rtlCol="0" anchor="ctr" anchorCtr="1"/>
          <a:lstStyle/>
          <a:p>
            <a:pPr algn="ctr" fontAlgn="auto">
              <a:spcBef>
                <a:spcPts val="0"/>
              </a:spcBef>
              <a:spcAft>
                <a:spcPts val="0"/>
              </a:spcAft>
            </a:pPr>
            <a:endParaRPr lang="en-US" sz="1400" b="1" i="0" kern="0" baseline="0" dirty="0">
              <a:solidFill>
                <a:prstClr val="black"/>
              </a:solidFill>
              <a:latin typeface="+mj-lt"/>
            </a:endParaRPr>
          </a:p>
        </p:txBody>
      </p:sp>
      <p:sp>
        <p:nvSpPr>
          <p:cNvPr id="7" name="Rectangle 6"/>
          <p:cNvSpPr/>
          <p:nvPr/>
        </p:nvSpPr>
        <p:spPr>
          <a:xfrm>
            <a:off x="7329218" y="2445034"/>
            <a:ext cx="1403843" cy="3448144"/>
          </a:xfrm>
          <a:prstGeom prst="rect">
            <a:avLst/>
          </a:prstGeom>
          <a:noFill/>
          <a:ln w="19050" algn="ctr">
            <a:solidFill>
              <a:schemeClr val="tx1"/>
            </a:solidFill>
            <a:round/>
            <a:headEnd/>
            <a:tailEnd/>
          </a:ln>
        </p:spPr>
        <p:txBody>
          <a:bodyPr wrap="none" rtlCol="0" anchor="ctr" anchorCtr="1"/>
          <a:lstStyle/>
          <a:p>
            <a:pPr algn="ctr" fontAlgn="auto">
              <a:spcBef>
                <a:spcPts val="0"/>
              </a:spcBef>
              <a:spcAft>
                <a:spcPts val="0"/>
              </a:spcAft>
            </a:pPr>
            <a:endParaRPr lang="en-US" sz="1400" b="1" i="0" kern="0" baseline="0" dirty="0">
              <a:solidFill>
                <a:prstClr val="black"/>
              </a:solidFill>
              <a:latin typeface="+mj-lt"/>
            </a:endParaRPr>
          </a:p>
        </p:txBody>
      </p:sp>
      <p:sp>
        <p:nvSpPr>
          <p:cNvPr id="8" name="TextBox 7"/>
          <p:cNvSpPr txBox="1"/>
          <p:nvPr/>
        </p:nvSpPr>
        <p:spPr>
          <a:xfrm>
            <a:off x="4623668" y="5865148"/>
            <a:ext cx="1403843" cy="461665"/>
          </a:xfrm>
          <a:prstGeom prst="rect">
            <a:avLst/>
          </a:prstGeom>
          <a:noFill/>
        </p:spPr>
        <p:txBody>
          <a:bodyPr wrap="square" rtlCol="0" anchor="ctr">
            <a:spAutoFit/>
          </a:bodyPr>
          <a:lstStyle/>
          <a:p>
            <a:pPr algn="ctr"/>
            <a:r>
              <a:rPr lang="en-US" sz="2400" b="1" i="0" baseline="0" dirty="0" smtClean="0">
                <a:latin typeface="Calibri" panose="020F0502020204030204" pitchFamily="34" charset="0"/>
                <a:cs typeface="Arial" panose="020B0604020202020204" pitchFamily="34" charset="0"/>
              </a:rPr>
              <a:t>Gen 1</a:t>
            </a:r>
            <a:endParaRPr lang="en-US" sz="2400" b="1" i="0" baseline="0" dirty="0">
              <a:latin typeface="Calibri" panose="020F0502020204030204" pitchFamily="34" charset="0"/>
              <a:cs typeface="Arial" panose="020B0604020202020204" pitchFamily="34" charset="0"/>
            </a:endParaRPr>
          </a:p>
        </p:txBody>
      </p:sp>
      <p:sp>
        <p:nvSpPr>
          <p:cNvPr id="9" name="TextBox 8"/>
          <p:cNvSpPr txBox="1"/>
          <p:nvPr/>
        </p:nvSpPr>
        <p:spPr>
          <a:xfrm>
            <a:off x="7329218" y="5869082"/>
            <a:ext cx="1403843" cy="461665"/>
          </a:xfrm>
          <a:prstGeom prst="rect">
            <a:avLst/>
          </a:prstGeom>
          <a:noFill/>
        </p:spPr>
        <p:txBody>
          <a:bodyPr wrap="square" rtlCol="0" anchor="ctr">
            <a:spAutoFit/>
          </a:bodyPr>
          <a:lstStyle>
            <a:defPPr>
              <a:defRPr lang="en-US"/>
            </a:defPPr>
            <a:lvl1pPr algn="ctr">
              <a:defRPr sz="2000" b="1" i="0" baseline="0">
                <a:latin typeface="Arial" panose="020B0604020202020204" pitchFamily="34" charset="0"/>
                <a:cs typeface="Arial" panose="020B0604020202020204" pitchFamily="34" charset="0"/>
              </a:defRPr>
            </a:lvl1pPr>
          </a:lstStyle>
          <a:p>
            <a:r>
              <a:rPr lang="en-US" sz="2400" dirty="0">
                <a:latin typeface="Calibri" panose="020F0502020204030204" pitchFamily="34" charset="0"/>
              </a:rPr>
              <a:t>Gen 2</a:t>
            </a:r>
          </a:p>
        </p:txBody>
      </p:sp>
      <p:sp>
        <p:nvSpPr>
          <p:cNvPr id="10" name="Left Brace 9"/>
          <p:cNvSpPr/>
          <p:nvPr/>
        </p:nvSpPr>
        <p:spPr>
          <a:xfrm>
            <a:off x="6965240" y="2687331"/>
            <a:ext cx="317810" cy="870921"/>
          </a:xfrm>
          <a:prstGeom prst="leftBrace">
            <a:avLst>
              <a:gd name="adj1" fmla="val 8333"/>
              <a:gd name="adj2" fmla="val 50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dirty="0">
              <a:ln w="0"/>
              <a:effectLst>
                <a:outerShdw blurRad="38100" dist="19050" dir="2700000" algn="tl" rotWithShape="0">
                  <a:schemeClr val="dk1">
                    <a:alpha val="40000"/>
                  </a:schemeClr>
                </a:outerShdw>
              </a:effectLst>
            </a:endParaRPr>
          </a:p>
        </p:txBody>
      </p:sp>
      <p:sp>
        <p:nvSpPr>
          <p:cNvPr id="11" name="TextBox 10"/>
          <p:cNvSpPr txBox="1"/>
          <p:nvPr/>
        </p:nvSpPr>
        <p:spPr>
          <a:xfrm>
            <a:off x="6041112" y="2938125"/>
            <a:ext cx="933704" cy="369332"/>
          </a:xfrm>
          <a:prstGeom prst="rect">
            <a:avLst/>
          </a:prstGeom>
          <a:noFill/>
        </p:spPr>
        <p:txBody>
          <a:bodyPr wrap="square" rtlCol="0">
            <a:spAutoFit/>
          </a:bodyPr>
          <a:lstStyle/>
          <a:p>
            <a:r>
              <a:rPr lang="en-US" b="1" dirty="0" smtClean="0"/>
              <a:t>25 MW</a:t>
            </a:r>
            <a:endParaRPr lang="en-US" sz="2000" b="1" dirty="0"/>
          </a:p>
        </p:txBody>
      </p:sp>
      <p:sp>
        <p:nvSpPr>
          <p:cNvPr id="12" name="Rectangle 11"/>
          <p:cNvSpPr/>
          <p:nvPr/>
        </p:nvSpPr>
        <p:spPr>
          <a:xfrm>
            <a:off x="4610061" y="2445034"/>
            <a:ext cx="1403843" cy="3448144"/>
          </a:xfrm>
          <a:prstGeom prst="rect">
            <a:avLst/>
          </a:prstGeom>
          <a:noFill/>
          <a:ln w="19050" algn="ctr">
            <a:solidFill>
              <a:schemeClr val="tx1"/>
            </a:solidFill>
            <a:round/>
            <a:headEnd/>
            <a:tailEnd/>
          </a:ln>
        </p:spPr>
        <p:txBody>
          <a:bodyPr wrap="none" rtlCol="0" anchor="ctr" anchorCtr="1"/>
          <a:lstStyle/>
          <a:p>
            <a:pPr algn="ctr" fontAlgn="auto">
              <a:spcBef>
                <a:spcPts val="0"/>
              </a:spcBef>
              <a:spcAft>
                <a:spcPts val="0"/>
              </a:spcAft>
            </a:pPr>
            <a:endParaRPr lang="en-US" sz="1400" b="1" i="0" kern="0" baseline="0" dirty="0">
              <a:solidFill>
                <a:prstClr val="black"/>
              </a:solidFill>
              <a:latin typeface="+mj-lt"/>
            </a:endParaRPr>
          </a:p>
        </p:txBody>
      </p:sp>
      <p:sp>
        <p:nvSpPr>
          <p:cNvPr id="13" name="Rectangle 12"/>
          <p:cNvSpPr/>
          <p:nvPr/>
        </p:nvSpPr>
        <p:spPr>
          <a:xfrm>
            <a:off x="7333915" y="2678249"/>
            <a:ext cx="1403843" cy="877207"/>
          </a:xfrm>
          <a:prstGeom prst="rect">
            <a:avLst/>
          </a:prstGeom>
          <a:solidFill>
            <a:srgbClr val="A6A6A6"/>
          </a:solidFill>
          <a:ln w="19050" algn="ctr">
            <a:noFill/>
            <a:round/>
            <a:headEnd/>
            <a:tailEnd/>
          </a:ln>
        </p:spPr>
        <p:txBody>
          <a:bodyPr wrap="none" rtlCol="0" anchor="ctr" anchorCtr="1"/>
          <a:lstStyle/>
          <a:p>
            <a:pPr algn="ctr" fontAlgn="auto">
              <a:lnSpc>
                <a:spcPts val="2400"/>
              </a:lnSpc>
              <a:spcBef>
                <a:spcPts val="0"/>
              </a:spcBef>
              <a:spcAft>
                <a:spcPts val="0"/>
              </a:spcAft>
            </a:pPr>
            <a:r>
              <a:rPr lang="en-US" sz="2400" b="1" kern="0" dirty="0" smtClean="0">
                <a:solidFill>
                  <a:schemeClr val="tx1">
                    <a:lumMod val="50000"/>
                  </a:schemeClr>
                </a:solidFill>
                <a:latin typeface="Calibri" panose="020F0502020204030204" pitchFamily="34" charset="0"/>
              </a:rPr>
              <a:t>AS1 </a:t>
            </a:r>
          </a:p>
          <a:p>
            <a:pPr algn="ctr" fontAlgn="auto">
              <a:lnSpc>
                <a:spcPts val="2400"/>
              </a:lnSpc>
              <a:spcBef>
                <a:spcPts val="0"/>
              </a:spcBef>
              <a:spcAft>
                <a:spcPts val="0"/>
              </a:spcAft>
            </a:pPr>
            <a:r>
              <a:rPr lang="en-US" sz="2400" b="1" kern="0" dirty="0" smtClean="0">
                <a:solidFill>
                  <a:schemeClr val="tx1">
                    <a:lumMod val="50000"/>
                  </a:schemeClr>
                </a:solidFill>
                <a:latin typeface="Calibri" panose="020F0502020204030204" pitchFamily="34" charset="0"/>
              </a:rPr>
              <a:t>Award</a:t>
            </a:r>
            <a:endParaRPr lang="en-US" sz="2400" b="1" i="0" kern="0" baseline="0" dirty="0" smtClean="0">
              <a:solidFill>
                <a:schemeClr val="tx1">
                  <a:lumMod val="50000"/>
                </a:schemeClr>
              </a:solidFill>
              <a:latin typeface="Calibri" panose="020F0502020204030204" pitchFamily="34" charset="0"/>
            </a:endParaRPr>
          </a:p>
        </p:txBody>
      </p:sp>
      <p:sp>
        <p:nvSpPr>
          <p:cNvPr id="14" name="TextBox 13"/>
          <p:cNvSpPr txBox="1"/>
          <p:nvPr/>
        </p:nvSpPr>
        <p:spPr>
          <a:xfrm>
            <a:off x="3439600" y="2343682"/>
            <a:ext cx="1159567" cy="323165"/>
          </a:xfrm>
          <a:prstGeom prst="rect">
            <a:avLst/>
          </a:prstGeom>
          <a:noFill/>
        </p:spPr>
        <p:txBody>
          <a:bodyPr wrap="square" tIns="0" rtlCol="0" anchor="ctr" anchorCtr="0">
            <a:spAutoFit/>
          </a:bodyPr>
          <a:lstStyle/>
          <a:p>
            <a:pPr algn="r"/>
            <a:r>
              <a:rPr lang="en-US" b="1" dirty="0" smtClean="0"/>
              <a:t>100 MW</a:t>
            </a:r>
            <a:endParaRPr lang="en-US" b="1" dirty="0"/>
          </a:p>
        </p:txBody>
      </p:sp>
      <p:sp>
        <p:nvSpPr>
          <p:cNvPr id="15" name="TextBox 14"/>
          <p:cNvSpPr txBox="1"/>
          <p:nvPr/>
        </p:nvSpPr>
        <p:spPr>
          <a:xfrm>
            <a:off x="6211509" y="4360087"/>
            <a:ext cx="933704" cy="369332"/>
          </a:xfrm>
          <a:prstGeom prst="rect">
            <a:avLst/>
          </a:prstGeom>
          <a:noFill/>
        </p:spPr>
        <p:txBody>
          <a:bodyPr wrap="square" rtlCol="0">
            <a:spAutoFit/>
          </a:bodyPr>
          <a:lstStyle/>
          <a:p>
            <a:r>
              <a:rPr lang="en-US" b="1" dirty="0"/>
              <a:t>7</a:t>
            </a:r>
            <a:r>
              <a:rPr lang="en-US" b="1" dirty="0" smtClean="0"/>
              <a:t>0 MW</a:t>
            </a:r>
            <a:endParaRPr lang="en-US" sz="2000" b="1" dirty="0"/>
          </a:p>
        </p:txBody>
      </p:sp>
      <p:sp>
        <p:nvSpPr>
          <p:cNvPr id="16" name="Oval 15"/>
          <p:cNvSpPr/>
          <p:nvPr/>
        </p:nvSpPr>
        <p:spPr>
          <a:xfrm>
            <a:off x="2274526" y="2296810"/>
            <a:ext cx="115554" cy="117341"/>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83094" y="2596200"/>
            <a:ext cx="1159567" cy="261610"/>
          </a:xfrm>
          <a:prstGeom prst="rect">
            <a:avLst/>
          </a:prstGeom>
          <a:noFill/>
        </p:spPr>
        <p:txBody>
          <a:bodyPr wrap="square" tIns="0" rtlCol="0" anchor="ctr" anchorCtr="0">
            <a:spAutoFit/>
          </a:bodyPr>
          <a:lstStyle/>
          <a:p>
            <a:pPr algn="r"/>
            <a:r>
              <a:rPr lang="en-US" sz="1400" b="1" dirty="0"/>
              <a:t>3</a:t>
            </a:r>
            <a:r>
              <a:rPr lang="en-US" sz="1400" b="1" dirty="0" smtClean="0"/>
              <a:t>0 MW</a:t>
            </a:r>
            <a:endParaRPr lang="en-US" sz="1400" b="1" dirty="0"/>
          </a:p>
        </p:txBody>
      </p:sp>
      <p:cxnSp>
        <p:nvCxnSpPr>
          <p:cNvPr id="18" name="Straight Arrow Connector 17"/>
          <p:cNvCxnSpPr/>
          <p:nvPr/>
        </p:nvCxnSpPr>
        <p:spPr>
          <a:xfrm flipH="1" flipV="1">
            <a:off x="2390080" y="2398571"/>
            <a:ext cx="172798" cy="2019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Content Placeholder 1"/>
          <p:cNvSpPr txBox="1">
            <a:spLocks/>
          </p:cNvSpPr>
          <p:nvPr/>
        </p:nvSpPr>
        <p:spPr>
          <a:xfrm>
            <a:off x="206162" y="836118"/>
            <a:ext cx="3663708" cy="979389"/>
          </a:xfrm>
          <a:prstGeom prst="rect">
            <a:avLst/>
          </a:prstGeom>
        </p:spPr>
        <p:txBody>
          <a:bodyPr/>
          <a:lstStyle>
            <a:lvl1pPr marL="2286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1800"/>
              </a:spcBef>
              <a:buFont typeface="Arial" panose="020B0604020202020204" pitchFamily="34" charset="0"/>
              <a:buChar char="•"/>
              <a:defRPr sz="1800" kern="1200">
                <a:solidFill>
                  <a:srgbClr val="5B677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1800"/>
              </a:spcBef>
              <a:buFont typeface="Arial" panose="020B0604020202020204" pitchFamily="34" charset="0"/>
              <a:buChar char="•"/>
              <a:defRPr sz="1800" kern="1200">
                <a:solidFill>
                  <a:srgbClr val="5B67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t>The AS demand curves are part of the optimization.</a:t>
            </a:r>
            <a:endParaRPr lang="en-US" sz="1800" dirty="0"/>
          </a:p>
          <a:p>
            <a:pPr marL="0" indent="0">
              <a:buFont typeface="Arial" panose="020B0604020202020204" pitchFamily="34" charset="0"/>
              <a:buNone/>
            </a:pPr>
            <a:endParaRPr lang="en-US" sz="1800" dirty="0" smtClean="0"/>
          </a:p>
          <a:p>
            <a:pPr>
              <a:spcBef>
                <a:spcPts val="600"/>
              </a:spcBef>
            </a:pPr>
            <a:endParaRPr lang="en-US" sz="1800" dirty="0" smtClean="0"/>
          </a:p>
          <a:p>
            <a:pPr marL="0" indent="0">
              <a:spcBef>
                <a:spcPts val="600"/>
              </a:spcBef>
              <a:buFont typeface="Arial" panose="020B0604020202020204" pitchFamily="34" charset="0"/>
              <a:buNone/>
            </a:pPr>
            <a:endParaRPr lang="en-US" sz="1800" dirty="0"/>
          </a:p>
        </p:txBody>
      </p:sp>
      <p:sp>
        <p:nvSpPr>
          <p:cNvPr id="20" name="AutoShape 21"/>
          <p:cNvSpPr>
            <a:spLocks noChangeArrowheads="1"/>
          </p:cNvSpPr>
          <p:nvPr/>
        </p:nvSpPr>
        <p:spPr bwMode="auto">
          <a:xfrm>
            <a:off x="4466007" y="917290"/>
            <a:ext cx="4424707" cy="1302956"/>
          </a:xfrm>
          <a:prstGeom prst="roundRect">
            <a:avLst>
              <a:gd name="adj" fmla="val 14805"/>
            </a:avLst>
          </a:prstGeom>
          <a:gradFill rotWithShape="1">
            <a:gsLst>
              <a:gs pos="0">
                <a:sysClr val="window" lastClr="FFFFFF">
                  <a:lumMod val="95000"/>
                </a:sysClr>
              </a:gs>
              <a:gs pos="100000">
                <a:srgbClr val="5B6770">
                  <a:lumMod val="40000"/>
                  <a:lumOff val="60000"/>
                </a:srgbClr>
              </a:gs>
            </a:gsLst>
            <a:lin ang="5400000" scaled="0"/>
          </a:gradFill>
          <a:ln w="15875" cap="flat" cmpd="sng" algn="ctr">
            <a:solidFill>
              <a:srgbClr val="5B6770"/>
            </a:solidFill>
            <a:prstDash val="solid"/>
            <a:miter lim="800000"/>
            <a:headEnd/>
            <a:tailEnd/>
          </a:ln>
          <a:effectLst>
            <a:outerShdw blurRad="50800" dist="38100" dir="2700000" algn="tl" rotWithShape="0">
              <a:prstClr val="black">
                <a:alpha val="40000"/>
              </a:prstClr>
            </a:outerShdw>
          </a:effectLst>
        </p:spPr>
        <p:txBody>
          <a:bodyPr wrap="square" lIns="137160" tIns="137160" rIns="137160" bIns="137160" anchor="ctr">
            <a:noAutofit/>
          </a:bodyPr>
          <a:lstStyle/>
          <a:p>
            <a:pPr algn="ctr">
              <a:spcBef>
                <a:spcPts val="600"/>
              </a:spcBef>
            </a:pPr>
            <a:r>
              <a:rPr lang="en-US" kern="0" dirty="0">
                <a:solidFill>
                  <a:schemeClr val="tx1">
                    <a:lumMod val="75000"/>
                  </a:schemeClr>
                </a:solidFill>
                <a:latin typeface="Arial" panose="020B0604020202020204"/>
              </a:rPr>
              <a:t>The RTSPP is also $</a:t>
            </a:r>
            <a:r>
              <a:rPr lang="en-US" kern="0" dirty="0" smtClean="0">
                <a:solidFill>
                  <a:schemeClr val="tx1">
                    <a:lumMod val="75000"/>
                  </a:schemeClr>
                </a:solidFill>
                <a:latin typeface="Arial" panose="020B0604020202020204"/>
              </a:rPr>
              <a:t>90/MWh.</a:t>
            </a:r>
            <a:endParaRPr lang="en-US" kern="0" dirty="0">
              <a:solidFill>
                <a:schemeClr val="tx1">
                  <a:lumMod val="75000"/>
                </a:schemeClr>
              </a:solidFill>
              <a:latin typeface="Arial" panose="020B0604020202020204"/>
            </a:endParaRPr>
          </a:p>
          <a:p>
            <a:pPr algn="ctr">
              <a:spcBef>
                <a:spcPts val="600"/>
              </a:spcBef>
            </a:pPr>
            <a:r>
              <a:rPr lang="en-US" kern="0" dirty="0">
                <a:solidFill>
                  <a:schemeClr val="tx1">
                    <a:lumMod val="75000"/>
                  </a:schemeClr>
                </a:solidFill>
                <a:latin typeface="Arial" panose="020B0604020202020204"/>
              </a:rPr>
              <a:t>The price for AS2 is $</a:t>
            </a:r>
            <a:r>
              <a:rPr lang="en-US" kern="0" dirty="0" smtClean="0">
                <a:solidFill>
                  <a:schemeClr val="tx1">
                    <a:lumMod val="75000"/>
                  </a:schemeClr>
                </a:solidFill>
                <a:latin typeface="Arial" panose="020B0604020202020204"/>
              </a:rPr>
              <a:t>50/MWh.</a:t>
            </a:r>
            <a:endParaRPr lang="en-US" kern="0" dirty="0">
              <a:solidFill>
                <a:schemeClr val="tx1">
                  <a:lumMod val="75000"/>
                </a:schemeClr>
              </a:solidFill>
              <a:latin typeface="Arial" panose="020B0604020202020204"/>
            </a:endParaRPr>
          </a:p>
          <a:p>
            <a:pPr algn="ctr">
              <a:spcBef>
                <a:spcPts val="600"/>
              </a:spcBef>
            </a:pPr>
            <a:r>
              <a:rPr lang="en-US" i="1" kern="0" dirty="0">
                <a:solidFill>
                  <a:schemeClr val="tx1">
                    <a:lumMod val="75000"/>
                  </a:schemeClr>
                </a:solidFill>
                <a:latin typeface="Arial" panose="020B0604020202020204"/>
              </a:rPr>
              <a:t>AS price determined in the optimization</a:t>
            </a:r>
          </a:p>
        </p:txBody>
      </p:sp>
      <p:sp>
        <p:nvSpPr>
          <p:cNvPr id="21" name="Left Brace 20"/>
          <p:cNvSpPr/>
          <p:nvPr/>
        </p:nvSpPr>
        <p:spPr>
          <a:xfrm>
            <a:off x="6950377" y="2445033"/>
            <a:ext cx="317810" cy="229071"/>
          </a:xfrm>
          <a:prstGeom prst="leftBrace">
            <a:avLst>
              <a:gd name="adj1" fmla="val 8333"/>
              <a:gd name="adj2" fmla="val 50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ln w="0"/>
              <a:effectLst>
                <a:outerShdw blurRad="38100" dist="19050" dir="2700000" algn="tl" rotWithShape="0">
                  <a:schemeClr val="dk1">
                    <a:alpha val="40000"/>
                  </a:schemeClr>
                </a:outerShdw>
              </a:effectLst>
            </a:endParaRPr>
          </a:p>
        </p:txBody>
      </p:sp>
      <p:sp>
        <p:nvSpPr>
          <p:cNvPr id="22" name="TextBox 21"/>
          <p:cNvSpPr txBox="1"/>
          <p:nvPr/>
        </p:nvSpPr>
        <p:spPr>
          <a:xfrm>
            <a:off x="6165341" y="2387086"/>
            <a:ext cx="933704" cy="369332"/>
          </a:xfrm>
          <a:prstGeom prst="rect">
            <a:avLst/>
          </a:prstGeom>
          <a:noFill/>
        </p:spPr>
        <p:txBody>
          <a:bodyPr wrap="square" rtlCol="0">
            <a:spAutoFit/>
          </a:bodyPr>
          <a:lstStyle/>
          <a:p>
            <a:r>
              <a:rPr lang="en-US" b="1" dirty="0"/>
              <a:t>5</a:t>
            </a:r>
            <a:r>
              <a:rPr lang="en-US" b="1" dirty="0" smtClean="0"/>
              <a:t> MW</a:t>
            </a:r>
            <a:endParaRPr lang="en-US" sz="2000" b="1" dirty="0"/>
          </a:p>
        </p:txBody>
      </p:sp>
      <p:graphicFrame>
        <p:nvGraphicFramePr>
          <p:cNvPr id="23" name="Chart 22"/>
          <p:cNvGraphicFramePr>
            <a:graphicFrameLocks/>
          </p:cNvGraphicFramePr>
          <p:nvPr>
            <p:extLst/>
          </p:nvPr>
        </p:nvGraphicFramePr>
        <p:xfrm>
          <a:off x="206164" y="1438001"/>
          <a:ext cx="3583046" cy="1957536"/>
        </p:xfrm>
        <a:graphic>
          <a:graphicData uri="http://schemas.openxmlformats.org/drawingml/2006/chart">
            <c:chart xmlns:c="http://schemas.openxmlformats.org/drawingml/2006/chart" xmlns:r="http://schemas.openxmlformats.org/officeDocument/2006/relationships" r:id="rId3"/>
          </a:graphicData>
        </a:graphic>
      </p:graphicFrame>
      <p:sp>
        <p:nvSpPr>
          <p:cNvPr id="24" name="Rectangle 23"/>
          <p:cNvSpPr/>
          <p:nvPr/>
        </p:nvSpPr>
        <p:spPr>
          <a:xfrm>
            <a:off x="7329218" y="2445033"/>
            <a:ext cx="1403843" cy="229071"/>
          </a:xfrm>
          <a:prstGeom prst="rect">
            <a:avLst/>
          </a:prstGeom>
          <a:solidFill>
            <a:schemeClr val="accent4"/>
          </a:solidFill>
          <a:ln w="19050" algn="ctr">
            <a:noFill/>
            <a:round/>
            <a:headEnd/>
            <a:tailEnd/>
          </a:ln>
        </p:spPr>
        <p:txBody>
          <a:bodyPr wrap="none" rtlCol="0" anchor="ctr" anchorCtr="1"/>
          <a:lstStyle/>
          <a:p>
            <a:pPr algn="ctr" fontAlgn="auto">
              <a:lnSpc>
                <a:spcPts val="2400"/>
              </a:lnSpc>
              <a:spcBef>
                <a:spcPts val="0"/>
              </a:spcBef>
              <a:spcAft>
                <a:spcPts val="0"/>
              </a:spcAft>
            </a:pPr>
            <a:r>
              <a:rPr lang="en-US" sz="1600" b="1" kern="0" dirty="0" smtClean="0">
                <a:solidFill>
                  <a:schemeClr val="tx1">
                    <a:lumMod val="50000"/>
                  </a:schemeClr>
                </a:solidFill>
                <a:latin typeface="Calibri" panose="020F0502020204030204" pitchFamily="34" charset="0"/>
              </a:rPr>
              <a:t>AS2 Award</a:t>
            </a:r>
            <a:endParaRPr lang="en-US" sz="1600" b="1" i="0" kern="0" baseline="0" dirty="0" smtClean="0">
              <a:solidFill>
                <a:schemeClr val="tx1">
                  <a:lumMod val="50000"/>
                </a:schemeClr>
              </a:solidFill>
              <a:latin typeface="Calibri" panose="020F0502020204030204" pitchFamily="34" charset="0"/>
            </a:endParaRPr>
          </a:p>
        </p:txBody>
      </p:sp>
      <p:sp>
        <p:nvSpPr>
          <p:cNvPr id="25" name="TextBox 24"/>
          <p:cNvSpPr txBox="1"/>
          <p:nvPr/>
        </p:nvSpPr>
        <p:spPr>
          <a:xfrm>
            <a:off x="4616863" y="5491685"/>
            <a:ext cx="1403843" cy="400110"/>
          </a:xfrm>
          <a:prstGeom prst="rect">
            <a:avLst/>
          </a:prstGeom>
          <a:noFill/>
        </p:spPr>
        <p:txBody>
          <a:bodyPr wrap="square" rtlCol="0" anchor="ctr">
            <a:spAutoFit/>
          </a:bodyPr>
          <a:lstStyle/>
          <a:p>
            <a:pPr algn="ctr"/>
            <a:r>
              <a:rPr lang="en-US" sz="2000" b="1" i="0" baseline="0" dirty="0" smtClean="0">
                <a:solidFill>
                  <a:schemeClr val="bg1"/>
                </a:solidFill>
                <a:latin typeface="Calibri" panose="020F0502020204030204" pitchFamily="34" charset="0"/>
                <a:cs typeface="Arial" panose="020B0604020202020204" pitchFamily="34" charset="0"/>
              </a:rPr>
              <a:t>$25/MWh</a:t>
            </a:r>
            <a:endParaRPr lang="en-US" sz="2400" b="1" i="0" baseline="0" dirty="0">
              <a:solidFill>
                <a:schemeClr val="bg1"/>
              </a:solidFill>
              <a:latin typeface="Calibri" panose="020F0502020204030204" pitchFamily="34" charset="0"/>
              <a:cs typeface="Arial" panose="020B0604020202020204" pitchFamily="34" charset="0"/>
            </a:endParaRPr>
          </a:p>
        </p:txBody>
      </p:sp>
      <p:sp>
        <p:nvSpPr>
          <p:cNvPr id="26" name="TextBox 25"/>
          <p:cNvSpPr txBox="1"/>
          <p:nvPr/>
        </p:nvSpPr>
        <p:spPr>
          <a:xfrm>
            <a:off x="7329218" y="5491685"/>
            <a:ext cx="1403843" cy="400110"/>
          </a:xfrm>
          <a:prstGeom prst="rect">
            <a:avLst/>
          </a:prstGeom>
          <a:noFill/>
        </p:spPr>
        <p:txBody>
          <a:bodyPr wrap="square" rtlCol="0" anchor="ctr">
            <a:spAutoFit/>
          </a:bodyPr>
          <a:lstStyle/>
          <a:p>
            <a:pPr algn="ctr"/>
            <a:r>
              <a:rPr lang="en-US" sz="2000" b="1" i="0" baseline="0" dirty="0" smtClean="0">
                <a:solidFill>
                  <a:schemeClr val="bg1"/>
                </a:solidFill>
                <a:latin typeface="Calibri" panose="020F0502020204030204" pitchFamily="34" charset="0"/>
                <a:cs typeface="Arial" panose="020B0604020202020204" pitchFamily="34" charset="0"/>
              </a:rPr>
              <a:t>$40/MWh</a:t>
            </a:r>
            <a:endParaRPr lang="en-US" sz="2400" b="1" i="0" baseline="0" dirty="0">
              <a:solidFill>
                <a:schemeClr val="bg1"/>
              </a:solidFill>
              <a:latin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31500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
                                            <p:txEl>
                                              <p:pRg st="0" end="0"/>
                                            </p:txEl>
                                          </p:spTgt>
                                        </p:tgtEl>
                                        <p:attrNameLst>
                                          <p:attrName>style.visibility</p:attrName>
                                        </p:attrNameLst>
                                      </p:cBhvr>
                                      <p:to>
                                        <p:strVal val="visible"/>
                                      </p:to>
                                    </p:set>
                                    <p:animEffect transition="in" filter="fade">
                                      <p:cBhvr>
                                        <p:cTn id="56" dur="500"/>
                                        <p:tgtEl>
                                          <p:spTgt spid="4">
                                            <p:txEl>
                                              <p:pRg st="0" end="0"/>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4">
                                            <p:txEl>
                                              <p:pRg st="1" end="1"/>
                                            </p:txEl>
                                          </p:spTgt>
                                        </p:tgtEl>
                                        <p:attrNameLst>
                                          <p:attrName>style.visibility</p:attrName>
                                        </p:attrNameLst>
                                      </p:cBhvr>
                                      <p:to>
                                        <p:strVal val="visible"/>
                                      </p:to>
                                    </p:set>
                                    <p:animEffect transition="in" filter="fade">
                                      <p:cBhvr>
                                        <p:cTn id="59" dur="500"/>
                                        <p:tgtEl>
                                          <p:spTgt spid="4">
                                            <p:txEl>
                                              <p:pRg st="1" end="1"/>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4">
                                            <p:txEl>
                                              <p:pRg st="2" end="2"/>
                                            </p:txEl>
                                          </p:spTgt>
                                        </p:tgtEl>
                                        <p:attrNameLst>
                                          <p:attrName>style.visibility</p:attrName>
                                        </p:attrNameLst>
                                      </p:cBhvr>
                                      <p:to>
                                        <p:strVal val="visible"/>
                                      </p:to>
                                    </p:set>
                                    <p:animEffect transition="in" filter="fade">
                                      <p:cBhvr>
                                        <p:cTn id="62" dur="500"/>
                                        <p:tgtEl>
                                          <p:spTgt spid="4">
                                            <p:txEl>
                                              <p:pRg st="2" end="2"/>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4">
                                            <p:txEl>
                                              <p:pRg st="3" end="3"/>
                                            </p:txEl>
                                          </p:spTgt>
                                        </p:tgtEl>
                                        <p:attrNameLst>
                                          <p:attrName>style.visibility</p:attrName>
                                        </p:attrNameLst>
                                      </p:cBhvr>
                                      <p:to>
                                        <p:strVal val="visible"/>
                                      </p:to>
                                    </p:set>
                                    <p:animEffect transition="in" filter="fade">
                                      <p:cBhvr>
                                        <p:cTn id="65" dur="500"/>
                                        <p:tgtEl>
                                          <p:spTgt spid="4">
                                            <p:txEl>
                                              <p:pRg st="3" end="3"/>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4">
                                            <p:txEl>
                                              <p:pRg st="4" end="4"/>
                                            </p:txEl>
                                          </p:spTgt>
                                        </p:tgtEl>
                                        <p:attrNameLst>
                                          <p:attrName>style.visibility</p:attrName>
                                        </p:attrNameLst>
                                      </p:cBhvr>
                                      <p:to>
                                        <p:strVal val="visible"/>
                                      </p:to>
                                    </p:set>
                                    <p:animEffect transition="in" filter="fade">
                                      <p:cBhvr>
                                        <p:cTn id="68" dur="500"/>
                                        <p:tgtEl>
                                          <p:spTgt spid="4">
                                            <p:txEl>
                                              <p:pRg st="4" end="4"/>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1" grpId="0"/>
      <p:bldP spid="13" grpId="0" animBg="1"/>
      <p:bldP spid="14" grpId="0"/>
      <p:bldP spid="15" grpId="0"/>
      <p:bldP spid="16" grpId="0" animBg="1"/>
      <p:bldP spid="17" grpId="0"/>
      <p:bldP spid="19" grpId="0"/>
      <p:bldP spid="20" grpId="0" animBg="1"/>
      <p:bldP spid="21" grpId="0" animBg="1"/>
      <p:bldP spid="22" grpId="0"/>
      <p:bldGraphic spid="23" grpId="0">
        <p:bldAsOne/>
      </p:bldGraphic>
      <p:bldP spid="2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what was the price for AS1 in the last case? </a:t>
            </a:r>
          </a:p>
        </p:txBody>
      </p:sp>
      <p:sp>
        <p:nvSpPr>
          <p:cNvPr id="4" name="Content Placeholder 1"/>
          <p:cNvSpPr txBox="1">
            <a:spLocks/>
          </p:cNvSpPr>
          <p:nvPr/>
        </p:nvSpPr>
        <p:spPr>
          <a:xfrm>
            <a:off x="304800" y="975354"/>
            <a:ext cx="5327073" cy="28234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smtClean="0"/>
              <a:t>The optimization was able to award the full amount of AS1, based on the AS demand curve for AS1.</a:t>
            </a:r>
          </a:p>
          <a:p>
            <a:pPr lvl="1">
              <a:spcBef>
                <a:spcPts val="600"/>
              </a:spcBef>
            </a:pPr>
            <a:r>
              <a:rPr lang="en-US" sz="1600" dirty="0" smtClean="0"/>
              <a:t>So the curve for AS1 doesn’t set the AS1 price</a:t>
            </a:r>
          </a:p>
          <a:p>
            <a:pPr>
              <a:spcBef>
                <a:spcPts val="600"/>
              </a:spcBef>
            </a:pPr>
            <a:endParaRPr lang="en-US" sz="700" i="1" dirty="0" smtClean="0"/>
          </a:p>
          <a:p>
            <a:pPr>
              <a:spcBef>
                <a:spcPts val="600"/>
              </a:spcBef>
            </a:pPr>
            <a:r>
              <a:rPr lang="en-US" sz="1800" dirty="0" smtClean="0"/>
              <a:t>But the optimization process ensures that Resources are not incentivized by the prices to deviate from their awards.</a:t>
            </a:r>
          </a:p>
          <a:p>
            <a:pPr lvl="1">
              <a:spcBef>
                <a:spcPts val="600"/>
              </a:spcBef>
            </a:pPr>
            <a:r>
              <a:rPr lang="en-US" sz="1600" dirty="0" smtClean="0"/>
              <a:t>Both Gen 1 and 2 should be happy, based on offers</a:t>
            </a:r>
          </a:p>
          <a:p>
            <a:pPr lvl="1">
              <a:spcBef>
                <a:spcPts val="600"/>
              </a:spcBef>
            </a:pPr>
            <a:r>
              <a:rPr lang="en-US" sz="1600" dirty="0" smtClean="0"/>
              <a:t>Specifically for Gen 2, it should be indifferent to providing energy, AS1, or AS2</a:t>
            </a:r>
          </a:p>
          <a:p>
            <a:pPr marL="0" indent="0">
              <a:spcBef>
                <a:spcPts val="600"/>
              </a:spcBef>
              <a:buFont typeface="Arial" panose="020B0604020202020204" pitchFamily="34" charset="0"/>
              <a:buNone/>
            </a:pPr>
            <a:r>
              <a:rPr lang="en-US" sz="1800" dirty="0" smtClean="0"/>
              <a:t> </a:t>
            </a:r>
          </a:p>
          <a:p>
            <a:pPr marL="0" indent="0">
              <a:buFont typeface="Arial" panose="020B0604020202020204" pitchFamily="34" charset="0"/>
              <a:buNone/>
            </a:pPr>
            <a:r>
              <a:rPr lang="en-US" sz="1800" dirty="0" smtClean="0"/>
              <a:t>	</a:t>
            </a:r>
            <a:endParaRPr lang="en-US" sz="1800" dirty="0"/>
          </a:p>
        </p:txBody>
      </p:sp>
      <p:sp>
        <p:nvSpPr>
          <p:cNvPr id="14" name="TextBox 13"/>
          <p:cNvSpPr txBox="1"/>
          <p:nvPr/>
        </p:nvSpPr>
        <p:spPr>
          <a:xfrm>
            <a:off x="963338" y="4544753"/>
            <a:ext cx="3850338" cy="646331"/>
          </a:xfrm>
          <a:prstGeom prst="rect">
            <a:avLst/>
          </a:prstGeom>
          <a:noFill/>
        </p:spPr>
        <p:txBody>
          <a:bodyPr wrap="square" rtlCol="0">
            <a:spAutoFit/>
          </a:bodyPr>
          <a:lstStyle/>
          <a:p>
            <a:pPr algn="ctr"/>
            <a:r>
              <a:rPr lang="en-US" dirty="0" smtClean="0">
                <a:solidFill>
                  <a:schemeClr val="accent3"/>
                </a:solidFill>
              </a:rPr>
              <a:t>For this example, this will happen if the price for AS1 is also $50/MWh</a:t>
            </a:r>
            <a:endParaRPr lang="en-US" dirty="0">
              <a:solidFill>
                <a:schemeClr val="accent3"/>
              </a:solidFill>
            </a:endParaRPr>
          </a:p>
        </p:txBody>
      </p:sp>
      <p:sp>
        <p:nvSpPr>
          <p:cNvPr id="15" name="AutoShape 21"/>
          <p:cNvSpPr>
            <a:spLocks noChangeArrowheads="1"/>
          </p:cNvSpPr>
          <p:nvPr/>
        </p:nvSpPr>
        <p:spPr bwMode="auto">
          <a:xfrm>
            <a:off x="2222000" y="5394473"/>
            <a:ext cx="4424707" cy="905779"/>
          </a:xfrm>
          <a:prstGeom prst="roundRect">
            <a:avLst>
              <a:gd name="adj" fmla="val 14805"/>
            </a:avLst>
          </a:prstGeom>
          <a:gradFill rotWithShape="1">
            <a:gsLst>
              <a:gs pos="0">
                <a:sysClr val="window" lastClr="FFFFFF">
                  <a:lumMod val="95000"/>
                </a:sysClr>
              </a:gs>
              <a:gs pos="100000">
                <a:srgbClr val="5B6770">
                  <a:lumMod val="40000"/>
                  <a:lumOff val="60000"/>
                </a:srgbClr>
              </a:gs>
            </a:gsLst>
            <a:lin ang="5400000" scaled="0"/>
          </a:gradFill>
          <a:ln w="15875" cap="flat" cmpd="sng" algn="ctr">
            <a:solidFill>
              <a:srgbClr val="5B6770"/>
            </a:solidFill>
            <a:prstDash val="solid"/>
            <a:miter lim="800000"/>
            <a:headEnd/>
            <a:tailEnd/>
          </a:ln>
          <a:effectLst>
            <a:outerShdw blurRad="50800" dist="38100" dir="2700000" algn="tl" rotWithShape="0">
              <a:prstClr val="black">
                <a:alpha val="40000"/>
              </a:prstClr>
            </a:outerShdw>
          </a:effectLst>
        </p:spPr>
        <p:txBody>
          <a:bodyPr wrap="square" lIns="137160" tIns="137160" rIns="137160" bIns="137160" anchor="ctr">
            <a:noAutofit/>
          </a:bodyPr>
          <a:lstStyle/>
          <a:p>
            <a:pPr algn="ctr">
              <a:spcBef>
                <a:spcPts val="600"/>
              </a:spcBef>
            </a:pPr>
            <a:r>
              <a:rPr lang="en-US" kern="0" dirty="0">
                <a:solidFill>
                  <a:schemeClr val="tx1">
                    <a:lumMod val="75000"/>
                  </a:schemeClr>
                </a:solidFill>
                <a:latin typeface="Arial" panose="020B0604020202020204"/>
              </a:rPr>
              <a:t>The optimization process sets the price for AS1 at $</a:t>
            </a:r>
            <a:r>
              <a:rPr lang="en-US" kern="0" dirty="0" smtClean="0">
                <a:solidFill>
                  <a:schemeClr val="tx1">
                    <a:lumMod val="75000"/>
                  </a:schemeClr>
                </a:solidFill>
                <a:latin typeface="Arial" panose="020B0604020202020204"/>
              </a:rPr>
              <a:t>50/MWh.</a:t>
            </a:r>
            <a:endParaRPr lang="en-US" kern="0" dirty="0">
              <a:solidFill>
                <a:schemeClr val="tx1">
                  <a:lumMod val="75000"/>
                </a:schemeClr>
              </a:solidFill>
              <a:latin typeface="Arial" panose="020B0604020202020204"/>
            </a:endParaRPr>
          </a:p>
        </p:txBody>
      </p:sp>
      <p:sp>
        <p:nvSpPr>
          <p:cNvPr id="17" name="Rectangle 16"/>
          <p:cNvSpPr/>
          <p:nvPr/>
        </p:nvSpPr>
        <p:spPr>
          <a:xfrm>
            <a:off x="7292932" y="2680139"/>
            <a:ext cx="1403843" cy="2334926"/>
          </a:xfrm>
          <a:prstGeom prst="rect">
            <a:avLst/>
          </a:prstGeom>
          <a:solidFill>
            <a:schemeClr val="tx2">
              <a:lumMod val="90000"/>
              <a:lumOff val="10000"/>
            </a:schemeClr>
          </a:solidFill>
          <a:ln w="19050" algn="ctr">
            <a:noFill/>
            <a:round/>
            <a:headEnd/>
            <a:tailEnd/>
          </a:ln>
        </p:spPr>
        <p:txBody>
          <a:bodyPr wrap="none" rtlCol="0" anchor="ctr" anchorCtr="1"/>
          <a:lstStyle/>
          <a:p>
            <a:pPr algn="ctr" fontAlgn="auto">
              <a:spcBef>
                <a:spcPts val="0"/>
              </a:spcBef>
              <a:spcAft>
                <a:spcPts val="0"/>
              </a:spcAft>
            </a:pPr>
            <a:endParaRPr lang="en-US" sz="1400" b="1" i="0" kern="0" baseline="0" dirty="0">
              <a:solidFill>
                <a:prstClr val="black"/>
              </a:solidFill>
              <a:latin typeface="+mj-lt"/>
            </a:endParaRPr>
          </a:p>
        </p:txBody>
      </p:sp>
      <p:sp>
        <p:nvSpPr>
          <p:cNvPr id="18" name="Rectangle 17"/>
          <p:cNvSpPr/>
          <p:nvPr/>
        </p:nvSpPr>
        <p:spPr>
          <a:xfrm>
            <a:off x="7292932" y="1566920"/>
            <a:ext cx="1403843" cy="3448144"/>
          </a:xfrm>
          <a:prstGeom prst="rect">
            <a:avLst/>
          </a:prstGeom>
          <a:noFill/>
          <a:ln w="19050" algn="ctr">
            <a:solidFill>
              <a:schemeClr val="tx1"/>
            </a:solidFill>
            <a:round/>
            <a:headEnd/>
            <a:tailEnd/>
          </a:ln>
        </p:spPr>
        <p:txBody>
          <a:bodyPr wrap="none" rtlCol="0" anchor="ctr" anchorCtr="1"/>
          <a:lstStyle/>
          <a:p>
            <a:pPr algn="ctr" fontAlgn="auto">
              <a:spcBef>
                <a:spcPts val="0"/>
              </a:spcBef>
              <a:spcAft>
                <a:spcPts val="0"/>
              </a:spcAft>
            </a:pPr>
            <a:endParaRPr lang="en-US" sz="1400" b="1" i="0" kern="0" baseline="0" dirty="0">
              <a:solidFill>
                <a:prstClr val="black"/>
              </a:solidFill>
              <a:latin typeface="+mj-lt"/>
            </a:endParaRPr>
          </a:p>
        </p:txBody>
      </p:sp>
      <p:sp>
        <p:nvSpPr>
          <p:cNvPr id="19" name="TextBox 18"/>
          <p:cNvSpPr txBox="1"/>
          <p:nvPr/>
        </p:nvSpPr>
        <p:spPr>
          <a:xfrm>
            <a:off x="7292932" y="4990968"/>
            <a:ext cx="1403843" cy="461665"/>
          </a:xfrm>
          <a:prstGeom prst="rect">
            <a:avLst/>
          </a:prstGeom>
          <a:noFill/>
        </p:spPr>
        <p:txBody>
          <a:bodyPr wrap="square" rtlCol="0" anchor="ctr">
            <a:spAutoFit/>
          </a:bodyPr>
          <a:lstStyle>
            <a:defPPr>
              <a:defRPr lang="en-US"/>
            </a:defPPr>
            <a:lvl1pPr algn="ctr">
              <a:defRPr sz="2000" b="1" i="0" baseline="0">
                <a:latin typeface="Arial" panose="020B0604020202020204" pitchFamily="34" charset="0"/>
                <a:cs typeface="Arial" panose="020B0604020202020204" pitchFamily="34" charset="0"/>
              </a:defRPr>
            </a:lvl1pPr>
          </a:lstStyle>
          <a:p>
            <a:r>
              <a:rPr lang="en-US" sz="2400" dirty="0">
                <a:latin typeface="Calibri" panose="020F0502020204030204" pitchFamily="34" charset="0"/>
              </a:rPr>
              <a:t>Gen 2</a:t>
            </a:r>
          </a:p>
        </p:txBody>
      </p:sp>
      <p:sp>
        <p:nvSpPr>
          <p:cNvPr id="20" name="Left Brace 19"/>
          <p:cNvSpPr/>
          <p:nvPr/>
        </p:nvSpPr>
        <p:spPr>
          <a:xfrm>
            <a:off x="6928954" y="1809217"/>
            <a:ext cx="317810" cy="870921"/>
          </a:xfrm>
          <a:prstGeom prst="leftBrace">
            <a:avLst>
              <a:gd name="adj1" fmla="val 8333"/>
              <a:gd name="adj2" fmla="val 50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dirty="0">
              <a:ln w="0"/>
              <a:effectLst>
                <a:outerShdw blurRad="38100" dist="19050" dir="2700000" algn="tl" rotWithShape="0">
                  <a:schemeClr val="dk1">
                    <a:alpha val="40000"/>
                  </a:schemeClr>
                </a:outerShdw>
              </a:effectLst>
            </a:endParaRPr>
          </a:p>
        </p:txBody>
      </p:sp>
      <p:sp>
        <p:nvSpPr>
          <p:cNvPr id="21" name="TextBox 20"/>
          <p:cNvSpPr txBox="1"/>
          <p:nvPr/>
        </p:nvSpPr>
        <p:spPr>
          <a:xfrm>
            <a:off x="6004826" y="2060011"/>
            <a:ext cx="933704" cy="369332"/>
          </a:xfrm>
          <a:prstGeom prst="rect">
            <a:avLst/>
          </a:prstGeom>
          <a:noFill/>
        </p:spPr>
        <p:txBody>
          <a:bodyPr wrap="square" rtlCol="0">
            <a:spAutoFit/>
          </a:bodyPr>
          <a:lstStyle/>
          <a:p>
            <a:r>
              <a:rPr lang="en-US" b="1" dirty="0" smtClean="0"/>
              <a:t>25 MW</a:t>
            </a:r>
            <a:endParaRPr lang="en-US" sz="2000" b="1" dirty="0"/>
          </a:p>
        </p:txBody>
      </p:sp>
      <p:sp>
        <p:nvSpPr>
          <p:cNvPr id="22" name="Rectangle 21"/>
          <p:cNvSpPr/>
          <p:nvPr/>
        </p:nvSpPr>
        <p:spPr>
          <a:xfrm>
            <a:off x="7297629" y="1800135"/>
            <a:ext cx="1403843" cy="877207"/>
          </a:xfrm>
          <a:prstGeom prst="rect">
            <a:avLst/>
          </a:prstGeom>
          <a:solidFill>
            <a:srgbClr val="A6A6A6"/>
          </a:solidFill>
          <a:ln w="19050" algn="ctr">
            <a:noFill/>
            <a:round/>
            <a:headEnd/>
            <a:tailEnd/>
          </a:ln>
        </p:spPr>
        <p:txBody>
          <a:bodyPr wrap="none" rtlCol="0" anchor="ctr" anchorCtr="1"/>
          <a:lstStyle/>
          <a:p>
            <a:pPr algn="ctr" fontAlgn="auto">
              <a:lnSpc>
                <a:spcPts val="2400"/>
              </a:lnSpc>
              <a:spcBef>
                <a:spcPts val="0"/>
              </a:spcBef>
              <a:spcAft>
                <a:spcPts val="0"/>
              </a:spcAft>
            </a:pPr>
            <a:r>
              <a:rPr lang="en-US" sz="2400" b="1" kern="0" dirty="0" smtClean="0">
                <a:solidFill>
                  <a:schemeClr val="tx1">
                    <a:lumMod val="50000"/>
                  </a:schemeClr>
                </a:solidFill>
                <a:latin typeface="Calibri" panose="020F0502020204030204" pitchFamily="34" charset="0"/>
              </a:rPr>
              <a:t>AS1 </a:t>
            </a:r>
          </a:p>
          <a:p>
            <a:pPr algn="ctr" fontAlgn="auto">
              <a:lnSpc>
                <a:spcPts val="2400"/>
              </a:lnSpc>
              <a:spcBef>
                <a:spcPts val="0"/>
              </a:spcBef>
              <a:spcAft>
                <a:spcPts val="0"/>
              </a:spcAft>
            </a:pPr>
            <a:r>
              <a:rPr lang="en-US" sz="2400" b="1" kern="0" dirty="0" smtClean="0">
                <a:solidFill>
                  <a:schemeClr val="tx1">
                    <a:lumMod val="50000"/>
                  </a:schemeClr>
                </a:solidFill>
                <a:latin typeface="Calibri" panose="020F0502020204030204" pitchFamily="34" charset="0"/>
              </a:rPr>
              <a:t>Award</a:t>
            </a:r>
            <a:endParaRPr lang="en-US" sz="2400" b="1" i="0" kern="0" baseline="0" dirty="0" smtClean="0">
              <a:solidFill>
                <a:schemeClr val="tx1">
                  <a:lumMod val="50000"/>
                </a:schemeClr>
              </a:solidFill>
              <a:latin typeface="Calibri" panose="020F0502020204030204" pitchFamily="34" charset="0"/>
            </a:endParaRPr>
          </a:p>
        </p:txBody>
      </p:sp>
      <p:sp>
        <p:nvSpPr>
          <p:cNvPr id="23" name="TextBox 22"/>
          <p:cNvSpPr txBox="1"/>
          <p:nvPr/>
        </p:nvSpPr>
        <p:spPr>
          <a:xfrm>
            <a:off x="6175223" y="3481973"/>
            <a:ext cx="933704" cy="369332"/>
          </a:xfrm>
          <a:prstGeom prst="rect">
            <a:avLst/>
          </a:prstGeom>
          <a:noFill/>
        </p:spPr>
        <p:txBody>
          <a:bodyPr wrap="square" rtlCol="0">
            <a:spAutoFit/>
          </a:bodyPr>
          <a:lstStyle/>
          <a:p>
            <a:r>
              <a:rPr lang="en-US" b="1" dirty="0"/>
              <a:t>7</a:t>
            </a:r>
            <a:r>
              <a:rPr lang="en-US" b="1" dirty="0" smtClean="0"/>
              <a:t>0 MW</a:t>
            </a:r>
            <a:endParaRPr lang="en-US" sz="2000" b="1" dirty="0"/>
          </a:p>
        </p:txBody>
      </p:sp>
      <p:sp>
        <p:nvSpPr>
          <p:cNvPr id="24" name="Left Brace 23"/>
          <p:cNvSpPr/>
          <p:nvPr/>
        </p:nvSpPr>
        <p:spPr>
          <a:xfrm>
            <a:off x="6914091" y="1566919"/>
            <a:ext cx="317810" cy="229071"/>
          </a:xfrm>
          <a:prstGeom prst="leftBrace">
            <a:avLst>
              <a:gd name="adj1" fmla="val 8333"/>
              <a:gd name="adj2" fmla="val 508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ln w="0"/>
              <a:effectLst>
                <a:outerShdw blurRad="38100" dist="19050" dir="2700000" algn="tl" rotWithShape="0">
                  <a:schemeClr val="dk1">
                    <a:alpha val="40000"/>
                  </a:schemeClr>
                </a:outerShdw>
              </a:effectLst>
            </a:endParaRPr>
          </a:p>
        </p:txBody>
      </p:sp>
      <p:sp>
        <p:nvSpPr>
          <p:cNvPr id="25" name="TextBox 24"/>
          <p:cNvSpPr txBox="1"/>
          <p:nvPr/>
        </p:nvSpPr>
        <p:spPr>
          <a:xfrm>
            <a:off x="6129055" y="1508972"/>
            <a:ext cx="933704" cy="369332"/>
          </a:xfrm>
          <a:prstGeom prst="rect">
            <a:avLst/>
          </a:prstGeom>
          <a:noFill/>
        </p:spPr>
        <p:txBody>
          <a:bodyPr wrap="square" rtlCol="0">
            <a:spAutoFit/>
          </a:bodyPr>
          <a:lstStyle/>
          <a:p>
            <a:r>
              <a:rPr lang="en-US" b="1" dirty="0"/>
              <a:t>5</a:t>
            </a:r>
            <a:r>
              <a:rPr lang="en-US" b="1" dirty="0" smtClean="0"/>
              <a:t> MW</a:t>
            </a:r>
            <a:endParaRPr lang="en-US" sz="2000" b="1" dirty="0"/>
          </a:p>
        </p:txBody>
      </p:sp>
      <p:sp>
        <p:nvSpPr>
          <p:cNvPr id="26" name="Rectangle 25"/>
          <p:cNvSpPr/>
          <p:nvPr/>
        </p:nvSpPr>
        <p:spPr>
          <a:xfrm>
            <a:off x="7292932" y="1566919"/>
            <a:ext cx="1403843" cy="229071"/>
          </a:xfrm>
          <a:prstGeom prst="rect">
            <a:avLst/>
          </a:prstGeom>
          <a:solidFill>
            <a:schemeClr val="accent4"/>
          </a:solidFill>
          <a:ln w="19050" algn="ctr">
            <a:noFill/>
            <a:round/>
            <a:headEnd/>
            <a:tailEnd/>
          </a:ln>
        </p:spPr>
        <p:txBody>
          <a:bodyPr wrap="none" rtlCol="0" anchor="ctr" anchorCtr="1"/>
          <a:lstStyle/>
          <a:p>
            <a:pPr algn="ctr" fontAlgn="auto">
              <a:lnSpc>
                <a:spcPts val="2400"/>
              </a:lnSpc>
              <a:spcBef>
                <a:spcPts val="0"/>
              </a:spcBef>
              <a:spcAft>
                <a:spcPts val="0"/>
              </a:spcAft>
            </a:pPr>
            <a:r>
              <a:rPr lang="en-US" sz="1600" b="1" kern="0" dirty="0" smtClean="0">
                <a:solidFill>
                  <a:schemeClr val="tx1">
                    <a:lumMod val="50000"/>
                  </a:schemeClr>
                </a:solidFill>
                <a:latin typeface="Calibri" panose="020F0502020204030204" pitchFamily="34" charset="0"/>
              </a:rPr>
              <a:t>AS2 Award</a:t>
            </a:r>
            <a:endParaRPr lang="en-US" sz="1600" b="1" i="0" kern="0" baseline="0" dirty="0" smtClean="0">
              <a:solidFill>
                <a:schemeClr val="tx1">
                  <a:lumMod val="50000"/>
                </a:schemeClr>
              </a:solidFill>
              <a:latin typeface="Calibri" panose="020F0502020204030204" pitchFamily="34" charset="0"/>
            </a:endParaRPr>
          </a:p>
        </p:txBody>
      </p:sp>
      <p:sp>
        <p:nvSpPr>
          <p:cNvPr id="27" name="TextBox 26"/>
          <p:cNvSpPr txBox="1"/>
          <p:nvPr/>
        </p:nvSpPr>
        <p:spPr>
          <a:xfrm>
            <a:off x="7292932" y="4613571"/>
            <a:ext cx="1403843" cy="400110"/>
          </a:xfrm>
          <a:prstGeom prst="rect">
            <a:avLst/>
          </a:prstGeom>
          <a:noFill/>
        </p:spPr>
        <p:txBody>
          <a:bodyPr wrap="square" rtlCol="0" anchor="ctr">
            <a:spAutoFit/>
          </a:bodyPr>
          <a:lstStyle/>
          <a:p>
            <a:pPr algn="ctr"/>
            <a:r>
              <a:rPr lang="en-US" sz="2000" b="1" i="0" baseline="0" dirty="0" smtClean="0">
                <a:solidFill>
                  <a:schemeClr val="bg1"/>
                </a:solidFill>
                <a:latin typeface="Calibri" panose="020F0502020204030204" pitchFamily="34" charset="0"/>
                <a:cs typeface="Arial" panose="020B0604020202020204" pitchFamily="34" charset="0"/>
              </a:rPr>
              <a:t>$40/MWh</a:t>
            </a:r>
            <a:endParaRPr lang="en-US" sz="2400" b="1" i="0" baseline="0" dirty="0">
              <a:solidFill>
                <a:schemeClr val="bg1"/>
              </a:solidFill>
              <a:latin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53346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fade">
                                      <p:cBhvr>
                                        <p:cTn id="25" dur="500"/>
                                        <p:tgtEl>
                                          <p:spTgt spid="4">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1"/>
            <a:ext cx="8574314" cy="714261"/>
          </a:xfrm>
        </p:spPr>
        <p:txBody>
          <a:bodyPr/>
          <a:lstStyle/>
          <a:p>
            <a:r>
              <a:rPr lang="en-US" sz="2200" dirty="0"/>
              <a:t>For RTC, each AS product needs a separate </a:t>
            </a:r>
            <a:r>
              <a:rPr lang="en-US" sz="2200" dirty="0" smtClean="0"/>
              <a:t>AS demand curve.</a:t>
            </a:r>
            <a:endParaRPr lang="en-US" sz="2200" dirty="0"/>
          </a:p>
        </p:txBody>
      </p:sp>
      <p:graphicFrame>
        <p:nvGraphicFramePr>
          <p:cNvPr id="6" name="Chart 5"/>
          <p:cNvGraphicFramePr>
            <a:graphicFrameLocks/>
          </p:cNvGraphicFramePr>
          <p:nvPr>
            <p:extLst/>
          </p:nvPr>
        </p:nvGraphicFramePr>
        <p:xfrm>
          <a:off x="1394529" y="1884975"/>
          <a:ext cx="6348846" cy="4197928"/>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1"/>
          <p:cNvSpPr txBox="1">
            <a:spLocks/>
          </p:cNvSpPr>
          <p:nvPr/>
        </p:nvSpPr>
        <p:spPr>
          <a:xfrm>
            <a:off x="298704" y="1160476"/>
            <a:ext cx="8540496" cy="72449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800" smtClean="0"/>
              <a:t>The methodology for deriving these AS demand curves is currently under discussion, but it could look something like:</a:t>
            </a:r>
            <a:endParaRPr lang="en-US" sz="1800" dirty="0"/>
          </a:p>
        </p:txBody>
      </p:sp>
      <p:graphicFrame>
        <p:nvGraphicFramePr>
          <p:cNvPr id="8" name="Chart 7"/>
          <p:cNvGraphicFramePr>
            <a:graphicFrameLocks/>
          </p:cNvGraphicFramePr>
          <p:nvPr>
            <p:extLst/>
          </p:nvPr>
        </p:nvGraphicFramePr>
        <p:xfrm>
          <a:off x="1394529" y="1884975"/>
          <a:ext cx="6348846" cy="41979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nvPr>
        </p:nvGraphicFramePr>
        <p:xfrm>
          <a:off x="1394529" y="1884975"/>
          <a:ext cx="6348846" cy="419792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p:cNvGraphicFramePr>
            <a:graphicFrameLocks/>
          </p:cNvGraphicFramePr>
          <p:nvPr>
            <p:extLst/>
          </p:nvPr>
        </p:nvGraphicFramePr>
        <p:xfrm>
          <a:off x="1394529" y="1884975"/>
          <a:ext cx="6348846" cy="419792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hart 10"/>
          <p:cNvGraphicFramePr>
            <a:graphicFrameLocks/>
          </p:cNvGraphicFramePr>
          <p:nvPr>
            <p:extLst/>
          </p:nvPr>
        </p:nvGraphicFramePr>
        <p:xfrm>
          <a:off x="1394529" y="1884975"/>
          <a:ext cx="6348846" cy="4197928"/>
        </p:xfrm>
        <a:graphic>
          <a:graphicData uri="http://schemas.openxmlformats.org/drawingml/2006/chart">
            <c:chart xmlns:c="http://schemas.openxmlformats.org/drawingml/2006/chart" xmlns:r="http://schemas.openxmlformats.org/officeDocument/2006/relationships" r:id="rId7"/>
          </a:graphicData>
        </a:graphic>
      </p:graphicFrame>
    </p:spTree>
    <p:custDataLst>
      <p:tags r:id="rId1"/>
    </p:custDataLst>
    <p:extLst>
      <p:ext uri="{BB962C8B-B14F-4D97-AF65-F5344CB8AC3E}">
        <p14:creationId xmlns:p14="http://schemas.microsoft.com/office/powerpoint/2010/main" val="84910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Graphic spid="8" grpId="0">
        <p:bldAsOne/>
      </p:bldGraphic>
      <p:bldGraphic spid="9" grpId="0">
        <p:bldAsOne/>
      </p:bldGraphic>
      <p:bldGraphic spid="10" grpId="0">
        <p:bldAsOne/>
      </p:bldGraphic>
      <p:bldGraphic spid="11"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sp>
        <p:nvSpPr>
          <p:cNvPr id="5" name="TextBox 4"/>
          <p:cNvSpPr txBox="1"/>
          <p:nvPr/>
        </p:nvSpPr>
        <p:spPr>
          <a:xfrm>
            <a:off x="381000" y="960223"/>
            <a:ext cx="7896225" cy="4031873"/>
          </a:xfrm>
          <a:prstGeom prst="rect">
            <a:avLst/>
          </a:prstGeom>
          <a:noFill/>
        </p:spPr>
        <p:txBody>
          <a:bodyPr wrap="square" rtlCol="0">
            <a:spAutoFit/>
          </a:bodyPr>
          <a:lstStyle/>
          <a:p>
            <a:pPr marL="285750" indent="-285750">
              <a:spcBef>
                <a:spcPts val="1000"/>
              </a:spcBef>
              <a:spcAft>
                <a:spcPts val="1000"/>
              </a:spcAft>
              <a:buFont typeface="Arial" panose="020B0604020202020204" pitchFamily="34" charset="0"/>
              <a:buChar char="•"/>
            </a:pPr>
            <a:r>
              <a:rPr lang="en-US" sz="2000" dirty="0" smtClean="0"/>
              <a:t>Part 1- Objective and audience for this orientation		</a:t>
            </a:r>
          </a:p>
          <a:p>
            <a:pPr marL="285750" indent="-285750">
              <a:spcBef>
                <a:spcPts val="1000"/>
              </a:spcBef>
              <a:spcAft>
                <a:spcPts val="1000"/>
              </a:spcAft>
              <a:buFont typeface="Arial" panose="020B0604020202020204" pitchFamily="34" charset="0"/>
              <a:buChar char="•"/>
            </a:pPr>
            <a:r>
              <a:rPr lang="en-US" sz="2000" dirty="0" smtClean="0"/>
              <a:t>Part 2- High level concepts and changes with RTC		</a:t>
            </a:r>
          </a:p>
          <a:p>
            <a:pPr marL="285750" indent="-285750">
              <a:spcBef>
                <a:spcPts val="1000"/>
              </a:spcBef>
              <a:spcAft>
                <a:spcPts val="1000"/>
              </a:spcAft>
              <a:buFont typeface="Arial" panose="020B0604020202020204" pitchFamily="34" charset="0"/>
              <a:buChar char="•"/>
            </a:pPr>
            <a:r>
              <a:rPr lang="en-US" sz="2000" dirty="0"/>
              <a:t>Part 3- Explanation of Ancillary Service </a:t>
            </a:r>
            <a:r>
              <a:rPr lang="en-US" sz="2000" dirty="0" smtClean="0"/>
              <a:t>demand </a:t>
            </a:r>
            <a:r>
              <a:rPr lang="en-US" sz="2000" dirty="0"/>
              <a:t>c</a:t>
            </a:r>
            <a:r>
              <a:rPr lang="en-US" sz="2000" dirty="0" smtClean="0"/>
              <a:t>urves </a:t>
            </a:r>
            <a:r>
              <a:rPr lang="en-US" sz="2000" dirty="0"/>
              <a:t>versus ORDC</a:t>
            </a:r>
          </a:p>
          <a:p>
            <a:pPr marL="285750" indent="-285750">
              <a:spcBef>
                <a:spcPts val="1000"/>
              </a:spcBef>
              <a:spcAft>
                <a:spcPts val="1000"/>
              </a:spcAft>
              <a:buFont typeface="Arial" panose="020B0604020202020204" pitchFamily="34" charset="0"/>
              <a:buChar char="•"/>
            </a:pPr>
            <a:r>
              <a:rPr lang="en-US" sz="2000" dirty="0" smtClean="0">
                <a:solidFill>
                  <a:srgbClr val="FF0000"/>
                </a:solidFill>
              </a:rPr>
              <a:t>Part 4- Wrap-up and questions </a:t>
            </a:r>
          </a:p>
          <a:p>
            <a:pPr marL="285750" indent="-285750">
              <a:spcBef>
                <a:spcPts val="1000"/>
              </a:spcBef>
              <a:spcAft>
                <a:spcPts val="1000"/>
              </a:spcAft>
              <a:buFont typeface="Arial" panose="020B0604020202020204" pitchFamily="34" charset="0"/>
              <a:buChar char="•"/>
            </a:pPr>
            <a:r>
              <a:rPr lang="en-US" sz="2000" dirty="0" smtClean="0"/>
              <a:t>Part 5- Appendix</a:t>
            </a:r>
          </a:p>
          <a:p>
            <a:pPr marL="742950" lvl="1" indent="-285750">
              <a:spcBef>
                <a:spcPts val="1000"/>
              </a:spcBef>
              <a:spcAft>
                <a:spcPts val="1000"/>
              </a:spcAft>
              <a:buFont typeface="Arial" panose="020B0604020202020204" pitchFamily="34" charset="0"/>
              <a:buChar char="‒"/>
            </a:pPr>
            <a:r>
              <a:rPr lang="en-US" dirty="0" smtClean="0"/>
              <a:t>Acronyms</a:t>
            </a:r>
            <a:endParaRPr lang="en-US" dirty="0"/>
          </a:p>
          <a:p>
            <a:pPr marL="742950" lvl="1" indent="-285750">
              <a:spcBef>
                <a:spcPts val="1000"/>
              </a:spcBef>
              <a:spcAft>
                <a:spcPts val="1000"/>
              </a:spcAft>
              <a:buFont typeface="Arial" panose="020B0604020202020204" pitchFamily="34" charset="0"/>
              <a:buChar char="‒"/>
            </a:pPr>
            <a:r>
              <a:rPr lang="en-US" dirty="0" smtClean="0"/>
              <a:t>Other references regarding RTC</a:t>
            </a:r>
          </a:p>
        </p:txBody>
      </p:sp>
    </p:spTree>
    <p:custDataLst>
      <p:tags r:id="rId1"/>
    </p:custDataLst>
    <p:extLst>
      <p:ext uri="{BB962C8B-B14F-4D97-AF65-F5344CB8AC3E}">
        <p14:creationId xmlns:p14="http://schemas.microsoft.com/office/powerpoint/2010/main" val="34607943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Summary – </a:t>
            </a:r>
            <a:r>
              <a:rPr lang="en-US" dirty="0" smtClean="0"/>
              <a:t>Benefits of Real-Time Co-optimization</a:t>
            </a:r>
            <a:endParaRPr lang="en-US" dirty="0"/>
          </a:p>
        </p:txBody>
      </p:sp>
      <p:grpSp>
        <p:nvGrpSpPr>
          <p:cNvPr id="28" name="Group 27"/>
          <p:cNvGrpSpPr/>
          <p:nvPr/>
        </p:nvGrpSpPr>
        <p:grpSpPr>
          <a:xfrm>
            <a:off x="0" y="1119371"/>
            <a:ext cx="8322061" cy="4924246"/>
            <a:chOff x="-285749" y="782170"/>
            <a:chExt cx="9080394" cy="5372959"/>
          </a:xfrm>
        </p:grpSpPr>
        <p:sp>
          <p:nvSpPr>
            <p:cNvPr id="18" name="Freeform 17"/>
            <p:cNvSpPr/>
            <p:nvPr/>
          </p:nvSpPr>
          <p:spPr>
            <a:xfrm>
              <a:off x="701082" y="2187146"/>
              <a:ext cx="2433648" cy="2470294"/>
            </a:xfrm>
            <a:custGeom>
              <a:avLst/>
              <a:gdLst>
                <a:gd name="connsiteX0" fmla="*/ 0 w 1778971"/>
                <a:gd name="connsiteY0" fmla="*/ 889406 h 1778812"/>
                <a:gd name="connsiteX1" fmla="*/ 889486 w 1778971"/>
                <a:gd name="connsiteY1" fmla="*/ 0 h 1778812"/>
                <a:gd name="connsiteX2" fmla="*/ 1778972 w 1778971"/>
                <a:gd name="connsiteY2" fmla="*/ 889406 h 1778812"/>
                <a:gd name="connsiteX3" fmla="*/ 889486 w 1778971"/>
                <a:gd name="connsiteY3" fmla="*/ 1778812 h 1778812"/>
                <a:gd name="connsiteX4" fmla="*/ 0 w 1778971"/>
                <a:gd name="connsiteY4" fmla="*/ 889406 h 1778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8971" h="1778812">
                  <a:moveTo>
                    <a:pt x="0" y="889406"/>
                  </a:moveTo>
                  <a:cubicBezTo>
                    <a:pt x="0" y="398201"/>
                    <a:pt x="398236" y="0"/>
                    <a:pt x="889486" y="0"/>
                  </a:cubicBezTo>
                  <a:cubicBezTo>
                    <a:pt x="1380736" y="0"/>
                    <a:pt x="1778972" y="398201"/>
                    <a:pt x="1778972" y="889406"/>
                  </a:cubicBezTo>
                  <a:cubicBezTo>
                    <a:pt x="1778972" y="1380611"/>
                    <a:pt x="1380736" y="1778812"/>
                    <a:pt x="889486" y="1778812"/>
                  </a:cubicBezTo>
                  <a:cubicBezTo>
                    <a:pt x="398236" y="1778812"/>
                    <a:pt x="0" y="1380611"/>
                    <a:pt x="0" y="889406"/>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2274" tIns="292251" rIns="292274" bIns="292251" numCol="1" spcCol="1270" anchor="ctr" anchorCtr="0">
              <a:noAutofit/>
            </a:bodyPr>
            <a:lstStyle/>
            <a:p>
              <a:pPr lvl="0" algn="ctr" defTabSz="1111250">
                <a:lnSpc>
                  <a:spcPct val="90000"/>
                </a:lnSpc>
                <a:spcBef>
                  <a:spcPct val="0"/>
                </a:spcBef>
                <a:spcAft>
                  <a:spcPct val="35000"/>
                </a:spcAft>
              </a:pPr>
              <a:r>
                <a:rPr lang="en-US" sz="2800" b="1" kern="1200" dirty="0" smtClean="0"/>
                <a:t>Proposed</a:t>
              </a:r>
            </a:p>
            <a:p>
              <a:pPr lvl="0" algn="ctr" defTabSz="1111250">
                <a:lnSpc>
                  <a:spcPct val="90000"/>
                </a:lnSpc>
                <a:spcBef>
                  <a:spcPct val="0"/>
                </a:spcBef>
                <a:spcAft>
                  <a:spcPct val="35000"/>
                </a:spcAft>
              </a:pPr>
              <a:r>
                <a:rPr lang="en-US" sz="2800" b="1" kern="1200" dirty="0" smtClean="0"/>
                <a:t>Benefits</a:t>
              </a:r>
              <a:endParaRPr lang="en-US" sz="2800" b="1" kern="1200" dirty="0"/>
            </a:p>
          </p:txBody>
        </p:sp>
        <p:sp>
          <p:nvSpPr>
            <p:cNvPr id="19" name="Block Arc 18"/>
            <p:cNvSpPr/>
            <p:nvPr/>
          </p:nvSpPr>
          <p:spPr>
            <a:xfrm>
              <a:off x="-285749" y="976730"/>
              <a:ext cx="4379628" cy="4871620"/>
            </a:xfrm>
            <a:prstGeom prst="blockArc">
              <a:avLst>
                <a:gd name="adj1" fmla="val 16509444"/>
                <a:gd name="adj2" fmla="val 5088054"/>
                <a:gd name="adj3" fmla="val 52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Oval 19"/>
            <p:cNvSpPr/>
            <p:nvPr/>
          </p:nvSpPr>
          <p:spPr>
            <a:xfrm>
              <a:off x="2492094" y="1014729"/>
              <a:ext cx="631120" cy="630988"/>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lIns="0" tIns="0" rIns="0" bIns="0" anchor="ctr"/>
            <a:lstStyle/>
            <a:p>
              <a:pPr algn="ctr"/>
              <a:r>
                <a:rPr lang="en-US" sz="2400" dirty="0" smtClean="0">
                  <a:solidFill>
                    <a:schemeClr val="tx1"/>
                  </a:solidFill>
                </a:rPr>
                <a:t>1</a:t>
              </a:r>
              <a:endParaRPr lang="en-US" sz="2400" dirty="0">
                <a:solidFill>
                  <a:schemeClr val="tx1"/>
                </a:solidFill>
              </a:endParaRPr>
            </a:p>
          </p:txBody>
        </p:sp>
        <p:sp>
          <p:nvSpPr>
            <p:cNvPr id="21" name="Freeform 20"/>
            <p:cNvSpPr/>
            <p:nvPr/>
          </p:nvSpPr>
          <p:spPr>
            <a:xfrm>
              <a:off x="3525880" y="782170"/>
              <a:ext cx="4498696" cy="922528"/>
            </a:xfrm>
            <a:custGeom>
              <a:avLst/>
              <a:gdLst>
                <a:gd name="connsiteX0" fmla="*/ 0 w 1275991"/>
                <a:gd name="connsiteY0" fmla="*/ 0 h 922528"/>
                <a:gd name="connsiteX1" fmla="*/ 1275991 w 1275991"/>
                <a:gd name="connsiteY1" fmla="*/ 0 h 922528"/>
                <a:gd name="connsiteX2" fmla="*/ 1275991 w 1275991"/>
                <a:gd name="connsiteY2" fmla="*/ 922528 h 922528"/>
                <a:gd name="connsiteX3" fmla="*/ 0 w 1275991"/>
                <a:gd name="connsiteY3" fmla="*/ 922528 h 922528"/>
                <a:gd name="connsiteX4" fmla="*/ 0 w 1275991"/>
                <a:gd name="connsiteY4" fmla="*/ 0 h 922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991" h="922528">
                  <a:moveTo>
                    <a:pt x="0" y="0"/>
                  </a:moveTo>
                  <a:lnTo>
                    <a:pt x="1275991" y="0"/>
                  </a:lnTo>
                  <a:lnTo>
                    <a:pt x="1275991" y="922528"/>
                  </a:lnTo>
                  <a:lnTo>
                    <a:pt x="0" y="9225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050" tIns="19050" rIns="19050" bIns="19050" numCol="1" spcCol="1270" anchor="ctr" anchorCtr="0">
              <a:noAutofit/>
            </a:bodyPr>
            <a:lstStyle/>
            <a:p>
              <a:pPr lvl="0" algn="l" defTabSz="666750">
                <a:lnSpc>
                  <a:spcPct val="90000"/>
                </a:lnSpc>
                <a:spcBef>
                  <a:spcPct val="0"/>
                </a:spcBef>
                <a:spcAft>
                  <a:spcPct val="10000"/>
                </a:spcAft>
              </a:pPr>
              <a:r>
                <a:rPr lang="en-US" sz="2400" kern="1200" dirty="0" smtClean="0"/>
                <a:t>Least-cost provision of Energy and Ancillary Services</a:t>
              </a:r>
              <a:endParaRPr lang="en-US" sz="2400" kern="1200" dirty="0"/>
            </a:p>
          </p:txBody>
        </p:sp>
        <p:sp>
          <p:nvSpPr>
            <p:cNvPr id="22" name="Oval 21"/>
            <p:cNvSpPr/>
            <p:nvPr/>
          </p:nvSpPr>
          <p:spPr>
            <a:xfrm>
              <a:off x="3529536" y="2331493"/>
              <a:ext cx="631120" cy="630988"/>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lIns="0" tIns="0" rIns="0" bIns="0" anchor="ctr"/>
            <a:lstStyle/>
            <a:p>
              <a:pPr algn="ctr"/>
              <a:r>
                <a:rPr lang="en-US" sz="2400" dirty="0" smtClean="0">
                  <a:solidFill>
                    <a:schemeClr val="tx1"/>
                  </a:solidFill>
                </a:rPr>
                <a:t>2</a:t>
              </a:r>
              <a:endParaRPr lang="en-US" sz="2400" dirty="0">
                <a:solidFill>
                  <a:schemeClr val="tx1"/>
                </a:solidFill>
              </a:endParaRPr>
            </a:p>
          </p:txBody>
        </p:sp>
        <p:sp>
          <p:nvSpPr>
            <p:cNvPr id="23" name="Freeform 22"/>
            <p:cNvSpPr/>
            <p:nvPr/>
          </p:nvSpPr>
          <p:spPr>
            <a:xfrm>
              <a:off x="4334538" y="2187145"/>
              <a:ext cx="3504537" cy="922528"/>
            </a:xfrm>
            <a:custGeom>
              <a:avLst/>
              <a:gdLst>
                <a:gd name="connsiteX0" fmla="*/ 0 w 1275991"/>
                <a:gd name="connsiteY0" fmla="*/ 0 h 922528"/>
                <a:gd name="connsiteX1" fmla="*/ 1275991 w 1275991"/>
                <a:gd name="connsiteY1" fmla="*/ 0 h 922528"/>
                <a:gd name="connsiteX2" fmla="*/ 1275991 w 1275991"/>
                <a:gd name="connsiteY2" fmla="*/ 922528 h 922528"/>
                <a:gd name="connsiteX3" fmla="*/ 0 w 1275991"/>
                <a:gd name="connsiteY3" fmla="*/ 922528 h 922528"/>
                <a:gd name="connsiteX4" fmla="*/ 0 w 1275991"/>
                <a:gd name="connsiteY4" fmla="*/ 0 h 922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991" h="922528">
                  <a:moveTo>
                    <a:pt x="0" y="0"/>
                  </a:moveTo>
                  <a:lnTo>
                    <a:pt x="1275991" y="0"/>
                  </a:lnTo>
                  <a:lnTo>
                    <a:pt x="1275991" y="922528"/>
                  </a:lnTo>
                  <a:lnTo>
                    <a:pt x="0" y="9225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050" tIns="19050" rIns="19050" bIns="19050" numCol="1" spcCol="1270" anchor="ctr" anchorCtr="0">
              <a:noAutofit/>
            </a:bodyPr>
            <a:lstStyle/>
            <a:p>
              <a:pPr lvl="0" algn="l" defTabSz="666750">
                <a:lnSpc>
                  <a:spcPct val="90000"/>
                </a:lnSpc>
                <a:spcBef>
                  <a:spcPct val="0"/>
                </a:spcBef>
                <a:spcAft>
                  <a:spcPct val="10000"/>
                </a:spcAft>
              </a:pPr>
              <a:r>
                <a:rPr lang="en-US" sz="2400" kern="1200" dirty="0" smtClean="0"/>
                <a:t>Enhanced RUC optimization </a:t>
              </a:r>
              <a:endParaRPr lang="en-US" sz="2400" kern="1200" dirty="0"/>
            </a:p>
          </p:txBody>
        </p:sp>
        <p:sp>
          <p:nvSpPr>
            <p:cNvPr id="24" name="Oval 23"/>
            <p:cNvSpPr/>
            <p:nvPr/>
          </p:nvSpPr>
          <p:spPr>
            <a:xfrm>
              <a:off x="3525880" y="3939692"/>
              <a:ext cx="631120" cy="630988"/>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lIns="0" tIns="0" rIns="0" bIns="0" anchor="ctr"/>
            <a:lstStyle/>
            <a:p>
              <a:pPr algn="ctr"/>
              <a:r>
                <a:rPr lang="en-US" sz="2400" dirty="0" smtClean="0">
                  <a:solidFill>
                    <a:schemeClr val="tx1"/>
                  </a:solidFill>
                </a:rPr>
                <a:t>3</a:t>
              </a:r>
              <a:endParaRPr lang="en-US" sz="2400" dirty="0">
                <a:solidFill>
                  <a:schemeClr val="tx1"/>
                </a:solidFill>
              </a:endParaRPr>
            </a:p>
          </p:txBody>
        </p:sp>
        <p:sp>
          <p:nvSpPr>
            <p:cNvPr id="25" name="Freeform 24"/>
            <p:cNvSpPr/>
            <p:nvPr/>
          </p:nvSpPr>
          <p:spPr>
            <a:xfrm>
              <a:off x="4334538" y="3794126"/>
              <a:ext cx="4460107" cy="922528"/>
            </a:xfrm>
            <a:custGeom>
              <a:avLst/>
              <a:gdLst>
                <a:gd name="connsiteX0" fmla="*/ 0 w 1275991"/>
                <a:gd name="connsiteY0" fmla="*/ 0 h 922528"/>
                <a:gd name="connsiteX1" fmla="*/ 1275991 w 1275991"/>
                <a:gd name="connsiteY1" fmla="*/ 0 h 922528"/>
                <a:gd name="connsiteX2" fmla="*/ 1275991 w 1275991"/>
                <a:gd name="connsiteY2" fmla="*/ 922528 h 922528"/>
                <a:gd name="connsiteX3" fmla="*/ 0 w 1275991"/>
                <a:gd name="connsiteY3" fmla="*/ 922528 h 922528"/>
                <a:gd name="connsiteX4" fmla="*/ 0 w 1275991"/>
                <a:gd name="connsiteY4" fmla="*/ 0 h 922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991" h="922528">
                  <a:moveTo>
                    <a:pt x="0" y="0"/>
                  </a:moveTo>
                  <a:lnTo>
                    <a:pt x="1275991" y="0"/>
                  </a:lnTo>
                  <a:lnTo>
                    <a:pt x="1275991" y="922528"/>
                  </a:lnTo>
                  <a:lnTo>
                    <a:pt x="0" y="9225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050" tIns="19050" rIns="19050" bIns="19050" numCol="1" spcCol="1270" anchor="ctr" anchorCtr="0">
              <a:noAutofit/>
            </a:bodyPr>
            <a:lstStyle/>
            <a:p>
              <a:pPr lvl="0" algn="l" defTabSz="666750">
                <a:lnSpc>
                  <a:spcPct val="90000"/>
                </a:lnSpc>
                <a:spcBef>
                  <a:spcPct val="0"/>
                </a:spcBef>
                <a:spcAft>
                  <a:spcPct val="10000"/>
                </a:spcAft>
              </a:pPr>
              <a:r>
                <a:rPr lang="en-US" sz="2400" kern="1200" dirty="0" smtClean="0"/>
                <a:t>Reduced risk and increased optimization for resources</a:t>
              </a:r>
              <a:endParaRPr lang="en-US" sz="2400" kern="1200" dirty="0"/>
            </a:p>
          </p:txBody>
        </p:sp>
        <p:sp>
          <p:nvSpPr>
            <p:cNvPr id="26" name="Oval 25"/>
            <p:cNvSpPr/>
            <p:nvPr/>
          </p:nvSpPr>
          <p:spPr>
            <a:xfrm>
              <a:off x="2492094" y="5200164"/>
              <a:ext cx="631120" cy="630988"/>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lIns="0" tIns="0" rIns="0" bIns="0" anchor="ctr"/>
            <a:lstStyle/>
            <a:p>
              <a:pPr algn="ctr"/>
              <a:r>
                <a:rPr lang="en-US" sz="2400" dirty="0" smtClean="0">
                  <a:solidFill>
                    <a:schemeClr val="tx1"/>
                  </a:solidFill>
                </a:rPr>
                <a:t>4</a:t>
              </a:r>
              <a:endParaRPr lang="en-US" sz="2400" dirty="0">
                <a:solidFill>
                  <a:schemeClr val="tx1"/>
                </a:solidFill>
              </a:endParaRPr>
            </a:p>
          </p:txBody>
        </p:sp>
        <p:sp>
          <p:nvSpPr>
            <p:cNvPr id="27" name="Freeform 26"/>
            <p:cNvSpPr/>
            <p:nvPr/>
          </p:nvSpPr>
          <p:spPr>
            <a:xfrm>
              <a:off x="3340379" y="5232601"/>
              <a:ext cx="4180749" cy="922528"/>
            </a:xfrm>
            <a:custGeom>
              <a:avLst/>
              <a:gdLst>
                <a:gd name="connsiteX0" fmla="*/ 0 w 1275991"/>
                <a:gd name="connsiteY0" fmla="*/ 0 h 922528"/>
                <a:gd name="connsiteX1" fmla="*/ 1275991 w 1275991"/>
                <a:gd name="connsiteY1" fmla="*/ 0 h 922528"/>
                <a:gd name="connsiteX2" fmla="*/ 1275991 w 1275991"/>
                <a:gd name="connsiteY2" fmla="*/ 922528 h 922528"/>
                <a:gd name="connsiteX3" fmla="*/ 0 w 1275991"/>
                <a:gd name="connsiteY3" fmla="*/ 922528 h 922528"/>
                <a:gd name="connsiteX4" fmla="*/ 0 w 1275991"/>
                <a:gd name="connsiteY4" fmla="*/ 0 h 922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991" h="922528">
                  <a:moveTo>
                    <a:pt x="0" y="0"/>
                  </a:moveTo>
                  <a:lnTo>
                    <a:pt x="1275991" y="0"/>
                  </a:lnTo>
                  <a:lnTo>
                    <a:pt x="1275991" y="922528"/>
                  </a:lnTo>
                  <a:lnTo>
                    <a:pt x="0" y="9225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050" tIns="19050" rIns="19050" bIns="19050" numCol="1" spcCol="1270" anchor="ctr" anchorCtr="0">
              <a:noAutofit/>
            </a:bodyPr>
            <a:lstStyle/>
            <a:p>
              <a:pPr lvl="0" algn="l" defTabSz="666750">
                <a:lnSpc>
                  <a:spcPct val="90000"/>
                </a:lnSpc>
                <a:spcBef>
                  <a:spcPct val="0"/>
                </a:spcBef>
                <a:spcAft>
                  <a:spcPct val="10000"/>
                </a:spcAft>
              </a:pPr>
              <a:r>
                <a:rPr lang="en-US" sz="2400" kern="1200" dirty="0" smtClean="0"/>
                <a:t>Fewer manual processes by ERCOT operators </a:t>
              </a:r>
              <a:endParaRPr lang="en-US" sz="2400" kern="1200" dirty="0"/>
            </a:p>
          </p:txBody>
        </p:sp>
      </p:grpSp>
    </p:spTree>
    <p:custDataLst>
      <p:tags r:id="rId1"/>
    </p:custDataLst>
    <p:extLst>
      <p:ext uri="{BB962C8B-B14F-4D97-AF65-F5344CB8AC3E}">
        <p14:creationId xmlns:p14="http://schemas.microsoft.com/office/powerpoint/2010/main" val="13319455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sp>
        <p:nvSpPr>
          <p:cNvPr id="5" name="TextBox 4"/>
          <p:cNvSpPr txBox="1"/>
          <p:nvPr/>
        </p:nvSpPr>
        <p:spPr>
          <a:xfrm>
            <a:off x="381000" y="997294"/>
            <a:ext cx="7502611" cy="4031873"/>
          </a:xfrm>
          <a:prstGeom prst="rect">
            <a:avLst/>
          </a:prstGeom>
          <a:noFill/>
        </p:spPr>
        <p:txBody>
          <a:bodyPr wrap="square" rtlCol="0">
            <a:spAutoFit/>
          </a:bodyPr>
          <a:lstStyle/>
          <a:p>
            <a:pPr marL="285750" indent="-285750">
              <a:spcBef>
                <a:spcPts val="1000"/>
              </a:spcBef>
              <a:spcAft>
                <a:spcPts val="1000"/>
              </a:spcAft>
              <a:buFont typeface="Arial" panose="020B0604020202020204" pitchFamily="34" charset="0"/>
              <a:buChar char="•"/>
            </a:pPr>
            <a:r>
              <a:rPr lang="en-US" sz="2000" dirty="0" smtClean="0"/>
              <a:t>Part 1- Objective and audience for this orientation		</a:t>
            </a:r>
          </a:p>
          <a:p>
            <a:pPr marL="285750" indent="-285750">
              <a:spcBef>
                <a:spcPts val="1000"/>
              </a:spcBef>
              <a:spcAft>
                <a:spcPts val="1000"/>
              </a:spcAft>
              <a:buFont typeface="Arial" panose="020B0604020202020204" pitchFamily="34" charset="0"/>
              <a:buChar char="•"/>
            </a:pPr>
            <a:r>
              <a:rPr lang="en-US" sz="2000" dirty="0" smtClean="0">
                <a:solidFill>
                  <a:srgbClr val="FF0000"/>
                </a:solidFill>
              </a:rPr>
              <a:t>Part 2- High level concepts and changes with RTC	</a:t>
            </a:r>
            <a:r>
              <a:rPr lang="en-US" sz="2000" dirty="0" smtClean="0"/>
              <a:t>	</a:t>
            </a:r>
          </a:p>
          <a:p>
            <a:pPr marL="285750" indent="-285750">
              <a:spcBef>
                <a:spcPts val="1000"/>
              </a:spcBef>
              <a:spcAft>
                <a:spcPts val="1000"/>
              </a:spcAft>
              <a:buFont typeface="Arial" panose="020B0604020202020204" pitchFamily="34" charset="0"/>
              <a:buChar char="•"/>
            </a:pPr>
            <a:r>
              <a:rPr lang="en-US" sz="2000" dirty="0" smtClean="0"/>
              <a:t>Part 3- Explanation of Ancillary Service demand </a:t>
            </a:r>
            <a:r>
              <a:rPr lang="en-US" sz="2000" dirty="0"/>
              <a:t>c</a:t>
            </a:r>
            <a:r>
              <a:rPr lang="en-US" sz="2000" dirty="0" smtClean="0"/>
              <a:t>urves versus ORDC</a:t>
            </a:r>
          </a:p>
          <a:p>
            <a:pPr marL="285750" indent="-285750">
              <a:spcBef>
                <a:spcPts val="1000"/>
              </a:spcBef>
              <a:spcAft>
                <a:spcPts val="1000"/>
              </a:spcAft>
              <a:buFont typeface="Arial" panose="020B0604020202020204" pitchFamily="34" charset="0"/>
              <a:buChar char="•"/>
            </a:pPr>
            <a:r>
              <a:rPr lang="en-US" sz="2000" dirty="0" smtClean="0"/>
              <a:t>Part 4- Wrap-up and questions </a:t>
            </a:r>
          </a:p>
          <a:p>
            <a:pPr marL="285750" indent="-285750">
              <a:spcBef>
                <a:spcPts val="1000"/>
              </a:spcBef>
              <a:spcAft>
                <a:spcPts val="1000"/>
              </a:spcAft>
              <a:buFont typeface="Arial" panose="020B0604020202020204" pitchFamily="34" charset="0"/>
              <a:buChar char="•"/>
            </a:pPr>
            <a:r>
              <a:rPr lang="en-US" sz="2000" dirty="0" smtClean="0"/>
              <a:t>Part 5- Appendix</a:t>
            </a:r>
          </a:p>
          <a:p>
            <a:pPr marL="742950" lvl="1" indent="-285750">
              <a:spcBef>
                <a:spcPts val="1000"/>
              </a:spcBef>
              <a:spcAft>
                <a:spcPts val="1000"/>
              </a:spcAft>
              <a:buFont typeface="Arial" panose="020B0604020202020204" pitchFamily="34" charset="0"/>
              <a:buChar char="‒"/>
            </a:pPr>
            <a:r>
              <a:rPr lang="en-US" dirty="0" smtClean="0"/>
              <a:t>Acronyms</a:t>
            </a:r>
            <a:endParaRPr lang="en-US" dirty="0"/>
          </a:p>
          <a:p>
            <a:pPr marL="742950" lvl="1" indent="-285750">
              <a:spcBef>
                <a:spcPts val="1000"/>
              </a:spcBef>
              <a:spcAft>
                <a:spcPts val="1000"/>
              </a:spcAft>
              <a:buFont typeface="Arial" panose="020B0604020202020204" pitchFamily="34" charset="0"/>
              <a:buChar char="‒"/>
            </a:pPr>
            <a:r>
              <a:rPr lang="en-US" dirty="0" smtClean="0"/>
              <a:t>Other references regarding RTC</a:t>
            </a:r>
          </a:p>
        </p:txBody>
      </p:sp>
    </p:spTree>
    <p:custDataLst>
      <p:tags r:id="rId1"/>
    </p:custDataLst>
    <p:extLst>
      <p:ext uri="{BB962C8B-B14F-4D97-AF65-F5344CB8AC3E}">
        <p14:creationId xmlns:p14="http://schemas.microsoft.com/office/powerpoint/2010/main" val="12865426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Wrap-Up and Questions</a:t>
            </a:r>
            <a:endParaRPr lang="en-US" dirty="0"/>
          </a:p>
        </p:txBody>
      </p:sp>
      <p:sp>
        <p:nvSpPr>
          <p:cNvPr id="5" name="TextBox 4"/>
          <p:cNvSpPr txBox="1"/>
          <p:nvPr/>
        </p:nvSpPr>
        <p:spPr>
          <a:xfrm>
            <a:off x="381000" y="972580"/>
            <a:ext cx="7896225" cy="480131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ERCOT has presented a </a:t>
            </a:r>
            <a:r>
              <a:rPr lang="en-US" dirty="0"/>
              <a:t>conceptual overview to describe how Real-Time </a:t>
            </a:r>
            <a:r>
              <a:rPr lang="en-US" dirty="0" smtClean="0"/>
              <a:t>Co-optimization potentially affects </a:t>
            </a:r>
            <a:r>
              <a:rPr lang="en-US" dirty="0"/>
              <a:t>future market structures and price formation when implemented</a:t>
            </a:r>
            <a:r>
              <a:rPr lang="en-US"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For parties interested in further analysis and scenarios, ERCOT has posted a co-optimization spreadsheet solver to allow further analysis of RTC concepts.</a:t>
            </a:r>
            <a:endParaRPr lang="en-US" dirty="0"/>
          </a:p>
          <a:p>
            <a:pPr marL="742950" lvl="1" indent="-285750">
              <a:buFont typeface="Arial" panose="020B0604020202020204" pitchFamily="34" charset="0"/>
              <a:buChar char="‒"/>
            </a:pPr>
            <a:r>
              <a:rPr lang="en-US" sz="1600" dirty="0" smtClean="0"/>
              <a:t>The tool and different scenarios were discussed and are available with the meeting materials from the </a:t>
            </a:r>
            <a:r>
              <a:rPr lang="en-US" sz="1600" dirty="0"/>
              <a:t>March 6, 2019 </a:t>
            </a:r>
            <a:r>
              <a:rPr lang="en-US" sz="1600" dirty="0" smtClean="0">
                <a:hlinkClick r:id="rId3"/>
              </a:rPr>
              <a:t>Real-Time </a:t>
            </a:r>
            <a:r>
              <a:rPr lang="en-US" sz="1600" dirty="0">
                <a:hlinkClick r:id="rId3"/>
              </a:rPr>
              <a:t>Co-optimization </a:t>
            </a:r>
            <a:r>
              <a:rPr lang="en-US" sz="1600" dirty="0" smtClean="0">
                <a:hlinkClick r:id="rId3"/>
              </a:rPr>
              <a:t>Workshop</a:t>
            </a:r>
            <a:r>
              <a:rPr lang="en-US" sz="1600" dirty="0" smtClean="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 next RTCTF meeting is April 30, 2019.</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 Appendix includes acronyms and other links to materials that may be helpful.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Final questions?</a:t>
            </a:r>
          </a:p>
        </p:txBody>
      </p:sp>
    </p:spTree>
    <p:custDataLst>
      <p:tags r:id="rId1"/>
    </p:custDataLst>
    <p:extLst>
      <p:ext uri="{BB962C8B-B14F-4D97-AF65-F5344CB8AC3E}">
        <p14:creationId xmlns:p14="http://schemas.microsoft.com/office/powerpoint/2010/main" val="41252119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a:t>
            </a:r>
            <a:endParaRPr lang="en-US" dirty="0"/>
          </a:p>
        </p:txBody>
      </p:sp>
      <p:sp>
        <p:nvSpPr>
          <p:cNvPr id="5" name="TextBox 4"/>
          <p:cNvSpPr txBox="1"/>
          <p:nvPr/>
        </p:nvSpPr>
        <p:spPr>
          <a:xfrm>
            <a:off x="381000" y="997293"/>
            <a:ext cx="7896225" cy="964367"/>
          </a:xfrm>
          <a:prstGeom prst="rect">
            <a:avLst/>
          </a:prstGeom>
          <a:noFill/>
        </p:spPr>
        <p:txBody>
          <a:bodyPr wrap="square" rtlCol="0">
            <a:spAutoFit/>
          </a:bodyPr>
          <a:lstStyle/>
          <a:p>
            <a:pPr marL="285750" indent="-285750">
              <a:spcBef>
                <a:spcPts val="1000"/>
              </a:spcBef>
              <a:spcAft>
                <a:spcPts val="1000"/>
              </a:spcAft>
              <a:buFont typeface="Arial" panose="020B0604020202020204" pitchFamily="34" charset="0"/>
              <a:buChar char="•"/>
            </a:pPr>
            <a:r>
              <a:rPr lang="en-US" sz="2000" dirty="0" smtClean="0"/>
              <a:t>Acronyms</a:t>
            </a:r>
          </a:p>
          <a:p>
            <a:pPr marL="285750" indent="-285750">
              <a:spcBef>
                <a:spcPts val="1000"/>
              </a:spcBef>
              <a:spcAft>
                <a:spcPts val="1000"/>
              </a:spcAft>
              <a:buFont typeface="Arial" panose="020B0604020202020204" pitchFamily="34" charset="0"/>
              <a:buChar char="•"/>
            </a:pPr>
            <a:r>
              <a:rPr lang="en-US" sz="2000" dirty="0"/>
              <a:t>Other references regarding </a:t>
            </a:r>
            <a:r>
              <a:rPr lang="en-US" sz="2000" dirty="0" smtClean="0"/>
              <a:t>RTC</a:t>
            </a:r>
            <a:endParaRPr lang="en-US" sz="2000" dirty="0"/>
          </a:p>
        </p:txBody>
      </p:sp>
    </p:spTree>
    <p:custDataLst>
      <p:tags r:id="rId1"/>
    </p:custDataLst>
    <p:extLst>
      <p:ext uri="{BB962C8B-B14F-4D97-AF65-F5344CB8AC3E}">
        <p14:creationId xmlns:p14="http://schemas.microsoft.com/office/powerpoint/2010/main" val="33598855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Acronyms</a:t>
            </a:r>
            <a:endParaRPr lang="en-US" dirty="0"/>
          </a:p>
        </p:txBody>
      </p:sp>
      <p:sp>
        <p:nvSpPr>
          <p:cNvPr id="5" name="TextBox 4"/>
          <p:cNvSpPr txBox="1"/>
          <p:nvPr/>
        </p:nvSpPr>
        <p:spPr>
          <a:xfrm>
            <a:off x="381000" y="923153"/>
            <a:ext cx="4536989" cy="4801314"/>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dirty="0"/>
              <a:t>Ancillary Services (AS)</a:t>
            </a:r>
          </a:p>
          <a:p>
            <a:pPr marL="285750" indent="-285750">
              <a:spcBef>
                <a:spcPts val="600"/>
              </a:spcBef>
              <a:spcAft>
                <a:spcPts val="600"/>
              </a:spcAft>
              <a:buFont typeface="Arial" panose="020B0604020202020204" pitchFamily="34" charset="0"/>
              <a:buChar char="•"/>
            </a:pPr>
            <a:r>
              <a:rPr lang="en-US" dirty="0"/>
              <a:t>Current Operating Plan (COP)</a:t>
            </a:r>
          </a:p>
          <a:p>
            <a:pPr marL="285750" indent="-285750">
              <a:spcBef>
                <a:spcPts val="600"/>
              </a:spcBef>
              <a:spcAft>
                <a:spcPts val="600"/>
              </a:spcAft>
              <a:buFont typeface="Arial" panose="020B0604020202020204" pitchFamily="34" charset="0"/>
              <a:buChar char="•"/>
            </a:pPr>
            <a:r>
              <a:rPr lang="en-US" dirty="0"/>
              <a:t>Day-Ahead Market (DAM)</a:t>
            </a:r>
          </a:p>
          <a:p>
            <a:pPr marL="285750" indent="-285750">
              <a:spcBef>
                <a:spcPts val="600"/>
              </a:spcBef>
              <a:spcAft>
                <a:spcPts val="600"/>
              </a:spcAft>
              <a:buFont typeface="Arial" panose="020B0604020202020204" pitchFamily="34" charset="0"/>
              <a:buChar char="•"/>
            </a:pPr>
            <a:r>
              <a:rPr lang="en-US" dirty="0"/>
              <a:t>Energy Offer Curve (EOC)</a:t>
            </a:r>
          </a:p>
          <a:p>
            <a:pPr marL="285750" indent="-285750">
              <a:spcBef>
                <a:spcPts val="600"/>
              </a:spcBef>
              <a:spcAft>
                <a:spcPts val="600"/>
              </a:spcAft>
              <a:buFont typeface="Arial" panose="020B0604020202020204" pitchFamily="34" charset="0"/>
              <a:buChar char="•"/>
            </a:pPr>
            <a:r>
              <a:rPr lang="en-US" dirty="0"/>
              <a:t>Locational Marginal Price (LMP)</a:t>
            </a:r>
          </a:p>
          <a:p>
            <a:pPr marL="285750" indent="-285750">
              <a:spcBef>
                <a:spcPts val="600"/>
              </a:spcBef>
              <a:spcAft>
                <a:spcPts val="600"/>
              </a:spcAft>
              <a:buFont typeface="Arial" panose="020B0604020202020204" pitchFamily="34" charset="0"/>
              <a:buChar char="•"/>
            </a:pPr>
            <a:r>
              <a:rPr lang="en-US" dirty="0"/>
              <a:t>Market Clearing Price for Capacity (MCPC)</a:t>
            </a:r>
          </a:p>
          <a:p>
            <a:pPr marL="285750" indent="-285750">
              <a:spcBef>
                <a:spcPts val="600"/>
              </a:spcBef>
              <a:spcAft>
                <a:spcPts val="600"/>
              </a:spcAft>
              <a:buFont typeface="Arial" panose="020B0604020202020204" pitchFamily="34" charset="0"/>
              <a:buChar char="•"/>
            </a:pPr>
            <a:r>
              <a:rPr lang="en-US" dirty="0"/>
              <a:t>Operating Reserve Demand Curve (ORDC)</a:t>
            </a:r>
          </a:p>
          <a:p>
            <a:pPr marL="285750" indent="-285750">
              <a:spcBef>
                <a:spcPts val="600"/>
              </a:spcBef>
              <a:spcAft>
                <a:spcPts val="600"/>
              </a:spcAft>
              <a:buFont typeface="Arial" panose="020B0604020202020204" pitchFamily="34" charset="0"/>
              <a:buChar char="•"/>
            </a:pPr>
            <a:r>
              <a:rPr lang="en-US" dirty="0"/>
              <a:t>Qualified Scheduling Entity (QSE)</a:t>
            </a:r>
          </a:p>
          <a:p>
            <a:pPr marL="285750" indent="-285750">
              <a:spcBef>
                <a:spcPts val="600"/>
              </a:spcBef>
              <a:spcAft>
                <a:spcPts val="600"/>
              </a:spcAft>
              <a:buFont typeface="Arial" panose="020B0604020202020204" pitchFamily="34" charset="0"/>
              <a:buChar char="•"/>
            </a:pPr>
            <a:r>
              <a:rPr lang="en-US" dirty="0"/>
              <a:t>Real-Time Co-optimization (RTC)</a:t>
            </a:r>
          </a:p>
          <a:p>
            <a:pPr marL="285750" indent="-285750">
              <a:spcBef>
                <a:spcPts val="600"/>
              </a:spcBef>
              <a:spcAft>
                <a:spcPts val="600"/>
              </a:spcAft>
              <a:buFont typeface="Arial" panose="020B0604020202020204" pitchFamily="34" charset="0"/>
              <a:buChar char="•"/>
            </a:pPr>
            <a:r>
              <a:rPr lang="en-US" dirty="0"/>
              <a:t>Real-Time Market (RTM</a:t>
            </a:r>
            <a:r>
              <a:rPr lang="en-US" dirty="0" smtClean="0"/>
              <a:t>)</a:t>
            </a:r>
            <a:endParaRPr lang="en-US" dirty="0"/>
          </a:p>
        </p:txBody>
      </p:sp>
      <p:sp>
        <p:nvSpPr>
          <p:cNvPr id="3" name="TextBox 2"/>
          <p:cNvSpPr txBox="1"/>
          <p:nvPr/>
        </p:nvSpPr>
        <p:spPr>
          <a:xfrm>
            <a:off x="5066271" y="923153"/>
            <a:ext cx="3534032" cy="4062651"/>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dirty="0"/>
              <a:t>Reliability Unit Commitment (RUC)</a:t>
            </a:r>
          </a:p>
          <a:p>
            <a:pPr marL="285750" indent="-285750">
              <a:spcBef>
                <a:spcPts val="600"/>
              </a:spcBef>
              <a:spcAft>
                <a:spcPts val="600"/>
              </a:spcAft>
              <a:buFont typeface="Arial" panose="020B0604020202020204" pitchFamily="34" charset="0"/>
              <a:buChar char="•"/>
            </a:pPr>
            <a:r>
              <a:rPr lang="en-US" dirty="0" smtClean="0"/>
              <a:t>Security Constrained </a:t>
            </a:r>
            <a:r>
              <a:rPr lang="en-US" dirty="0"/>
              <a:t>Economic Dispatch (SCED)</a:t>
            </a:r>
          </a:p>
          <a:p>
            <a:pPr marL="285750" indent="-285750">
              <a:spcBef>
                <a:spcPts val="600"/>
              </a:spcBef>
              <a:spcAft>
                <a:spcPts val="600"/>
              </a:spcAft>
              <a:buFont typeface="Arial" panose="020B0604020202020204" pitchFamily="34" charset="0"/>
              <a:buChar char="•"/>
            </a:pPr>
            <a:r>
              <a:rPr lang="en-US" dirty="0"/>
              <a:t>Supplemental Ancillary Service Market (SASM)</a:t>
            </a:r>
          </a:p>
          <a:p>
            <a:pPr marL="285750" indent="-285750">
              <a:spcBef>
                <a:spcPts val="600"/>
              </a:spcBef>
              <a:spcAft>
                <a:spcPts val="600"/>
              </a:spcAft>
              <a:buFont typeface="Arial" panose="020B0604020202020204" pitchFamily="34" charset="0"/>
              <a:buChar char="•"/>
            </a:pPr>
            <a:r>
              <a:rPr lang="en-US" dirty="0"/>
              <a:t>System-Wide Offer Cap (SWOC)</a:t>
            </a:r>
          </a:p>
          <a:p>
            <a:pPr marL="285750" indent="-285750">
              <a:spcBef>
                <a:spcPts val="600"/>
              </a:spcBef>
              <a:spcAft>
                <a:spcPts val="600"/>
              </a:spcAft>
              <a:buFont typeface="Arial" panose="020B0604020202020204" pitchFamily="34" charset="0"/>
              <a:buChar char="•"/>
            </a:pPr>
            <a:r>
              <a:rPr lang="en-US" dirty="0"/>
              <a:t>Value of Lost Load (VOLL)</a:t>
            </a:r>
          </a:p>
          <a:p>
            <a:pPr>
              <a:spcBef>
                <a:spcPts val="600"/>
              </a:spcBef>
              <a:spcAft>
                <a:spcPts val="600"/>
              </a:spcAft>
            </a:pPr>
            <a:endParaRPr lang="en-US" dirty="0"/>
          </a:p>
          <a:p>
            <a:pPr>
              <a:spcBef>
                <a:spcPts val="600"/>
              </a:spcBef>
              <a:spcAft>
                <a:spcPts val="600"/>
              </a:spcAft>
            </a:pPr>
            <a:endParaRPr lang="en-US" dirty="0"/>
          </a:p>
        </p:txBody>
      </p:sp>
    </p:spTree>
    <p:custDataLst>
      <p:tags r:id="rId1"/>
    </p:custDataLst>
    <p:extLst>
      <p:ext uri="{BB962C8B-B14F-4D97-AF65-F5344CB8AC3E}">
        <p14:creationId xmlns:p14="http://schemas.microsoft.com/office/powerpoint/2010/main" val="11630035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t>
            </a:r>
            <a:r>
              <a:rPr lang="en-US" dirty="0" smtClean="0"/>
              <a:t>References </a:t>
            </a:r>
            <a:r>
              <a:rPr lang="en-US" dirty="0"/>
              <a:t>R</a:t>
            </a:r>
            <a:r>
              <a:rPr lang="en-US" dirty="0" smtClean="0"/>
              <a:t>egarding </a:t>
            </a:r>
            <a:r>
              <a:rPr lang="en-US" dirty="0"/>
              <a:t>RTC</a:t>
            </a:r>
          </a:p>
        </p:txBody>
      </p:sp>
      <p:sp>
        <p:nvSpPr>
          <p:cNvPr id="3" name="Content Placeholder 2"/>
          <p:cNvSpPr>
            <a:spLocks noGrp="1"/>
          </p:cNvSpPr>
          <p:nvPr>
            <p:ph idx="1"/>
          </p:nvPr>
        </p:nvSpPr>
        <p:spPr>
          <a:xfrm>
            <a:off x="381000" y="873210"/>
            <a:ext cx="8238309" cy="5181600"/>
          </a:xfrm>
        </p:spPr>
        <p:txBody>
          <a:bodyPr/>
          <a:lstStyle/>
          <a:p>
            <a:r>
              <a:rPr lang="en-US" sz="1600" dirty="0" smtClean="0">
                <a:solidFill>
                  <a:schemeClr val="tx2"/>
                </a:solidFill>
              </a:rPr>
              <a:t>5/8/2017 SAWG – Need to coordinate values on VOLL SWOC PBPC training</a:t>
            </a:r>
          </a:p>
          <a:p>
            <a:pPr marL="457200" lvl="1" indent="0">
              <a:buNone/>
            </a:pPr>
            <a:r>
              <a:rPr lang="en-US" sz="1600" dirty="0" smtClean="0">
                <a:solidFill>
                  <a:schemeClr val="tx2"/>
                </a:solidFill>
                <a:hlinkClick r:id="rId3"/>
              </a:rPr>
              <a:t>http://www.ercot.com/content/wcm/key_documents_lists/118092/RT_Co-Opt_Coordination_of_VOLL_SWOC_PBPC.pptx</a:t>
            </a:r>
            <a:endParaRPr lang="en-US" sz="1600" dirty="0" smtClean="0">
              <a:solidFill>
                <a:schemeClr val="tx2"/>
              </a:solidFill>
            </a:endParaRPr>
          </a:p>
          <a:p>
            <a:pPr marL="457200" lvl="1" indent="0">
              <a:buNone/>
            </a:pPr>
            <a:endParaRPr lang="en-US" sz="1600" dirty="0" smtClean="0">
              <a:solidFill>
                <a:schemeClr val="tx2"/>
              </a:solidFill>
            </a:endParaRPr>
          </a:p>
          <a:p>
            <a:r>
              <a:rPr lang="en-US" sz="1600" dirty="0" smtClean="0">
                <a:solidFill>
                  <a:schemeClr val="tx2"/>
                </a:solidFill>
              </a:rPr>
              <a:t>7/14/2017 SAWG – Scarcity pricing examples under RTC - spreadsheet</a:t>
            </a:r>
          </a:p>
          <a:p>
            <a:pPr marL="457200" lvl="1" indent="0">
              <a:buNone/>
            </a:pPr>
            <a:r>
              <a:rPr lang="en-US" sz="1600" dirty="0" smtClean="0">
                <a:solidFill>
                  <a:schemeClr val="tx2"/>
                </a:solidFill>
                <a:hlinkClick r:id="rId4"/>
              </a:rPr>
              <a:t>http://www.ercot.com/content/wcm/key_documents_lists/138525/13.__RT_Co-Optimization_Scenario_Automated_July_2017_SAWG.xlsm</a:t>
            </a:r>
            <a:endParaRPr lang="en-US" sz="1600" dirty="0" smtClean="0">
              <a:solidFill>
                <a:schemeClr val="tx2"/>
              </a:solidFill>
            </a:endParaRPr>
          </a:p>
          <a:p>
            <a:pPr marL="457200" lvl="1" indent="0">
              <a:buNone/>
            </a:pPr>
            <a:endParaRPr lang="en-US" sz="1600" dirty="0" smtClean="0">
              <a:solidFill>
                <a:schemeClr val="tx2"/>
              </a:solidFill>
            </a:endParaRPr>
          </a:p>
          <a:p>
            <a:r>
              <a:rPr lang="en-US" sz="1600" dirty="0" smtClean="0">
                <a:solidFill>
                  <a:schemeClr val="tx2"/>
                </a:solidFill>
              </a:rPr>
              <a:t>9/18/2017 SAWG – RTC white paper (updated)</a:t>
            </a:r>
          </a:p>
          <a:p>
            <a:pPr marL="457200" lvl="1" indent="0">
              <a:buNone/>
            </a:pPr>
            <a:r>
              <a:rPr lang="en-US" sz="1600" u="sng" dirty="0" smtClean="0">
                <a:solidFill>
                  <a:schemeClr val="tx2"/>
                </a:solidFill>
                <a:hlinkClick r:id="rId5"/>
              </a:rPr>
              <a:t>http://www.ercot.com/content/wcm/key_documents_lists/131797/RT_Co-optimization_Scope_UPDATED_09292017.docx</a:t>
            </a:r>
            <a:endParaRPr lang="en-US" sz="1600" u="sng" dirty="0" smtClean="0">
              <a:solidFill>
                <a:schemeClr val="tx2"/>
              </a:solidFill>
            </a:endParaRPr>
          </a:p>
          <a:p>
            <a:pPr marL="457200" lvl="1" indent="0">
              <a:buNone/>
            </a:pPr>
            <a:endParaRPr lang="en-US" sz="1600" u="sng" dirty="0" smtClean="0">
              <a:solidFill>
                <a:schemeClr val="tx2"/>
              </a:solidFill>
            </a:endParaRPr>
          </a:p>
          <a:p>
            <a:r>
              <a:rPr lang="en-US" sz="1600" u="sng" dirty="0" smtClean="0">
                <a:solidFill>
                  <a:schemeClr val="tx2"/>
                </a:solidFill>
              </a:rPr>
              <a:t>2/1/2019 PUCT staff recommendation and next steps</a:t>
            </a:r>
          </a:p>
          <a:p>
            <a:pPr marL="457200" lvl="1" indent="0">
              <a:buNone/>
            </a:pPr>
            <a:r>
              <a:rPr lang="en-US" sz="1600" dirty="0" smtClean="0">
                <a:solidFill>
                  <a:schemeClr val="tx2"/>
                </a:solidFill>
                <a:hlinkClick r:id="rId6"/>
              </a:rPr>
              <a:t>https://interchange.puc.texas.gov/Documents/48540_29_1006504.PDF</a:t>
            </a:r>
            <a:endParaRPr lang="en-US" sz="1600" dirty="0" smtClean="0">
              <a:solidFill>
                <a:schemeClr val="tx2"/>
              </a:solidFill>
            </a:endParaRPr>
          </a:p>
          <a:p>
            <a:endParaRPr lang="en-US" sz="1600" u="sng" dirty="0" smtClean="0">
              <a:solidFill>
                <a:schemeClr val="tx2"/>
              </a:solidFill>
            </a:endParaRPr>
          </a:p>
          <a:p>
            <a:r>
              <a:rPr lang="en-US" sz="1600" u="sng" dirty="0" smtClean="0">
                <a:solidFill>
                  <a:schemeClr val="tx2"/>
                </a:solidFill>
              </a:rPr>
              <a:t>2/21/2019 PUCT staff: Review of RTC</a:t>
            </a:r>
          </a:p>
          <a:p>
            <a:pPr marL="457200" lvl="1" indent="0">
              <a:buNone/>
            </a:pPr>
            <a:r>
              <a:rPr lang="en-US" sz="1600" dirty="0">
                <a:solidFill>
                  <a:schemeClr val="tx2"/>
                </a:solidFill>
                <a:hlinkClick r:id="rId7"/>
              </a:rPr>
              <a:t>https://interchange.puc.texas.gov/Search/Documents?controlNumber=48540&amp;itemNumber=32</a:t>
            </a:r>
            <a:endParaRPr lang="en-US" sz="1600" dirty="0">
              <a:solidFill>
                <a:schemeClr val="tx2"/>
              </a:solidFill>
            </a:endParaRPr>
          </a:p>
          <a:p>
            <a:pPr marL="457200" lvl="1" indent="0">
              <a:buNone/>
            </a:pPr>
            <a:endParaRPr lang="en-US" sz="1800" dirty="0"/>
          </a:p>
        </p:txBody>
      </p:sp>
    </p:spTree>
    <p:custDataLst>
      <p:tags r:id="rId1"/>
    </p:custDataLst>
    <p:extLst>
      <p:ext uri="{BB962C8B-B14F-4D97-AF65-F5344CB8AC3E}">
        <p14:creationId xmlns:p14="http://schemas.microsoft.com/office/powerpoint/2010/main" val="16137198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Real-Time Co-optimization </a:t>
            </a:r>
            <a:r>
              <a:rPr lang="en-US" dirty="0" smtClean="0"/>
              <a:t>Goal</a:t>
            </a:r>
            <a:endParaRPr lang="en-US" dirty="0"/>
          </a:p>
        </p:txBody>
      </p:sp>
      <p:sp>
        <p:nvSpPr>
          <p:cNvPr id="6" name="Rectangle 5"/>
          <p:cNvSpPr/>
          <p:nvPr/>
        </p:nvSpPr>
        <p:spPr>
          <a:xfrm>
            <a:off x="4623668" y="4625116"/>
            <a:ext cx="1403843" cy="1162066"/>
          </a:xfrm>
          <a:prstGeom prst="rect">
            <a:avLst/>
          </a:prstGeom>
          <a:solidFill>
            <a:schemeClr val="tx2">
              <a:lumMod val="90000"/>
              <a:lumOff val="10000"/>
            </a:schemeClr>
          </a:solidFill>
          <a:ln w="19050" algn="ctr">
            <a:noFill/>
            <a:round/>
            <a:headEnd/>
            <a:tailEnd/>
          </a:ln>
        </p:spPr>
        <p:txBody>
          <a:bodyPr wrap="none" rtlCol="0" anchor="ctr" anchorCtr="1"/>
          <a:lstStyle/>
          <a:p>
            <a:pPr algn="ctr" fontAlgn="auto">
              <a:spcBef>
                <a:spcPts val="0"/>
              </a:spcBef>
              <a:spcAft>
                <a:spcPts val="0"/>
              </a:spcAft>
            </a:pPr>
            <a:endParaRPr lang="en-US" sz="1400" b="1" i="0" kern="0" baseline="0" dirty="0">
              <a:solidFill>
                <a:prstClr val="black"/>
              </a:solidFill>
              <a:latin typeface="+mj-lt"/>
            </a:endParaRPr>
          </a:p>
        </p:txBody>
      </p:sp>
      <p:sp>
        <p:nvSpPr>
          <p:cNvPr id="7" name="Rectangle 6"/>
          <p:cNvSpPr/>
          <p:nvPr/>
        </p:nvSpPr>
        <p:spPr>
          <a:xfrm>
            <a:off x="4623665" y="3082359"/>
            <a:ext cx="1403843" cy="1542757"/>
          </a:xfrm>
          <a:prstGeom prst="rect">
            <a:avLst/>
          </a:prstGeom>
          <a:solidFill>
            <a:schemeClr val="tx2">
              <a:lumMod val="90000"/>
              <a:lumOff val="10000"/>
            </a:schemeClr>
          </a:solidFill>
          <a:ln w="19050" algn="ctr">
            <a:noFill/>
            <a:round/>
            <a:headEnd/>
            <a:tailEnd/>
          </a:ln>
        </p:spPr>
        <p:txBody>
          <a:bodyPr wrap="none" rtlCol="0" anchor="ctr" anchorCtr="1"/>
          <a:lstStyle/>
          <a:p>
            <a:pPr algn="ctr" fontAlgn="auto">
              <a:spcBef>
                <a:spcPts val="0"/>
              </a:spcBef>
              <a:spcAft>
                <a:spcPts val="0"/>
              </a:spcAft>
            </a:pPr>
            <a:endParaRPr lang="en-US" sz="1400" b="1" i="0" kern="0" baseline="0" dirty="0">
              <a:solidFill>
                <a:prstClr val="black"/>
              </a:solidFill>
              <a:latin typeface="+mj-lt"/>
            </a:endParaRPr>
          </a:p>
        </p:txBody>
      </p:sp>
      <p:sp>
        <p:nvSpPr>
          <p:cNvPr id="28" name="Rectangle 27"/>
          <p:cNvSpPr/>
          <p:nvPr/>
        </p:nvSpPr>
        <p:spPr>
          <a:xfrm>
            <a:off x="4623664" y="2339036"/>
            <a:ext cx="1403843" cy="743323"/>
          </a:xfrm>
          <a:prstGeom prst="rect">
            <a:avLst/>
          </a:prstGeom>
          <a:solidFill>
            <a:schemeClr val="tx2">
              <a:lumMod val="90000"/>
              <a:lumOff val="10000"/>
            </a:schemeClr>
          </a:solidFill>
          <a:ln w="19050" algn="ctr">
            <a:noFill/>
            <a:round/>
            <a:headEnd/>
            <a:tailEnd/>
          </a:ln>
        </p:spPr>
        <p:txBody>
          <a:bodyPr wrap="none" rtlCol="0" anchor="ctr" anchorCtr="1"/>
          <a:lstStyle/>
          <a:p>
            <a:pPr algn="ctr" fontAlgn="auto">
              <a:spcBef>
                <a:spcPts val="0"/>
              </a:spcBef>
              <a:spcAft>
                <a:spcPts val="0"/>
              </a:spcAft>
            </a:pPr>
            <a:endParaRPr lang="en-US" sz="1400" b="1" i="0" kern="0" baseline="0" dirty="0">
              <a:solidFill>
                <a:prstClr val="black"/>
              </a:solidFill>
              <a:latin typeface="+mj-lt"/>
            </a:endParaRPr>
          </a:p>
        </p:txBody>
      </p:sp>
      <p:sp>
        <p:nvSpPr>
          <p:cNvPr id="5" name="Rectangle 4"/>
          <p:cNvSpPr/>
          <p:nvPr/>
        </p:nvSpPr>
        <p:spPr>
          <a:xfrm>
            <a:off x="4623666" y="2339037"/>
            <a:ext cx="1403843" cy="743324"/>
          </a:xfrm>
          <a:prstGeom prst="rect">
            <a:avLst/>
          </a:prstGeom>
          <a:solidFill>
            <a:srgbClr val="A6A6A6"/>
          </a:solidFill>
          <a:ln w="19050" algn="ctr">
            <a:noFill/>
            <a:round/>
            <a:headEnd/>
            <a:tailEnd/>
          </a:ln>
        </p:spPr>
        <p:txBody>
          <a:bodyPr wrap="none" rtlCol="0" anchor="ctr" anchorCtr="1"/>
          <a:lstStyle/>
          <a:p>
            <a:pPr algn="ctr" fontAlgn="auto">
              <a:lnSpc>
                <a:spcPts val="2400"/>
              </a:lnSpc>
              <a:spcBef>
                <a:spcPts val="0"/>
              </a:spcBef>
              <a:spcAft>
                <a:spcPts val="0"/>
              </a:spcAft>
            </a:pPr>
            <a:r>
              <a:rPr lang="en-US" sz="2400" b="1" i="0" kern="0" baseline="0" dirty="0" smtClean="0">
                <a:solidFill>
                  <a:srgbClr val="000000"/>
                </a:solidFill>
                <a:latin typeface="Calibri" panose="020F0502020204030204" pitchFamily="34" charset="0"/>
              </a:rPr>
              <a:t>AS </a:t>
            </a:r>
            <a:br>
              <a:rPr lang="en-US" sz="2400" b="1" i="0" kern="0" baseline="0" dirty="0" smtClean="0">
                <a:solidFill>
                  <a:srgbClr val="000000"/>
                </a:solidFill>
                <a:latin typeface="Calibri" panose="020F0502020204030204" pitchFamily="34" charset="0"/>
              </a:rPr>
            </a:br>
            <a:r>
              <a:rPr lang="en-US" sz="2400" b="1" i="0" kern="0" baseline="0" dirty="0" smtClean="0">
                <a:solidFill>
                  <a:srgbClr val="000000"/>
                </a:solidFill>
                <a:latin typeface="Calibri" panose="020F0502020204030204" pitchFamily="34" charset="0"/>
              </a:rPr>
              <a:t>Capacity</a:t>
            </a:r>
            <a:endParaRPr lang="en-US" sz="2400" b="1" i="0" kern="0" baseline="0" dirty="0">
              <a:solidFill>
                <a:srgbClr val="000000"/>
              </a:solidFill>
              <a:latin typeface="Calibri" panose="020F0502020204030204" pitchFamily="34" charset="0"/>
            </a:endParaRPr>
          </a:p>
        </p:txBody>
      </p:sp>
      <p:sp>
        <p:nvSpPr>
          <p:cNvPr id="8" name="Rectangle 7"/>
          <p:cNvSpPr/>
          <p:nvPr/>
        </p:nvSpPr>
        <p:spPr>
          <a:xfrm>
            <a:off x="4623667" y="2339037"/>
            <a:ext cx="1403843" cy="3448144"/>
          </a:xfrm>
          <a:prstGeom prst="rect">
            <a:avLst/>
          </a:prstGeom>
          <a:noFill/>
          <a:ln w="19050" algn="ctr">
            <a:solidFill>
              <a:schemeClr val="tx1"/>
            </a:solidFill>
            <a:round/>
            <a:headEnd/>
            <a:tailEnd/>
          </a:ln>
        </p:spPr>
        <p:txBody>
          <a:bodyPr wrap="none" rtlCol="0" anchor="ctr" anchorCtr="1"/>
          <a:lstStyle/>
          <a:p>
            <a:pPr algn="ctr" fontAlgn="auto">
              <a:spcBef>
                <a:spcPts val="0"/>
              </a:spcBef>
              <a:spcAft>
                <a:spcPts val="0"/>
              </a:spcAft>
            </a:pPr>
            <a:endParaRPr lang="en-US" sz="1400" b="1" i="0" kern="0" baseline="0" dirty="0">
              <a:solidFill>
                <a:prstClr val="black"/>
              </a:solidFill>
              <a:latin typeface="+mj-lt"/>
            </a:endParaRPr>
          </a:p>
        </p:txBody>
      </p:sp>
      <p:sp>
        <p:nvSpPr>
          <p:cNvPr id="9" name="TextBox 8"/>
          <p:cNvSpPr txBox="1"/>
          <p:nvPr/>
        </p:nvSpPr>
        <p:spPr>
          <a:xfrm>
            <a:off x="3524189" y="4468221"/>
            <a:ext cx="1074978" cy="251351"/>
          </a:xfrm>
          <a:prstGeom prst="rect">
            <a:avLst/>
          </a:prstGeom>
          <a:noFill/>
        </p:spPr>
        <p:txBody>
          <a:bodyPr wrap="square" tIns="0" rtlCol="0" anchor="ctr" anchorCtr="0">
            <a:spAutoFit/>
          </a:bodyPr>
          <a:lstStyle/>
          <a:p>
            <a:pPr algn="r"/>
            <a:r>
              <a:rPr lang="en-US" sz="2000" b="1" dirty="0" smtClean="0">
                <a:solidFill>
                  <a:schemeClr val="bg1"/>
                </a:solidFill>
              </a:rPr>
              <a:t>Base Point</a:t>
            </a:r>
            <a:endParaRPr lang="en-US" sz="2000" b="1" dirty="0">
              <a:solidFill>
                <a:schemeClr val="bg1"/>
              </a:solidFill>
            </a:endParaRPr>
          </a:p>
        </p:txBody>
      </p:sp>
      <p:sp>
        <p:nvSpPr>
          <p:cNvPr id="31" name="Rectangle 30"/>
          <p:cNvSpPr/>
          <p:nvPr/>
        </p:nvSpPr>
        <p:spPr>
          <a:xfrm>
            <a:off x="7329218" y="4927645"/>
            <a:ext cx="1403843" cy="859536"/>
          </a:xfrm>
          <a:prstGeom prst="rect">
            <a:avLst/>
          </a:prstGeom>
          <a:solidFill>
            <a:schemeClr val="tx2">
              <a:lumMod val="90000"/>
              <a:lumOff val="10000"/>
            </a:schemeClr>
          </a:solidFill>
          <a:ln w="19050" algn="ctr">
            <a:noFill/>
            <a:round/>
            <a:headEnd/>
            <a:tailEnd/>
          </a:ln>
        </p:spPr>
        <p:txBody>
          <a:bodyPr wrap="none" rtlCol="0" anchor="ctr" anchorCtr="1"/>
          <a:lstStyle/>
          <a:p>
            <a:pPr algn="ctr" fontAlgn="auto">
              <a:spcBef>
                <a:spcPts val="0"/>
              </a:spcBef>
              <a:spcAft>
                <a:spcPts val="0"/>
              </a:spcAft>
            </a:pPr>
            <a:endParaRPr lang="en-US" sz="1400" b="1" i="0" kern="0" baseline="0" dirty="0">
              <a:solidFill>
                <a:prstClr val="black"/>
              </a:solidFill>
              <a:latin typeface="+mj-lt"/>
            </a:endParaRPr>
          </a:p>
        </p:txBody>
      </p:sp>
      <p:sp>
        <p:nvSpPr>
          <p:cNvPr id="10" name="Rectangle 9"/>
          <p:cNvSpPr/>
          <p:nvPr/>
        </p:nvSpPr>
        <p:spPr>
          <a:xfrm>
            <a:off x="7329218" y="4190858"/>
            <a:ext cx="1403843" cy="1596324"/>
          </a:xfrm>
          <a:prstGeom prst="rect">
            <a:avLst/>
          </a:prstGeom>
          <a:solidFill>
            <a:schemeClr val="tx2">
              <a:lumMod val="90000"/>
              <a:lumOff val="10000"/>
            </a:schemeClr>
          </a:solidFill>
          <a:ln w="19050" algn="ctr">
            <a:noFill/>
            <a:round/>
            <a:headEnd/>
            <a:tailEnd/>
          </a:ln>
        </p:spPr>
        <p:txBody>
          <a:bodyPr wrap="none" rtlCol="0" anchor="ctr" anchorCtr="1"/>
          <a:lstStyle/>
          <a:p>
            <a:pPr algn="ctr" fontAlgn="auto">
              <a:spcBef>
                <a:spcPts val="0"/>
              </a:spcBef>
              <a:spcAft>
                <a:spcPts val="0"/>
              </a:spcAft>
            </a:pPr>
            <a:endParaRPr lang="en-US" sz="1400" b="1" i="0" kern="0" baseline="0" dirty="0">
              <a:solidFill>
                <a:prstClr val="black"/>
              </a:solidFill>
              <a:latin typeface="+mj-lt"/>
            </a:endParaRPr>
          </a:p>
        </p:txBody>
      </p:sp>
      <p:sp>
        <p:nvSpPr>
          <p:cNvPr id="11" name="Rectangle 10"/>
          <p:cNvSpPr/>
          <p:nvPr/>
        </p:nvSpPr>
        <p:spPr>
          <a:xfrm>
            <a:off x="7329218" y="2339037"/>
            <a:ext cx="1403843" cy="3448144"/>
          </a:xfrm>
          <a:prstGeom prst="rect">
            <a:avLst/>
          </a:prstGeom>
          <a:noFill/>
          <a:ln w="19050" algn="ctr">
            <a:solidFill>
              <a:schemeClr val="tx1"/>
            </a:solidFill>
            <a:round/>
            <a:headEnd/>
            <a:tailEnd/>
          </a:ln>
        </p:spPr>
        <p:txBody>
          <a:bodyPr wrap="none" rtlCol="0" anchor="ctr" anchorCtr="1"/>
          <a:lstStyle/>
          <a:p>
            <a:pPr algn="ctr" fontAlgn="auto">
              <a:spcBef>
                <a:spcPts val="0"/>
              </a:spcBef>
              <a:spcAft>
                <a:spcPts val="0"/>
              </a:spcAft>
            </a:pPr>
            <a:endParaRPr lang="en-US" sz="1400" b="1" i="0" kern="0" baseline="0" dirty="0">
              <a:solidFill>
                <a:prstClr val="black"/>
              </a:solidFill>
              <a:latin typeface="+mj-lt"/>
            </a:endParaRPr>
          </a:p>
        </p:txBody>
      </p:sp>
      <p:sp>
        <p:nvSpPr>
          <p:cNvPr id="35" name="G2BPV2"/>
          <p:cNvSpPr txBox="1"/>
          <p:nvPr/>
        </p:nvSpPr>
        <p:spPr>
          <a:xfrm>
            <a:off x="6229742" y="5595799"/>
            <a:ext cx="1074978" cy="251351"/>
          </a:xfrm>
          <a:prstGeom prst="rect">
            <a:avLst/>
          </a:prstGeom>
          <a:noFill/>
        </p:spPr>
        <p:txBody>
          <a:bodyPr wrap="square" tIns="0" rtlCol="0" anchor="ctr" anchorCtr="0">
            <a:spAutoFit/>
          </a:bodyPr>
          <a:lstStyle/>
          <a:p>
            <a:pPr algn="r"/>
            <a:r>
              <a:rPr lang="en-US" sz="2000" b="1" dirty="0" smtClean="0">
                <a:solidFill>
                  <a:schemeClr val="bg1"/>
                </a:solidFill>
              </a:rPr>
              <a:t>Base Point</a:t>
            </a:r>
            <a:endParaRPr lang="en-US" sz="2000" b="1" dirty="0">
              <a:solidFill>
                <a:schemeClr val="bg1"/>
              </a:solidFill>
            </a:endParaRPr>
          </a:p>
        </p:txBody>
      </p:sp>
      <p:sp>
        <p:nvSpPr>
          <p:cNvPr id="12" name="G2BPV1"/>
          <p:cNvSpPr txBox="1"/>
          <p:nvPr/>
        </p:nvSpPr>
        <p:spPr>
          <a:xfrm>
            <a:off x="6229742" y="5595799"/>
            <a:ext cx="1074978" cy="251351"/>
          </a:xfrm>
          <a:prstGeom prst="rect">
            <a:avLst/>
          </a:prstGeom>
          <a:noFill/>
        </p:spPr>
        <p:txBody>
          <a:bodyPr wrap="square" tIns="0" rtlCol="0" anchor="ctr" anchorCtr="0">
            <a:spAutoFit/>
          </a:bodyPr>
          <a:lstStyle/>
          <a:p>
            <a:pPr algn="r"/>
            <a:r>
              <a:rPr lang="en-US" sz="2000" b="1" dirty="0" smtClean="0">
                <a:solidFill>
                  <a:schemeClr val="bg1"/>
                </a:solidFill>
              </a:rPr>
              <a:t>Base Point</a:t>
            </a:r>
            <a:endParaRPr lang="en-US" sz="2000" b="1" dirty="0">
              <a:solidFill>
                <a:schemeClr val="bg1"/>
              </a:solidFill>
            </a:endParaRPr>
          </a:p>
        </p:txBody>
      </p:sp>
      <p:sp>
        <p:nvSpPr>
          <p:cNvPr id="13" name="$30"/>
          <p:cNvSpPr txBox="1">
            <a:spLocks noChangeArrowheads="1"/>
          </p:cNvSpPr>
          <p:nvPr/>
        </p:nvSpPr>
        <p:spPr bwMode="auto">
          <a:xfrm>
            <a:off x="5645790" y="1310667"/>
            <a:ext cx="2088859" cy="523220"/>
          </a:xfrm>
          <a:prstGeom prst="rect">
            <a:avLst/>
          </a:prstGeom>
          <a:solidFill>
            <a:schemeClr val="tx1">
              <a:lumMod val="50000"/>
            </a:schemeClr>
          </a:solidFill>
          <a:ln w="28575">
            <a:solidFill>
              <a:schemeClr val="bg2"/>
            </a:solidFill>
            <a:miter lim="800000"/>
            <a:headEnd/>
            <a:tailEnd/>
          </a:ln>
        </p:spPr>
        <p:txBody>
          <a:bodyPr wrap="square" rIns="274320">
            <a:spAutoFit/>
          </a:bodyPr>
          <a:lstStyle/>
          <a:p>
            <a:pPr algn="r">
              <a:spcBef>
                <a:spcPct val="50000"/>
              </a:spcBef>
            </a:pPr>
            <a:r>
              <a:rPr lang="en-US" sz="2800" b="1" i="0" baseline="0" dirty="0" smtClean="0">
                <a:solidFill>
                  <a:schemeClr val="bg1"/>
                </a:solidFill>
                <a:latin typeface="Verdana" pitchFamily="34" charset="0"/>
                <a:ea typeface="Verdana" pitchFamily="34" charset="0"/>
                <a:cs typeface="Verdana" pitchFamily="34" charset="0"/>
              </a:rPr>
              <a:t>$30.00</a:t>
            </a:r>
            <a:r>
              <a:rPr lang="en-US" sz="2800" i="0" baseline="0" dirty="0" smtClean="0">
                <a:latin typeface="Verdana" pitchFamily="34" charset="0"/>
                <a:ea typeface="Verdana" pitchFamily="34" charset="0"/>
                <a:cs typeface="Verdana" pitchFamily="34" charset="0"/>
              </a:rPr>
              <a:t> </a:t>
            </a:r>
            <a:endParaRPr lang="en-US" sz="2800" b="1" i="0" baseline="0" dirty="0">
              <a:solidFill>
                <a:schemeClr val="bg1"/>
              </a:solidFill>
              <a:latin typeface="Verdana" pitchFamily="34" charset="0"/>
              <a:ea typeface="Verdana" pitchFamily="34" charset="0"/>
              <a:cs typeface="Verdana" pitchFamily="34" charset="0"/>
            </a:endParaRPr>
          </a:p>
        </p:txBody>
      </p:sp>
      <p:sp>
        <p:nvSpPr>
          <p:cNvPr id="14" name="$35.50"/>
          <p:cNvSpPr txBox="1">
            <a:spLocks noChangeArrowheads="1"/>
          </p:cNvSpPr>
          <p:nvPr/>
        </p:nvSpPr>
        <p:spPr bwMode="auto">
          <a:xfrm>
            <a:off x="5645790" y="1310667"/>
            <a:ext cx="2088859" cy="523220"/>
          </a:xfrm>
          <a:prstGeom prst="rect">
            <a:avLst/>
          </a:prstGeom>
          <a:solidFill>
            <a:schemeClr val="tx1">
              <a:lumMod val="50000"/>
            </a:schemeClr>
          </a:solidFill>
          <a:ln w="28575">
            <a:solidFill>
              <a:schemeClr val="bg2"/>
            </a:solidFill>
            <a:miter lim="800000"/>
            <a:headEnd/>
            <a:tailEnd/>
          </a:ln>
        </p:spPr>
        <p:txBody>
          <a:bodyPr wrap="square" rIns="274320">
            <a:spAutoFit/>
          </a:bodyPr>
          <a:lstStyle/>
          <a:p>
            <a:pPr algn="r">
              <a:spcBef>
                <a:spcPct val="50000"/>
              </a:spcBef>
            </a:pPr>
            <a:r>
              <a:rPr lang="en-US" sz="2800" b="1" i="0" baseline="0" dirty="0" smtClean="0">
                <a:solidFill>
                  <a:schemeClr val="bg1"/>
                </a:solidFill>
                <a:latin typeface="Verdana" pitchFamily="34" charset="0"/>
                <a:ea typeface="Verdana" pitchFamily="34" charset="0"/>
                <a:cs typeface="Verdana" pitchFamily="34" charset="0"/>
              </a:rPr>
              <a:t>$35.50</a:t>
            </a:r>
            <a:r>
              <a:rPr lang="en-US" sz="2800" i="0" baseline="0" dirty="0" smtClean="0">
                <a:latin typeface="Verdana" pitchFamily="34" charset="0"/>
                <a:ea typeface="Verdana" pitchFamily="34" charset="0"/>
                <a:cs typeface="Verdana" pitchFamily="34" charset="0"/>
              </a:rPr>
              <a:t> </a:t>
            </a:r>
            <a:endParaRPr lang="en-US" sz="2800" b="1" i="0" baseline="0" dirty="0">
              <a:solidFill>
                <a:schemeClr val="bg1"/>
              </a:solidFill>
              <a:latin typeface="Verdana" pitchFamily="34" charset="0"/>
              <a:ea typeface="Verdana" pitchFamily="34" charset="0"/>
              <a:cs typeface="Verdana" pitchFamily="34" charset="0"/>
            </a:endParaRPr>
          </a:p>
        </p:txBody>
      </p:sp>
      <p:sp>
        <p:nvSpPr>
          <p:cNvPr id="15" name="$41.25"/>
          <p:cNvSpPr txBox="1">
            <a:spLocks noChangeArrowheads="1"/>
          </p:cNvSpPr>
          <p:nvPr/>
        </p:nvSpPr>
        <p:spPr bwMode="auto">
          <a:xfrm>
            <a:off x="5645790" y="1310667"/>
            <a:ext cx="2088859" cy="523220"/>
          </a:xfrm>
          <a:prstGeom prst="rect">
            <a:avLst/>
          </a:prstGeom>
          <a:solidFill>
            <a:schemeClr val="tx1">
              <a:lumMod val="50000"/>
            </a:schemeClr>
          </a:solidFill>
          <a:ln w="28575">
            <a:solidFill>
              <a:schemeClr val="bg2"/>
            </a:solidFill>
            <a:miter lim="800000"/>
            <a:headEnd/>
            <a:tailEnd/>
          </a:ln>
        </p:spPr>
        <p:txBody>
          <a:bodyPr wrap="square" rIns="274320">
            <a:spAutoFit/>
          </a:bodyPr>
          <a:lstStyle/>
          <a:p>
            <a:pPr algn="r">
              <a:spcBef>
                <a:spcPct val="50000"/>
              </a:spcBef>
            </a:pPr>
            <a:r>
              <a:rPr lang="en-US" sz="2800" b="1" i="0" baseline="0" dirty="0" smtClean="0">
                <a:solidFill>
                  <a:schemeClr val="bg1"/>
                </a:solidFill>
                <a:latin typeface="Verdana" pitchFamily="34" charset="0"/>
                <a:ea typeface="Verdana" pitchFamily="34" charset="0"/>
                <a:cs typeface="Verdana" pitchFamily="34" charset="0"/>
              </a:rPr>
              <a:t>$41.25</a:t>
            </a:r>
            <a:r>
              <a:rPr lang="en-US" sz="2800" i="0" baseline="0" dirty="0" smtClean="0">
                <a:latin typeface="Verdana" pitchFamily="34" charset="0"/>
                <a:ea typeface="Verdana" pitchFamily="34" charset="0"/>
                <a:cs typeface="Verdana" pitchFamily="34" charset="0"/>
              </a:rPr>
              <a:t> </a:t>
            </a:r>
            <a:endParaRPr lang="en-US" sz="2800" b="1" i="0" baseline="0" dirty="0">
              <a:solidFill>
                <a:schemeClr val="bg1"/>
              </a:solidFill>
              <a:latin typeface="Verdana" pitchFamily="34" charset="0"/>
              <a:ea typeface="Verdana" pitchFamily="34" charset="0"/>
              <a:cs typeface="Verdana" pitchFamily="34" charset="0"/>
            </a:endParaRPr>
          </a:p>
        </p:txBody>
      </p:sp>
      <p:sp>
        <p:nvSpPr>
          <p:cNvPr id="16" name="$47.80"/>
          <p:cNvSpPr txBox="1">
            <a:spLocks noChangeArrowheads="1"/>
          </p:cNvSpPr>
          <p:nvPr/>
        </p:nvSpPr>
        <p:spPr bwMode="auto">
          <a:xfrm>
            <a:off x="5645790" y="1310667"/>
            <a:ext cx="2088859" cy="523220"/>
          </a:xfrm>
          <a:prstGeom prst="rect">
            <a:avLst/>
          </a:prstGeom>
          <a:solidFill>
            <a:schemeClr val="tx1">
              <a:lumMod val="50000"/>
            </a:schemeClr>
          </a:solidFill>
          <a:ln w="28575">
            <a:solidFill>
              <a:schemeClr val="bg2"/>
            </a:solidFill>
            <a:miter lim="800000"/>
            <a:headEnd/>
            <a:tailEnd/>
          </a:ln>
        </p:spPr>
        <p:txBody>
          <a:bodyPr wrap="square" rIns="274320">
            <a:spAutoFit/>
          </a:bodyPr>
          <a:lstStyle/>
          <a:p>
            <a:pPr algn="r">
              <a:spcBef>
                <a:spcPct val="50000"/>
              </a:spcBef>
            </a:pPr>
            <a:r>
              <a:rPr lang="en-US" sz="2800" b="1" i="0" baseline="0" dirty="0" smtClean="0">
                <a:solidFill>
                  <a:schemeClr val="bg1"/>
                </a:solidFill>
                <a:latin typeface="Verdana" pitchFamily="34" charset="0"/>
                <a:ea typeface="Verdana" pitchFamily="34" charset="0"/>
                <a:cs typeface="Verdana" pitchFamily="34" charset="0"/>
              </a:rPr>
              <a:t>$47.80</a:t>
            </a:r>
            <a:endParaRPr lang="en-US" sz="2800" b="1" i="0" baseline="0" dirty="0">
              <a:solidFill>
                <a:schemeClr val="bg1"/>
              </a:solidFill>
              <a:latin typeface="Verdana" pitchFamily="34" charset="0"/>
              <a:ea typeface="Verdana" pitchFamily="34" charset="0"/>
              <a:cs typeface="Verdana" pitchFamily="34" charset="0"/>
            </a:endParaRPr>
          </a:p>
        </p:txBody>
      </p:sp>
      <p:sp>
        <p:nvSpPr>
          <p:cNvPr id="17" name="$53.96"/>
          <p:cNvSpPr txBox="1">
            <a:spLocks noChangeArrowheads="1"/>
          </p:cNvSpPr>
          <p:nvPr/>
        </p:nvSpPr>
        <p:spPr bwMode="auto">
          <a:xfrm>
            <a:off x="5645790" y="1310667"/>
            <a:ext cx="2088859" cy="523220"/>
          </a:xfrm>
          <a:prstGeom prst="rect">
            <a:avLst/>
          </a:prstGeom>
          <a:solidFill>
            <a:schemeClr val="tx1">
              <a:lumMod val="50000"/>
            </a:schemeClr>
          </a:solidFill>
          <a:ln w="28575">
            <a:solidFill>
              <a:schemeClr val="bg2"/>
            </a:solidFill>
            <a:miter lim="800000"/>
            <a:headEnd/>
            <a:tailEnd/>
          </a:ln>
        </p:spPr>
        <p:txBody>
          <a:bodyPr wrap="square" rIns="274320">
            <a:spAutoFit/>
          </a:bodyPr>
          <a:lstStyle/>
          <a:p>
            <a:pPr algn="r">
              <a:spcBef>
                <a:spcPct val="50000"/>
              </a:spcBef>
            </a:pPr>
            <a:r>
              <a:rPr lang="en-US" sz="2800" b="1" i="0" baseline="0" dirty="0" smtClean="0">
                <a:solidFill>
                  <a:schemeClr val="bg1"/>
                </a:solidFill>
                <a:latin typeface="Verdana" pitchFamily="34" charset="0"/>
                <a:ea typeface="Verdana" pitchFamily="34" charset="0"/>
                <a:cs typeface="Verdana" pitchFamily="34" charset="0"/>
              </a:rPr>
              <a:t>$53.96</a:t>
            </a:r>
            <a:endParaRPr lang="en-US" sz="2800" b="1" i="0" baseline="0" dirty="0">
              <a:solidFill>
                <a:schemeClr val="bg1"/>
              </a:solidFill>
              <a:latin typeface="Verdana" pitchFamily="34" charset="0"/>
              <a:ea typeface="Verdana" pitchFamily="34" charset="0"/>
              <a:cs typeface="Verdana" pitchFamily="34" charset="0"/>
            </a:endParaRPr>
          </a:p>
        </p:txBody>
      </p:sp>
      <p:sp>
        <p:nvSpPr>
          <p:cNvPr id="38" name="$57.86"/>
          <p:cNvSpPr txBox="1">
            <a:spLocks noChangeArrowheads="1"/>
          </p:cNvSpPr>
          <p:nvPr/>
        </p:nvSpPr>
        <p:spPr bwMode="auto">
          <a:xfrm>
            <a:off x="5645789" y="1315566"/>
            <a:ext cx="2088859" cy="523220"/>
          </a:xfrm>
          <a:prstGeom prst="rect">
            <a:avLst/>
          </a:prstGeom>
          <a:solidFill>
            <a:schemeClr val="tx1">
              <a:lumMod val="50000"/>
            </a:schemeClr>
          </a:solidFill>
          <a:ln w="28575">
            <a:solidFill>
              <a:schemeClr val="bg2"/>
            </a:solidFill>
            <a:miter lim="800000"/>
            <a:headEnd/>
            <a:tailEnd/>
          </a:ln>
        </p:spPr>
        <p:txBody>
          <a:bodyPr wrap="square" rIns="274320">
            <a:spAutoFit/>
          </a:bodyPr>
          <a:lstStyle/>
          <a:p>
            <a:pPr algn="r">
              <a:spcBef>
                <a:spcPct val="50000"/>
              </a:spcBef>
            </a:pPr>
            <a:r>
              <a:rPr lang="en-US" sz="2800" b="1" i="0" baseline="0" dirty="0" smtClean="0">
                <a:solidFill>
                  <a:schemeClr val="bg1"/>
                </a:solidFill>
                <a:latin typeface="Verdana" pitchFamily="34" charset="0"/>
                <a:ea typeface="Verdana" pitchFamily="34" charset="0"/>
                <a:cs typeface="Verdana" pitchFamily="34" charset="0"/>
              </a:rPr>
              <a:t>$57.86</a:t>
            </a:r>
            <a:endParaRPr lang="en-US" sz="2800" b="1" i="0" baseline="0" dirty="0">
              <a:solidFill>
                <a:schemeClr val="bg1"/>
              </a:solidFill>
              <a:latin typeface="Verdana" pitchFamily="34" charset="0"/>
              <a:ea typeface="Verdana" pitchFamily="34" charset="0"/>
              <a:cs typeface="Verdana" pitchFamily="34" charset="0"/>
            </a:endParaRPr>
          </a:p>
        </p:txBody>
      </p:sp>
      <p:sp>
        <p:nvSpPr>
          <p:cNvPr id="37" name="$62.50"/>
          <p:cNvSpPr txBox="1">
            <a:spLocks noChangeArrowheads="1"/>
          </p:cNvSpPr>
          <p:nvPr/>
        </p:nvSpPr>
        <p:spPr bwMode="auto">
          <a:xfrm>
            <a:off x="5645789" y="1306048"/>
            <a:ext cx="2088859" cy="523220"/>
          </a:xfrm>
          <a:prstGeom prst="rect">
            <a:avLst/>
          </a:prstGeom>
          <a:solidFill>
            <a:schemeClr val="tx1">
              <a:lumMod val="50000"/>
            </a:schemeClr>
          </a:solidFill>
          <a:ln w="28575">
            <a:solidFill>
              <a:schemeClr val="bg2"/>
            </a:solidFill>
            <a:miter lim="800000"/>
            <a:headEnd/>
            <a:tailEnd/>
          </a:ln>
        </p:spPr>
        <p:txBody>
          <a:bodyPr wrap="square" rIns="274320">
            <a:spAutoFit/>
          </a:bodyPr>
          <a:lstStyle/>
          <a:p>
            <a:pPr algn="r">
              <a:spcBef>
                <a:spcPct val="50000"/>
              </a:spcBef>
            </a:pPr>
            <a:r>
              <a:rPr lang="en-US" sz="2800" b="1" i="0" baseline="0" dirty="0" smtClean="0">
                <a:solidFill>
                  <a:schemeClr val="bg1"/>
                </a:solidFill>
                <a:latin typeface="Verdana" pitchFamily="34" charset="0"/>
                <a:ea typeface="Verdana" pitchFamily="34" charset="0"/>
                <a:cs typeface="Verdana" pitchFamily="34" charset="0"/>
              </a:rPr>
              <a:t>$62.50</a:t>
            </a:r>
            <a:endParaRPr lang="en-US" sz="2800" b="1" i="0" baseline="0" dirty="0">
              <a:solidFill>
                <a:schemeClr val="bg1"/>
              </a:solidFill>
              <a:latin typeface="Verdana" pitchFamily="34" charset="0"/>
              <a:ea typeface="Verdana" pitchFamily="34" charset="0"/>
              <a:cs typeface="Verdana" pitchFamily="34" charset="0"/>
            </a:endParaRPr>
          </a:p>
        </p:txBody>
      </p:sp>
      <p:sp>
        <p:nvSpPr>
          <p:cNvPr id="18" name="$93.20"/>
          <p:cNvSpPr txBox="1">
            <a:spLocks noChangeArrowheads="1"/>
          </p:cNvSpPr>
          <p:nvPr/>
        </p:nvSpPr>
        <p:spPr bwMode="auto">
          <a:xfrm>
            <a:off x="5645790" y="1310667"/>
            <a:ext cx="2088859" cy="523220"/>
          </a:xfrm>
          <a:prstGeom prst="rect">
            <a:avLst/>
          </a:prstGeom>
          <a:solidFill>
            <a:schemeClr val="tx1">
              <a:lumMod val="50000"/>
            </a:schemeClr>
          </a:solidFill>
          <a:ln w="28575">
            <a:solidFill>
              <a:schemeClr val="bg2"/>
            </a:solidFill>
            <a:miter lim="800000"/>
            <a:headEnd/>
            <a:tailEnd/>
          </a:ln>
        </p:spPr>
        <p:txBody>
          <a:bodyPr wrap="square" rIns="274320">
            <a:spAutoFit/>
          </a:bodyPr>
          <a:lstStyle/>
          <a:p>
            <a:pPr algn="r">
              <a:spcBef>
                <a:spcPct val="50000"/>
              </a:spcBef>
            </a:pPr>
            <a:r>
              <a:rPr lang="en-US" sz="2800" b="1" i="0" baseline="0" dirty="0" smtClean="0">
                <a:solidFill>
                  <a:schemeClr val="bg1"/>
                </a:solidFill>
                <a:latin typeface="Verdana" pitchFamily="34" charset="0"/>
                <a:ea typeface="Verdana" pitchFamily="34" charset="0"/>
                <a:cs typeface="Verdana" pitchFamily="34" charset="0"/>
              </a:rPr>
              <a:t>$93.20</a:t>
            </a:r>
            <a:endParaRPr lang="en-US" sz="2800" b="1" i="0" baseline="0" dirty="0">
              <a:solidFill>
                <a:schemeClr val="bg1"/>
              </a:solidFill>
              <a:latin typeface="Verdana" pitchFamily="34" charset="0"/>
              <a:ea typeface="Verdana" pitchFamily="34" charset="0"/>
              <a:cs typeface="Verdana" pitchFamily="34" charset="0"/>
            </a:endParaRPr>
          </a:p>
        </p:txBody>
      </p:sp>
      <p:sp>
        <p:nvSpPr>
          <p:cNvPr id="19" name="$105.26"/>
          <p:cNvSpPr txBox="1">
            <a:spLocks noChangeArrowheads="1"/>
          </p:cNvSpPr>
          <p:nvPr/>
        </p:nvSpPr>
        <p:spPr bwMode="auto">
          <a:xfrm>
            <a:off x="5645790" y="1310667"/>
            <a:ext cx="2088859" cy="523220"/>
          </a:xfrm>
          <a:prstGeom prst="rect">
            <a:avLst/>
          </a:prstGeom>
          <a:solidFill>
            <a:schemeClr val="tx1">
              <a:lumMod val="50000"/>
            </a:schemeClr>
          </a:solidFill>
          <a:ln w="28575">
            <a:solidFill>
              <a:schemeClr val="bg2"/>
            </a:solidFill>
            <a:miter lim="800000"/>
            <a:headEnd/>
            <a:tailEnd/>
          </a:ln>
        </p:spPr>
        <p:txBody>
          <a:bodyPr wrap="square" rIns="274320">
            <a:spAutoFit/>
          </a:bodyPr>
          <a:lstStyle/>
          <a:p>
            <a:pPr algn="r">
              <a:spcBef>
                <a:spcPct val="50000"/>
              </a:spcBef>
            </a:pPr>
            <a:r>
              <a:rPr lang="en-US" sz="2800" b="1" i="0" baseline="0" dirty="0" smtClean="0">
                <a:solidFill>
                  <a:schemeClr val="bg1"/>
                </a:solidFill>
                <a:latin typeface="Verdana" pitchFamily="34" charset="0"/>
                <a:ea typeface="Verdana" pitchFamily="34" charset="0"/>
                <a:cs typeface="Verdana" pitchFamily="34" charset="0"/>
              </a:rPr>
              <a:t>$105.26</a:t>
            </a:r>
            <a:endParaRPr lang="en-US" sz="2800" b="1" i="0" baseline="0" dirty="0">
              <a:solidFill>
                <a:schemeClr val="bg1"/>
              </a:solidFill>
              <a:latin typeface="Verdana" pitchFamily="34" charset="0"/>
              <a:ea typeface="Verdana" pitchFamily="34" charset="0"/>
              <a:cs typeface="Verdana" pitchFamily="34" charset="0"/>
            </a:endParaRPr>
          </a:p>
        </p:txBody>
      </p:sp>
      <p:sp>
        <p:nvSpPr>
          <p:cNvPr id="20" name="$175.60"/>
          <p:cNvSpPr txBox="1">
            <a:spLocks noChangeArrowheads="1"/>
          </p:cNvSpPr>
          <p:nvPr/>
        </p:nvSpPr>
        <p:spPr bwMode="auto">
          <a:xfrm>
            <a:off x="5645790" y="1310666"/>
            <a:ext cx="2088859" cy="523220"/>
          </a:xfrm>
          <a:prstGeom prst="rect">
            <a:avLst/>
          </a:prstGeom>
          <a:solidFill>
            <a:schemeClr val="tx1">
              <a:lumMod val="50000"/>
            </a:schemeClr>
          </a:solidFill>
          <a:ln w="28575">
            <a:solidFill>
              <a:schemeClr val="bg2"/>
            </a:solidFill>
            <a:miter lim="800000"/>
            <a:headEnd/>
            <a:tailEnd/>
          </a:ln>
        </p:spPr>
        <p:txBody>
          <a:bodyPr wrap="square" rIns="274320">
            <a:spAutoFit/>
          </a:bodyPr>
          <a:lstStyle/>
          <a:p>
            <a:pPr algn="r">
              <a:spcBef>
                <a:spcPct val="50000"/>
              </a:spcBef>
            </a:pPr>
            <a:r>
              <a:rPr lang="en-US" sz="2800" b="1" i="0" baseline="0" dirty="0" smtClean="0">
                <a:solidFill>
                  <a:schemeClr val="bg1"/>
                </a:solidFill>
                <a:latin typeface="Verdana" pitchFamily="34" charset="0"/>
                <a:ea typeface="Verdana" pitchFamily="34" charset="0"/>
                <a:cs typeface="Verdana" pitchFamily="34" charset="0"/>
              </a:rPr>
              <a:t>$175.60</a:t>
            </a:r>
            <a:endParaRPr lang="en-US" sz="2800" b="1" i="0" baseline="0" dirty="0">
              <a:solidFill>
                <a:schemeClr val="bg1"/>
              </a:solidFill>
              <a:latin typeface="Verdana" pitchFamily="34" charset="0"/>
              <a:ea typeface="Verdana" pitchFamily="34" charset="0"/>
              <a:cs typeface="Verdana" pitchFamily="34" charset="0"/>
            </a:endParaRPr>
          </a:p>
        </p:txBody>
      </p:sp>
      <p:sp>
        <p:nvSpPr>
          <p:cNvPr id="21" name="$250.01"/>
          <p:cNvSpPr txBox="1">
            <a:spLocks noChangeArrowheads="1"/>
          </p:cNvSpPr>
          <p:nvPr/>
        </p:nvSpPr>
        <p:spPr bwMode="auto">
          <a:xfrm>
            <a:off x="5645790" y="1310667"/>
            <a:ext cx="2088859" cy="523220"/>
          </a:xfrm>
          <a:prstGeom prst="rect">
            <a:avLst/>
          </a:prstGeom>
          <a:solidFill>
            <a:schemeClr val="tx1">
              <a:lumMod val="50000"/>
            </a:schemeClr>
          </a:solidFill>
          <a:ln w="28575">
            <a:solidFill>
              <a:schemeClr val="bg2"/>
            </a:solidFill>
            <a:miter lim="800000"/>
            <a:headEnd/>
            <a:tailEnd/>
          </a:ln>
        </p:spPr>
        <p:txBody>
          <a:bodyPr wrap="square" rIns="274320">
            <a:spAutoFit/>
          </a:bodyPr>
          <a:lstStyle/>
          <a:p>
            <a:pPr algn="r">
              <a:spcBef>
                <a:spcPct val="50000"/>
              </a:spcBef>
            </a:pPr>
            <a:r>
              <a:rPr lang="en-US" sz="2800" b="1" i="0" baseline="0" dirty="0" smtClean="0">
                <a:solidFill>
                  <a:schemeClr val="bg1"/>
                </a:solidFill>
                <a:latin typeface="Verdana" pitchFamily="34" charset="0"/>
                <a:ea typeface="Verdana" pitchFamily="34" charset="0"/>
                <a:cs typeface="Verdana" pitchFamily="34" charset="0"/>
              </a:rPr>
              <a:t>$250.01</a:t>
            </a:r>
            <a:endParaRPr lang="en-US" sz="2800" b="1" i="0" baseline="0" dirty="0">
              <a:solidFill>
                <a:schemeClr val="bg1"/>
              </a:solidFill>
              <a:latin typeface="Verdana" pitchFamily="34" charset="0"/>
              <a:ea typeface="Verdana" pitchFamily="34" charset="0"/>
              <a:cs typeface="Verdana" pitchFamily="34" charset="0"/>
            </a:endParaRPr>
          </a:p>
        </p:txBody>
      </p:sp>
      <p:sp>
        <p:nvSpPr>
          <p:cNvPr id="22" name="TextBox 21"/>
          <p:cNvSpPr txBox="1"/>
          <p:nvPr/>
        </p:nvSpPr>
        <p:spPr>
          <a:xfrm>
            <a:off x="3524189" y="2944259"/>
            <a:ext cx="1074978" cy="251351"/>
          </a:xfrm>
          <a:prstGeom prst="rect">
            <a:avLst/>
          </a:prstGeom>
          <a:noFill/>
        </p:spPr>
        <p:txBody>
          <a:bodyPr wrap="square" tIns="0" rtlCol="0" anchor="ctr" anchorCtr="0">
            <a:spAutoFit/>
          </a:bodyPr>
          <a:lstStyle/>
          <a:p>
            <a:pPr algn="r"/>
            <a:r>
              <a:rPr lang="en-US" sz="2000" b="1" dirty="0" smtClean="0"/>
              <a:t>Base Point</a:t>
            </a:r>
            <a:endParaRPr lang="en-US" sz="2000" b="1" dirty="0"/>
          </a:p>
        </p:txBody>
      </p:sp>
      <p:sp>
        <p:nvSpPr>
          <p:cNvPr id="23" name="TextBox 22"/>
          <p:cNvSpPr txBox="1"/>
          <p:nvPr/>
        </p:nvSpPr>
        <p:spPr>
          <a:xfrm>
            <a:off x="6229742" y="4047237"/>
            <a:ext cx="1074978" cy="251351"/>
          </a:xfrm>
          <a:prstGeom prst="rect">
            <a:avLst/>
          </a:prstGeom>
          <a:noFill/>
        </p:spPr>
        <p:txBody>
          <a:bodyPr wrap="square" tIns="0" rtlCol="0" anchor="ctr" anchorCtr="0">
            <a:spAutoFit/>
          </a:bodyPr>
          <a:lstStyle/>
          <a:p>
            <a:pPr algn="r"/>
            <a:r>
              <a:rPr lang="en-US" sz="2000" b="1" dirty="0" smtClean="0"/>
              <a:t>Base Point</a:t>
            </a:r>
            <a:endParaRPr lang="en-US" sz="2000" b="1" dirty="0"/>
          </a:p>
        </p:txBody>
      </p:sp>
      <p:sp>
        <p:nvSpPr>
          <p:cNvPr id="24" name="TextBox 23"/>
          <p:cNvSpPr txBox="1"/>
          <p:nvPr/>
        </p:nvSpPr>
        <p:spPr>
          <a:xfrm>
            <a:off x="4623668" y="5759151"/>
            <a:ext cx="1403843" cy="461665"/>
          </a:xfrm>
          <a:prstGeom prst="rect">
            <a:avLst/>
          </a:prstGeom>
          <a:noFill/>
        </p:spPr>
        <p:txBody>
          <a:bodyPr wrap="square" rtlCol="0" anchor="ctr">
            <a:spAutoFit/>
          </a:bodyPr>
          <a:lstStyle/>
          <a:p>
            <a:pPr algn="ctr"/>
            <a:r>
              <a:rPr lang="en-US" sz="2400" b="1" i="0" baseline="0" dirty="0" smtClean="0">
                <a:latin typeface="Calibri" panose="020F0502020204030204" pitchFamily="34" charset="0"/>
                <a:cs typeface="Arial" panose="020B0604020202020204" pitchFamily="34" charset="0"/>
              </a:rPr>
              <a:t>Gen 1</a:t>
            </a:r>
            <a:endParaRPr lang="en-US" sz="2400" b="1" i="0" baseline="0" dirty="0">
              <a:latin typeface="Calibri" panose="020F0502020204030204" pitchFamily="34" charset="0"/>
              <a:cs typeface="Arial" panose="020B0604020202020204" pitchFamily="34" charset="0"/>
            </a:endParaRPr>
          </a:p>
        </p:txBody>
      </p:sp>
      <p:sp>
        <p:nvSpPr>
          <p:cNvPr id="25" name="TextBox 24"/>
          <p:cNvSpPr txBox="1"/>
          <p:nvPr/>
        </p:nvSpPr>
        <p:spPr>
          <a:xfrm>
            <a:off x="7329218" y="5763085"/>
            <a:ext cx="1403843" cy="461665"/>
          </a:xfrm>
          <a:prstGeom prst="rect">
            <a:avLst/>
          </a:prstGeom>
          <a:noFill/>
        </p:spPr>
        <p:txBody>
          <a:bodyPr wrap="square" rtlCol="0" anchor="ctr">
            <a:spAutoFit/>
          </a:bodyPr>
          <a:lstStyle>
            <a:defPPr>
              <a:defRPr lang="en-US"/>
            </a:defPPr>
            <a:lvl1pPr algn="ctr">
              <a:defRPr sz="2000" b="1" i="0" baseline="0">
                <a:latin typeface="Arial" panose="020B0604020202020204" pitchFamily="34" charset="0"/>
                <a:cs typeface="Arial" panose="020B0604020202020204" pitchFamily="34" charset="0"/>
              </a:defRPr>
            </a:lvl1pPr>
          </a:lstStyle>
          <a:p>
            <a:r>
              <a:rPr lang="en-US" sz="2400" dirty="0">
                <a:latin typeface="Calibri" panose="020F0502020204030204" pitchFamily="34" charset="0"/>
              </a:rPr>
              <a:t>Gen 2</a:t>
            </a:r>
          </a:p>
        </p:txBody>
      </p:sp>
      <p:sp>
        <p:nvSpPr>
          <p:cNvPr id="26" name="Rectangle 6"/>
          <p:cNvSpPr>
            <a:spLocks noChangeArrowheads="1"/>
          </p:cNvSpPr>
          <p:nvPr/>
        </p:nvSpPr>
        <p:spPr bwMode="auto">
          <a:xfrm>
            <a:off x="454929" y="1211914"/>
            <a:ext cx="2867024" cy="2997565"/>
          </a:xfrm>
          <a:prstGeom prst="rect">
            <a:avLst/>
          </a:prstGeom>
          <a:noFill/>
          <a:ln w="9525">
            <a:noFill/>
            <a:miter lim="800000"/>
            <a:headEnd/>
            <a:tailEnd/>
          </a:ln>
        </p:spPr>
        <p:txBody>
          <a:bodyPr/>
          <a:lstStyle/>
          <a:p>
            <a:pPr eaLnBrk="0" hangingPunct="0">
              <a:spcBef>
                <a:spcPts val="2400"/>
              </a:spcBef>
            </a:pPr>
            <a:r>
              <a:rPr lang="en-US" sz="2000" b="1" i="0" baseline="0" dirty="0" smtClean="0"/>
              <a:t>What if . . .</a:t>
            </a:r>
          </a:p>
          <a:p>
            <a:pPr marL="228600" indent="-228600" eaLnBrk="0" hangingPunct="0">
              <a:spcBef>
                <a:spcPts val="2400"/>
              </a:spcBef>
              <a:buFont typeface="Arial" panose="020B0604020202020204" pitchFamily="34" charset="0"/>
              <a:buChar char="•"/>
            </a:pPr>
            <a:r>
              <a:rPr lang="en-US" sz="2000" i="0" baseline="0" dirty="0" smtClean="0"/>
              <a:t>We could keep</a:t>
            </a:r>
            <a:r>
              <a:rPr lang="en-US" sz="2000" i="0" dirty="0" smtClean="0"/>
              <a:t> </a:t>
            </a:r>
            <a:r>
              <a:rPr lang="en-US" sz="2000" i="0" baseline="0" dirty="0" smtClean="0"/>
              <a:t>producing energy from Gen 1?</a:t>
            </a:r>
          </a:p>
          <a:p>
            <a:pPr marL="228600" indent="-228600" eaLnBrk="0" hangingPunct="0">
              <a:spcBef>
                <a:spcPts val="2400"/>
              </a:spcBef>
              <a:buFont typeface="Arial" panose="020B0604020202020204" pitchFamily="34" charset="0"/>
              <a:buChar char="•"/>
            </a:pPr>
            <a:r>
              <a:rPr lang="en-US" sz="2000" i="0" baseline="0" dirty="0" smtClean="0"/>
              <a:t>We could shift the AS from Gen 1 to Gen 2?</a:t>
            </a:r>
            <a:endParaRPr lang="en-US" sz="2000" i="0" baseline="0" dirty="0"/>
          </a:p>
        </p:txBody>
      </p:sp>
    </p:spTree>
    <p:custDataLst>
      <p:tags r:id="rId1"/>
    </p:custDataLst>
    <p:extLst>
      <p:ext uri="{BB962C8B-B14F-4D97-AF65-F5344CB8AC3E}">
        <p14:creationId xmlns:p14="http://schemas.microsoft.com/office/powerpoint/2010/main" val="29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2" nodeType="withEffect">
                                  <p:stCondLst>
                                    <p:cond delay="0"/>
                                  </p:stCondLst>
                                  <p:childTnLst>
                                    <p:animClr clrSpc="rgb" dir="cw">
                                      <p:cBhvr override="childStyle">
                                        <p:cTn id="6" dur="10" fill="hold"/>
                                        <p:tgtEl>
                                          <p:spTgt spid="9"/>
                                        </p:tgtEl>
                                        <p:attrNameLst>
                                          <p:attrName>style.color</p:attrName>
                                        </p:attrNameLst>
                                      </p:cBhvr>
                                      <p:to>
                                        <a:schemeClr val="tx1"/>
                                      </p:to>
                                    </p:animClr>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25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4000"/>
                                        <p:tgtEl>
                                          <p:spTgt spid="7"/>
                                        </p:tgtEl>
                                      </p:cBhvr>
                                    </p:animEffect>
                                  </p:childTnLst>
                                </p:cTn>
                              </p:par>
                              <p:par>
                                <p:cTn id="12" presetID="64" presetClass="path" presetSubtype="0" fill="hold" grpId="0" nodeType="withEffect">
                                  <p:stCondLst>
                                    <p:cond delay="0"/>
                                  </p:stCondLst>
                                  <p:childTnLst>
                                    <p:animMotion origin="layout" path="M 2.77778E-6 2.59259E-6 L 2.77778E-6 -0.22199 " pathEditMode="relative" rAng="0" ptsTypes="AA">
                                      <p:cBhvr>
                                        <p:cTn id="13" dur="3750" fill="hold"/>
                                        <p:tgtEl>
                                          <p:spTgt spid="9"/>
                                        </p:tgtEl>
                                        <p:attrNameLst>
                                          <p:attrName>ppt_x</p:attrName>
                                          <p:attrName>ppt_y</p:attrName>
                                        </p:attrNameLst>
                                      </p:cBhvr>
                                      <p:rCtr x="0" y="-11111"/>
                                    </p:animMotion>
                                  </p:childTnLst>
                                </p:cTn>
                              </p:par>
                              <p:par>
                                <p:cTn id="14" presetID="10" presetClass="entr" presetSubtype="0" fill="hold" grpId="0" nodeType="withEffect">
                                  <p:stCondLst>
                                    <p:cond delay="75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250"/>
                                        <p:tgtEl>
                                          <p:spTgt spid="14"/>
                                        </p:tgtEl>
                                      </p:cBhvr>
                                    </p:animEffect>
                                  </p:childTnLst>
                                </p:cTn>
                              </p:par>
                              <p:par>
                                <p:cTn id="17" presetID="10" presetClass="entr" presetSubtype="0" fill="hold" grpId="0" nodeType="withEffect">
                                  <p:stCondLst>
                                    <p:cond delay="175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250"/>
                                        <p:tgtEl>
                                          <p:spTgt spid="15"/>
                                        </p:tgtEl>
                                      </p:cBhvr>
                                    </p:animEffect>
                                  </p:childTnLst>
                                </p:cTn>
                              </p:par>
                              <p:par>
                                <p:cTn id="20" presetID="10" presetClass="entr" presetSubtype="0" fill="hold" grpId="0" nodeType="withEffect">
                                  <p:stCondLst>
                                    <p:cond delay="275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250"/>
                                        <p:tgtEl>
                                          <p:spTgt spid="16"/>
                                        </p:tgtEl>
                                      </p:cBhvr>
                                    </p:animEffect>
                                  </p:childTnLst>
                                </p:cTn>
                              </p:par>
                              <p:par>
                                <p:cTn id="23" presetID="10" presetClass="entr" presetSubtype="0" fill="hold" grpId="0" nodeType="withEffect">
                                  <p:stCondLst>
                                    <p:cond delay="375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250"/>
                                        <p:tgtEl>
                                          <p:spTgt spid="17"/>
                                        </p:tgtEl>
                                      </p:cBhvr>
                                    </p:animEffect>
                                  </p:childTnLst>
                                </p:cTn>
                              </p:par>
                            </p:childTnLst>
                          </p:cTn>
                        </p:par>
                        <p:par>
                          <p:cTn id="26" fill="hold">
                            <p:stCondLst>
                              <p:cond delay="4250"/>
                            </p:stCondLst>
                            <p:childTnLst>
                              <p:par>
                                <p:cTn id="27" presetID="1" presetClass="entr" presetSubtype="0"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0" presetClass="exit" presetSubtype="0" fill="hold" grpId="1" nodeType="withEffect">
                                  <p:stCondLst>
                                    <p:cond delay="0"/>
                                  </p:stCondLst>
                                  <p:childTnLst>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3" presetClass="emph" presetSubtype="2" fill="hold" grpId="2" nodeType="clickEffect">
                                  <p:stCondLst>
                                    <p:cond delay="0"/>
                                  </p:stCondLst>
                                  <p:childTnLst>
                                    <p:animClr clrSpc="rgb" dir="cw">
                                      <p:cBhvr override="childStyle">
                                        <p:cTn id="35" dur="10" fill="hold"/>
                                        <p:tgtEl>
                                          <p:spTgt spid="12"/>
                                        </p:tgtEl>
                                        <p:attrNameLst>
                                          <p:attrName>style.color</p:attrName>
                                        </p:attrNameLst>
                                      </p:cBhvr>
                                      <p:to>
                                        <a:schemeClr val="tx1"/>
                                      </p:to>
                                    </p:animClr>
                                  </p:childTnLst>
                                </p:cTn>
                              </p:par>
                            </p:childTnLst>
                          </p:cTn>
                        </p:par>
                        <p:par>
                          <p:cTn id="36" fill="hold">
                            <p:stCondLst>
                              <p:cond delay="10"/>
                            </p:stCondLst>
                            <p:childTnLst>
                              <p:par>
                                <p:cTn id="37" presetID="22" presetClass="entr" presetSubtype="4" fill="hold" grpId="0" nodeType="afterEffect">
                                  <p:stCondLst>
                                    <p:cond delay="25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4000"/>
                                        <p:tgtEl>
                                          <p:spTgt spid="10"/>
                                        </p:tgtEl>
                                      </p:cBhvr>
                                    </p:animEffect>
                                  </p:childTnLst>
                                </p:cTn>
                              </p:par>
                              <p:par>
                                <p:cTn id="40" presetID="64" presetClass="path" presetSubtype="0" fill="hold" grpId="0" nodeType="withEffect">
                                  <p:stCondLst>
                                    <p:cond delay="0"/>
                                  </p:stCondLst>
                                  <p:childTnLst>
                                    <p:animMotion origin="layout" path="M -5.55556E-7 7.40741E-7 L -5.55556E-7 -0.22593 " pathEditMode="relative" rAng="0" ptsTypes="AA">
                                      <p:cBhvr>
                                        <p:cTn id="41" dur="3750" fill="hold"/>
                                        <p:tgtEl>
                                          <p:spTgt spid="12"/>
                                        </p:tgtEl>
                                        <p:attrNameLst>
                                          <p:attrName>ppt_x</p:attrName>
                                          <p:attrName>ppt_y</p:attrName>
                                        </p:attrNameLst>
                                      </p:cBhvr>
                                      <p:rCtr x="0" y="-11296"/>
                                    </p:animMotion>
                                  </p:childTnLst>
                                </p:cTn>
                              </p:par>
                              <p:par>
                                <p:cTn id="42" presetID="10" presetClass="entr" presetSubtype="0" fill="hold" grpId="0" nodeType="withEffect">
                                  <p:stCondLst>
                                    <p:cond delay="75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250"/>
                                        <p:tgtEl>
                                          <p:spTgt spid="18"/>
                                        </p:tgtEl>
                                      </p:cBhvr>
                                    </p:animEffect>
                                  </p:childTnLst>
                                </p:cTn>
                              </p:par>
                              <p:par>
                                <p:cTn id="45" presetID="10" presetClass="entr" presetSubtype="0" fill="hold" grpId="0" nodeType="withEffect">
                                  <p:stCondLst>
                                    <p:cond delay="175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250"/>
                                        <p:tgtEl>
                                          <p:spTgt spid="19"/>
                                        </p:tgtEl>
                                      </p:cBhvr>
                                    </p:animEffect>
                                  </p:childTnLst>
                                </p:cTn>
                              </p:par>
                              <p:par>
                                <p:cTn id="48" presetID="10" presetClass="entr" presetSubtype="0" fill="hold" grpId="0" nodeType="withEffect">
                                  <p:stCondLst>
                                    <p:cond delay="275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250"/>
                                        <p:tgtEl>
                                          <p:spTgt spid="20"/>
                                        </p:tgtEl>
                                      </p:cBhvr>
                                    </p:animEffect>
                                  </p:childTnLst>
                                </p:cTn>
                              </p:par>
                              <p:par>
                                <p:cTn id="51" presetID="10" presetClass="entr" presetSubtype="0" fill="hold" grpId="0" nodeType="withEffect">
                                  <p:stCondLst>
                                    <p:cond delay="375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250"/>
                                        <p:tgtEl>
                                          <p:spTgt spid="21"/>
                                        </p:tgtEl>
                                      </p:cBhvr>
                                    </p:animEffect>
                                  </p:childTnLst>
                                </p:cTn>
                              </p:par>
                            </p:childTnLst>
                          </p:cTn>
                        </p:par>
                        <p:par>
                          <p:cTn id="54" fill="hold">
                            <p:stCondLst>
                              <p:cond delay="4260"/>
                            </p:stCondLst>
                            <p:childTnLst>
                              <p:par>
                                <p:cTn id="55" presetID="1" presetClass="entr" presetSubtype="0"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par>
                                <p:cTn id="57" presetID="10" presetClass="exit" presetSubtype="0" fill="hold" grpId="1" nodeType="withEffect">
                                  <p:stCondLst>
                                    <p:cond delay="0"/>
                                  </p:stCondLst>
                                  <p:childTnLst>
                                    <p:animEffect transition="out" filter="fade">
                                      <p:cBhvr>
                                        <p:cTn id="58" dur="500"/>
                                        <p:tgtEl>
                                          <p:spTgt spid="12"/>
                                        </p:tgtEl>
                                      </p:cBhvr>
                                    </p:animEffect>
                                    <p:set>
                                      <p:cBhvr>
                                        <p:cTn id="59" dur="1" fill="hold">
                                          <p:stCondLst>
                                            <p:cond delay="499"/>
                                          </p:stCondLst>
                                        </p:cTn>
                                        <p:tgtEl>
                                          <p:spTgt spid="12"/>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6">
                                            <p:txEl>
                                              <p:pRg st="0" end="0"/>
                                            </p:txEl>
                                          </p:spTgt>
                                        </p:tgtEl>
                                        <p:attrNameLst>
                                          <p:attrName>style.visibility</p:attrName>
                                        </p:attrNameLst>
                                      </p:cBhvr>
                                      <p:to>
                                        <p:strVal val="visible"/>
                                      </p:to>
                                    </p:set>
                                    <p:animEffect transition="in" filter="fade">
                                      <p:cBhvr>
                                        <p:cTn id="64" dur="500"/>
                                        <p:tgtEl>
                                          <p:spTgt spid="26">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6">
                                            <p:txEl>
                                              <p:pRg st="1" end="1"/>
                                            </p:txEl>
                                          </p:spTgt>
                                        </p:tgtEl>
                                        <p:attrNameLst>
                                          <p:attrName>style.visibility</p:attrName>
                                        </p:attrNameLst>
                                      </p:cBhvr>
                                      <p:to>
                                        <p:strVal val="visible"/>
                                      </p:to>
                                    </p:set>
                                    <p:animEffect transition="in" filter="fade">
                                      <p:cBhvr>
                                        <p:cTn id="69" dur="500"/>
                                        <p:tgtEl>
                                          <p:spTgt spid="26">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26">
                                            <p:txEl>
                                              <p:pRg st="2" end="2"/>
                                            </p:txEl>
                                          </p:spTgt>
                                        </p:tgtEl>
                                        <p:attrNameLst>
                                          <p:attrName>style.visibility</p:attrName>
                                        </p:attrNameLst>
                                      </p:cBhvr>
                                      <p:to>
                                        <p:strVal val="visible"/>
                                      </p:to>
                                    </p:set>
                                    <p:animEffect transition="in" filter="wipe(left)">
                                      <p:cBhvr>
                                        <p:cTn id="74" dur="1000"/>
                                        <p:tgtEl>
                                          <p:spTgt spid="26">
                                            <p:txEl>
                                              <p:pRg st="2" end="2"/>
                                            </p:txEl>
                                          </p:spTgt>
                                        </p:tgtEl>
                                      </p:cBhvr>
                                    </p:animEffect>
                                  </p:childTnLst>
                                </p:cTn>
                              </p:par>
                              <p:par>
                                <p:cTn id="75" presetID="63" presetClass="path" presetSubtype="0" accel="3500" fill="hold" grpId="0" nodeType="withEffect">
                                  <p:stCondLst>
                                    <p:cond delay="0"/>
                                  </p:stCondLst>
                                  <p:childTnLst>
                                    <p:animMotion origin="layout" path="M 0.03211 1.11111E-6 L 0.29583 1.11111E-6 " pathEditMode="relative" rAng="0" ptsTypes="AA">
                                      <p:cBhvr>
                                        <p:cTn id="76" dur="1000" fill="hold"/>
                                        <p:tgtEl>
                                          <p:spTgt spid="5"/>
                                        </p:tgtEl>
                                        <p:attrNameLst>
                                          <p:attrName>ppt_x</p:attrName>
                                          <p:attrName>ppt_y</p:attrName>
                                        </p:attrNameLst>
                                      </p:cBhvr>
                                      <p:rCtr x="13177" y="0"/>
                                    </p:animMotion>
                                  </p:childTnLst>
                                </p:cTn>
                              </p:par>
                            </p:childTnLst>
                          </p:cTn>
                        </p:par>
                        <p:par>
                          <p:cTn id="77" fill="hold">
                            <p:stCondLst>
                              <p:cond delay="1000"/>
                            </p:stCondLst>
                            <p:childTnLst>
                              <p:par>
                                <p:cTn id="78" presetID="10" presetClass="exit" presetSubtype="0" fill="hold" grpId="1" nodeType="afterEffect">
                                  <p:stCondLst>
                                    <p:cond delay="0"/>
                                  </p:stCondLst>
                                  <p:childTnLst>
                                    <p:animEffect transition="out" filter="fade">
                                      <p:cBhvr>
                                        <p:cTn id="79" dur="500"/>
                                        <p:tgtEl>
                                          <p:spTgt spid="10"/>
                                        </p:tgtEl>
                                      </p:cBhvr>
                                    </p:animEffect>
                                    <p:set>
                                      <p:cBhvr>
                                        <p:cTn id="80" dur="1" fill="hold">
                                          <p:stCondLst>
                                            <p:cond delay="499"/>
                                          </p:stCondLst>
                                        </p:cTn>
                                        <p:tgtEl>
                                          <p:spTgt spid="10"/>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23"/>
                                        </p:tgtEl>
                                      </p:cBhvr>
                                    </p:animEffect>
                                    <p:set>
                                      <p:cBhvr>
                                        <p:cTn id="83" dur="1" fill="hold">
                                          <p:stCondLst>
                                            <p:cond delay="499"/>
                                          </p:stCondLst>
                                        </p:cTn>
                                        <p:tgtEl>
                                          <p:spTgt spid="23"/>
                                        </p:tgtEl>
                                        <p:attrNameLst>
                                          <p:attrName>style.visibility</p:attrName>
                                        </p:attrNameLst>
                                      </p:cBhvr>
                                      <p:to>
                                        <p:strVal val="hidden"/>
                                      </p:to>
                                    </p:set>
                                  </p:childTnLst>
                                </p:cTn>
                              </p:par>
                              <p:par>
                                <p:cTn id="84" presetID="10" presetClass="exit" presetSubtype="0" fill="hold" grpId="3" nodeType="withEffect">
                                  <p:stCondLst>
                                    <p:cond delay="0"/>
                                  </p:stCondLst>
                                  <p:childTnLst>
                                    <p:animEffect transition="out" filter="fade">
                                      <p:cBhvr>
                                        <p:cTn id="85" dur="500"/>
                                        <p:tgtEl>
                                          <p:spTgt spid="12"/>
                                        </p:tgtEl>
                                      </p:cBhvr>
                                    </p:animEffect>
                                    <p:set>
                                      <p:cBhvr>
                                        <p:cTn id="86" dur="1" fill="hold">
                                          <p:stCondLst>
                                            <p:cond delay="499"/>
                                          </p:stCondLst>
                                        </p:cTn>
                                        <p:tgtEl>
                                          <p:spTgt spid="12"/>
                                        </p:tgtEl>
                                        <p:attrNameLst>
                                          <p:attrName>style.visibility</p:attrName>
                                        </p:attrNameLst>
                                      </p:cBhvr>
                                      <p:to>
                                        <p:strVal val="hidden"/>
                                      </p:to>
                                    </p:set>
                                  </p:childTnLst>
                                </p:cTn>
                              </p:par>
                              <p:par>
                                <p:cTn id="87" presetID="10" presetClass="exit" presetSubtype="0" fill="hold" grpId="2" nodeType="withEffect">
                                  <p:stCondLst>
                                    <p:cond delay="0"/>
                                  </p:stCondLst>
                                  <p:childTnLst>
                                    <p:animEffect transition="out" filter="fade">
                                      <p:cBhvr>
                                        <p:cTn id="88" dur="500"/>
                                        <p:tgtEl>
                                          <p:spTgt spid="23"/>
                                        </p:tgtEl>
                                      </p:cBhvr>
                                    </p:animEffect>
                                    <p:set>
                                      <p:cBhvr>
                                        <p:cTn id="89" dur="1" fill="hold">
                                          <p:stCondLst>
                                            <p:cond delay="499"/>
                                          </p:stCondLst>
                                        </p:cTn>
                                        <p:tgtEl>
                                          <p:spTgt spid="23"/>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18"/>
                                        </p:tgtEl>
                                        <p:attrNameLst>
                                          <p:attrName>style.visibility</p:attrName>
                                        </p:attrNameLst>
                                      </p:cBhvr>
                                      <p:to>
                                        <p:strVal val="hidden"/>
                                      </p:to>
                                    </p:set>
                                  </p:childTnLst>
                                </p:cTn>
                              </p:par>
                              <p:par>
                                <p:cTn id="92" presetID="1" presetClass="exit" presetSubtype="0" fill="hold" grpId="1" nodeType="withEffect">
                                  <p:stCondLst>
                                    <p:cond delay="0"/>
                                  </p:stCondLst>
                                  <p:childTnLst>
                                    <p:set>
                                      <p:cBhvr>
                                        <p:cTn id="93" dur="1" fill="hold">
                                          <p:stCondLst>
                                            <p:cond delay="0"/>
                                          </p:stCondLst>
                                        </p:cTn>
                                        <p:tgtEl>
                                          <p:spTgt spid="19"/>
                                        </p:tgtEl>
                                        <p:attrNameLst>
                                          <p:attrName>style.visibility</p:attrName>
                                        </p:attrNameLst>
                                      </p:cBhvr>
                                      <p:to>
                                        <p:strVal val="hidden"/>
                                      </p:to>
                                    </p:set>
                                  </p:childTnLst>
                                </p:cTn>
                              </p:par>
                              <p:par>
                                <p:cTn id="94" presetID="1" presetClass="exit" presetSubtype="0" fill="hold" grpId="1" nodeType="withEffect">
                                  <p:stCondLst>
                                    <p:cond delay="0"/>
                                  </p:stCondLst>
                                  <p:childTnLst>
                                    <p:set>
                                      <p:cBhvr>
                                        <p:cTn id="95" dur="1" fill="hold">
                                          <p:stCondLst>
                                            <p:cond delay="0"/>
                                          </p:stCondLst>
                                        </p:cTn>
                                        <p:tgtEl>
                                          <p:spTgt spid="20"/>
                                        </p:tgtEl>
                                        <p:attrNameLst>
                                          <p:attrName>style.visibility</p:attrName>
                                        </p:attrNameLst>
                                      </p:cBhvr>
                                      <p:to>
                                        <p:strVal val="hidden"/>
                                      </p:to>
                                    </p:set>
                                  </p:childTnLst>
                                </p:cTn>
                              </p:par>
                            </p:childTnLst>
                          </p:cTn>
                        </p:par>
                        <p:par>
                          <p:cTn id="96" fill="hold">
                            <p:stCondLst>
                              <p:cond delay="1500"/>
                            </p:stCondLst>
                            <p:childTnLst>
                              <p:par>
                                <p:cTn id="97" presetID="10" presetClass="exit" presetSubtype="0" fill="hold" grpId="1" nodeType="afterEffect">
                                  <p:stCondLst>
                                    <p:cond delay="0"/>
                                  </p:stCondLst>
                                  <p:childTnLst>
                                    <p:animEffect transition="out" filter="fade">
                                      <p:cBhvr>
                                        <p:cTn id="98" dur="500"/>
                                        <p:tgtEl>
                                          <p:spTgt spid="21"/>
                                        </p:tgtEl>
                                      </p:cBhvr>
                                    </p:animEffect>
                                    <p:set>
                                      <p:cBhvr>
                                        <p:cTn id="99" dur="1" fill="hold">
                                          <p:stCondLst>
                                            <p:cond delay="499"/>
                                          </p:stCondLst>
                                        </p:cTn>
                                        <p:tgtEl>
                                          <p:spTgt spid="21"/>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wipe(down)">
                                      <p:cBhvr>
                                        <p:cTn id="104" dur="2000"/>
                                        <p:tgtEl>
                                          <p:spTgt spid="28"/>
                                        </p:tgtEl>
                                      </p:cBhvr>
                                    </p:animEffect>
                                  </p:childTnLst>
                                </p:cTn>
                              </p:par>
                              <p:par>
                                <p:cTn id="105" presetID="42" presetClass="path" presetSubtype="0" fill="hold" grpId="1" nodeType="withEffect">
                                  <p:stCondLst>
                                    <p:cond delay="250"/>
                                  </p:stCondLst>
                                  <p:childTnLst>
                                    <p:animMotion origin="layout" path="M 2.77778E-6 4.81481E-6 L 2.77778E-6 -0.10672 " pathEditMode="relative" rAng="0" ptsTypes="AA">
                                      <p:cBhvr>
                                        <p:cTn id="106" dur="2000" fill="hold"/>
                                        <p:tgtEl>
                                          <p:spTgt spid="22"/>
                                        </p:tgtEl>
                                        <p:attrNameLst>
                                          <p:attrName>ppt_x</p:attrName>
                                          <p:attrName>ppt_y</p:attrName>
                                        </p:attrNameLst>
                                      </p:cBhvr>
                                      <p:rCtr x="0" y="-5347"/>
                                    </p:animMotion>
                                  </p:childTnLst>
                                </p:cTn>
                              </p:par>
                              <p:par>
                                <p:cTn id="107" presetID="10" presetClass="entr" presetSubtype="0" fill="hold" grpId="0" nodeType="withEffect">
                                  <p:stCondLst>
                                    <p:cond delay="75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250"/>
                                        <p:tgtEl>
                                          <p:spTgt spid="38"/>
                                        </p:tgtEl>
                                      </p:cBhvr>
                                    </p:animEffect>
                                  </p:childTnLst>
                                </p:cTn>
                              </p:par>
                              <p:par>
                                <p:cTn id="110" presetID="10" presetClass="entr" presetSubtype="0" fill="hold" grpId="0" nodeType="withEffect">
                                  <p:stCondLst>
                                    <p:cond delay="1750"/>
                                  </p:stCondLst>
                                  <p:childTnLst>
                                    <p:set>
                                      <p:cBhvr>
                                        <p:cTn id="111" dur="1" fill="hold">
                                          <p:stCondLst>
                                            <p:cond delay="0"/>
                                          </p:stCondLst>
                                        </p:cTn>
                                        <p:tgtEl>
                                          <p:spTgt spid="37"/>
                                        </p:tgtEl>
                                        <p:attrNameLst>
                                          <p:attrName>style.visibility</p:attrName>
                                        </p:attrNameLst>
                                      </p:cBhvr>
                                      <p:to>
                                        <p:strVal val="visible"/>
                                      </p:to>
                                    </p:set>
                                    <p:animEffect transition="in" filter="fade">
                                      <p:cBhvr>
                                        <p:cTn id="112" dur="250"/>
                                        <p:tgtEl>
                                          <p:spTgt spid="37"/>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mph" presetSubtype="2" fill="hold" grpId="2" nodeType="clickEffect">
                                  <p:stCondLst>
                                    <p:cond delay="0"/>
                                  </p:stCondLst>
                                  <p:childTnLst>
                                    <p:animClr clrSpc="rgb" dir="cw">
                                      <p:cBhvr override="childStyle">
                                        <p:cTn id="116" dur="10" fill="hold"/>
                                        <p:tgtEl>
                                          <p:spTgt spid="35"/>
                                        </p:tgtEl>
                                        <p:attrNameLst>
                                          <p:attrName>style.color</p:attrName>
                                        </p:attrNameLst>
                                      </p:cBhvr>
                                      <p:to>
                                        <a:schemeClr val="tx1"/>
                                      </p:to>
                                    </p:animClr>
                                  </p:childTnLst>
                                </p:cTn>
                              </p:par>
                              <p:par>
                                <p:cTn id="117" presetID="64" presetClass="path" presetSubtype="0" fill="hold" grpId="0" nodeType="withEffect">
                                  <p:stCondLst>
                                    <p:cond delay="0"/>
                                  </p:stCondLst>
                                  <p:childTnLst>
                                    <p:animMotion origin="layout" path="M -5.55556E-7 7.40741E-7 L -5.55556E-7 -0.11296 " pathEditMode="relative" rAng="0" ptsTypes="AA">
                                      <p:cBhvr>
                                        <p:cTn id="118" dur="2000" fill="hold"/>
                                        <p:tgtEl>
                                          <p:spTgt spid="35"/>
                                        </p:tgtEl>
                                        <p:attrNameLst>
                                          <p:attrName>ppt_x</p:attrName>
                                          <p:attrName>ppt_y</p:attrName>
                                        </p:attrNameLst>
                                      </p:cBhvr>
                                      <p:rCtr x="0" y="-5648"/>
                                    </p:animMotion>
                                  </p:childTnLst>
                                </p:cTn>
                              </p:par>
                              <p:par>
                                <p:cTn id="119" presetID="22" presetClass="entr" presetSubtype="4" fill="hold" grpId="0" nodeType="with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2000"/>
                                        <p:tgtEl>
                                          <p:spTgt spid="31"/>
                                        </p:tgtEl>
                                      </p:cBhvr>
                                    </p:animEffect>
                                  </p:childTnLst>
                                </p:cTn>
                              </p:par>
                              <p:par>
                                <p:cTn id="122" presetID="10" presetClass="entr" presetSubtype="0" fill="hold" grpId="2" nodeType="withEffect">
                                  <p:stCondLst>
                                    <p:cond delay="750"/>
                                  </p:stCondLst>
                                  <p:childTnLst>
                                    <p:set>
                                      <p:cBhvr>
                                        <p:cTn id="123" dur="1" fill="hold">
                                          <p:stCondLst>
                                            <p:cond delay="0"/>
                                          </p:stCondLst>
                                        </p:cTn>
                                        <p:tgtEl>
                                          <p:spTgt spid="18"/>
                                        </p:tgtEl>
                                        <p:attrNameLst>
                                          <p:attrName>style.visibility</p:attrName>
                                        </p:attrNameLst>
                                      </p:cBhvr>
                                      <p:to>
                                        <p:strVal val="visible"/>
                                      </p:to>
                                    </p:set>
                                    <p:animEffect transition="in" filter="fade">
                                      <p:cBhvr>
                                        <p:cTn id="124" dur="250"/>
                                        <p:tgtEl>
                                          <p:spTgt spid="18"/>
                                        </p:tgtEl>
                                      </p:cBhvr>
                                    </p:animEffect>
                                  </p:childTnLst>
                                </p:cTn>
                              </p:par>
                              <p:par>
                                <p:cTn id="125" presetID="10" presetClass="entr" presetSubtype="0" fill="hold" grpId="2" nodeType="withEffect">
                                  <p:stCondLst>
                                    <p:cond delay="175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8" grpId="0" animBg="1"/>
      <p:bldP spid="5" grpId="0" animBg="1"/>
      <p:bldP spid="9" grpId="0"/>
      <p:bldP spid="9" grpId="1"/>
      <p:bldP spid="9" grpId="2"/>
      <p:bldP spid="31" grpId="0" animBg="1"/>
      <p:bldP spid="10" grpId="0" animBg="1"/>
      <p:bldP spid="10" grpId="1" animBg="1"/>
      <p:bldP spid="35" grpId="0"/>
      <p:bldP spid="35" grpId="2"/>
      <p:bldP spid="12" grpId="0"/>
      <p:bldP spid="12" grpId="1"/>
      <p:bldP spid="12" grpId="2"/>
      <p:bldP spid="12" grpId="3"/>
      <p:bldP spid="14" grpId="0" animBg="1"/>
      <p:bldP spid="15" grpId="0" animBg="1"/>
      <p:bldP spid="16" grpId="0" animBg="1"/>
      <p:bldP spid="17" grpId="0" animBg="1"/>
      <p:bldP spid="38" grpId="0" animBg="1"/>
      <p:bldP spid="37" grpId="0" animBg="1"/>
      <p:bldP spid="18" grpId="0" animBg="1"/>
      <p:bldP spid="18" grpId="1" animBg="1"/>
      <p:bldP spid="18" grpId="2" animBg="1"/>
      <p:bldP spid="19" grpId="0" animBg="1"/>
      <p:bldP spid="19" grpId="1" animBg="1"/>
      <p:bldP spid="19" grpId="2" animBg="1"/>
      <p:bldP spid="20" grpId="0" animBg="1"/>
      <p:bldP spid="20" grpId="1" animBg="1"/>
      <p:bldP spid="21" grpId="0" animBg="1"/>
      <p:bldP spid="21" grpId="1" animBg="1"/>
      <p:bldP spid="22" grpId="0"/>
      <p:bldP spid="22" grpId="1"/>
      <p:bldP spid="23" grpId="0"/>
      <p:bldP spid="23" grpId="1"/>
      <p:bldP spid="23"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Impacts to Generator </a:t>
            </a:r>
            <a:r>
              <a:rPr lang="en-US" dirty="0" smtClean="0"/>
              <a:t>1</a:t>
            </a:r>
            <a:endParaRPr lang="en-US" dirty="0"/>
          </a:p>
        </p:txBody>
      </p:sp>
      <p:sp>
        <p:nvSpPr>
          <p:cNvPr id="4" name="Content Placeholder 3"/>
          <p:cNvSpPr>
            <a:spLocks noGrp="1"/>
          </p:cNvSpPr>
          <p:nvPr>
            <p:ph sz="quarter" idx="4294967295"/>
          </p:nvPr>
        </p:nvSpPr>
        <p:spPr>
          <a:xfrm>
            <a:off x="4184650" y="1590758"/>
            <a:ext cx="4502150" cy="3200400"/>
          </a:xfrm>
          <a:prstGeom prst="rect">
            <a:avLst/>
          </a:prstGeom>
        </p:spPr>
        <p:txBody>
          <a:bodyPr/>
          <a:lstStyle/>
          <a:p>
            <a:pPr marL="0" indent="0">
              <a:spcBef>
                <a:spcPts val="2400"/>
              </a:spcBef>
              <a:buNone/>
            </a:pPr>
            <a:r>
              <a:rPr lang="en-US" sz="2000" b="1" dirty="0"/>
              <a:t>QSE Real-Time Settlement:</a:t>
            </a:r>
          </a:p>
          <a:p>
            <a:pPr>
              <a:spcBef>
                <a:spcPts val="2400"/>
              </a:spcBef>
            </a:pPr>
            <a:r>
              <a:rPr lang="en-US" sz="2000" dirty="0"/>
              <a:t>Paid RTSPP for energy produced in Real-Time</a:t>
            </a:r>
          </a:p>
          <a:p>
            <a:pPr>
              <a:spcBef>
                <a:spcPts val="2400"/>
              </a:spcBef>
            </a:pPr>
            <a:r>
              <a:rPr lang="en-US" sz="2000" dirty="0"/>
              <a:t>Buy back AS </a:t>
            </a:r>
            <a:r>
              <a:rPr lang="en-US" sz="2000" dirty="0" smtClean="0"/>
              <a:t>capacity </a:t>
            </a:r>
            <a:r>
              <a:rPr lang="en-US" sz="2000" dirty="0"/>
              <a:t>at Real-Time AS </a:t>
            </a:r>
            <a:r>
              <a:rPr lang="en-US" sz="2000" dirty="0" smtClean="0"/>
              <a:t>price</a:t>
            </a:r>
            <a:endParaRPr lang="en-US" sz="2000" dirty="0"/>
          </a:p>
        </p:txBody>
      </p:sp>
      <p:sp>
        <p:nvSpPr>
          <p:cNvPr id="7" name="Rectangle 6"/>
          <p:cNvSpPr/>
          <p:nvPr/>
        </p:nvSpPr>
        <p:spPr>
          <a:xfrm>
            <a:off x="761999" y="2096429"/>
            <a:ext cx="1089237" cy="576743"/>
          </a:xfrm>
          <a:prstGeom prst="rect">
            <a:avLst/>
          </a:prstGeom>
          <a:solidFill>
            <a:srgbClr val="A6A6A6"/>
          </a:solidFill>
          <a:ln w="19050" algn="ctr">
            <a:noFill/>
            <a:round/>
            <a:headEnd/>
            <a:tailEnd/>
          </a:ln>
        </p:spPr>
        <p:txBody>
          <a:bodyPr wrap="none" rtlCol="0" anchor="ctr" anchorCtr="1"/>
          <a:lstStyle/>
          <a:p>
            <a:pPr algn="ctr" fontAlgn="auto">
              <a:lnSpc>
                <a:spcPts val="2000"/>
              </a:lnSpc>
              <a:spcBef>
                <a:spcPts val="0"/>
              </a:spcBef>
              <a:spcAft>
                <a:spcPts val="0"/>
              </a:spcAft>
            </a:pPr>
            <a:r>
              <a:rPr lang="en-US" sz="2000" b="1" i="0" kern="0" baseline="0" dirty="0" smtClean="0">
                <a:solidFill>
                  <a:srgbClr val="000000"/>
                </a:solidFill>
                <a:latin typeface="Calibri" panose="020F0502020204030204" pitchFamily="34" charset="0"/>
              </a:rPr>
              <a:t>AS </a:t>
            </a:r>
            <a:br>
              <a:rPr lang="en-US" sz="2000" b="1" i="0" kern="0" baseline="0" dirty="0" smtClean="0">
                <a:solidFill>
                  <a:srgbClr val="000000"/>
                </a:solidFill>
                <a:latin typeface="Calibri" panose="020F0502020204030204" pitchFamily="34" charset="0"/>
              </a:rPr>
            </a:br>
            <a:r>
              <a:rPr lang="en-US" sz="2000" b="1" i="0" kern="0" baseline="0" dirty="0" smtClean="0">
                <a:solidFill>
                  <a:srgbClr val="000000"/>
                </a:solidFill>
                <a:latin typeface="Calibri" panose="020F0502020204030204" pitchFamily="34" charset="0"/>
              </a:rPr>
              <a:t>Capacity</a:t>
            </a:r>
            <a:endParaRPr lang="en-US" sz="2000" b="1" i="0" kern="0" baseline="0" dirty="0">
              <a:solidFill>
                <a:srgbClr val="000000"/>
              </a:solidFill>
              <a:latin typeface="Calibri" panose="020F0502020204030204" pitchFamily="34" charset="0"/>
            </a:endParaRPr>
          </a:p>
        </p:txBody>
      </p:sp>
      <p:sp>
        <p:nvSpPr>
          <p:cNvPr id="8" name="Rectangle 7"/>
          <p:cNvSpPr/>
          <p:nvPr/>
        </p:nvSpPr>
        <p:spPr>
          <a:xfrm>
            <a:off x="762001" y="2673172"/>
            <a:ext cx="1089237" cy="2098661"/>
          </a:xfrm>
          <a:prstGeom prst="rect">
            <a:avLst/>
          </a:prstGeom>
          <a:solidFill>
            <a:schemeClr val="tx2">
              <a:lumMod val="90000"/>
              <a:lumOff val="10000"/>
            </a:schemeClr>
          </a:solidFill>
          <a:ln w="19050" algn="ctr">
            <a:noFill/>
            <a:round/>
            <a:headEnd/>
            <a:tailEnd/>
          </a:ln>
        </p:spPr>
        <p:txBody>
          <a:bodyPr wrap="none" rtlCol="0" anchor="ctr" anchorCtr="1"/>
          <a:lstStyle/>
          <a:p>
            <a:pPr algn="ctr" fontAlgn="auto">
              <a:lnSpc>
                <a:spcPts val="2000"/>
              </a:lnSpc>
              <a:spcBef>
                <a:spcPts val="0"/>
              </a:spcBef>
              <a:spcAft>
                <a:spcPts val="0"/>
              </a:spcAft>
            </a:pPr>
            <a:r>
              <a:rPr lang="en-US" sz="2000" b="1" i="0" kern="0" baseline="0" dirty="0" smtClean="0">
                <a:solidFill>
                  <a:schemeClr val="bg1"/>
                </a:solidFill>
                <a:latin typeface="Calibri" panose="020F0502020204030204" pitchFamily="34" charset="0"/>
              </a:rPr>
              <a:t>Available</a:t>
            </a:r>
            <a:br>
              <a:rPr lang="en-US" sz="2000" b="1" i="0" kern="0" baseline="0" dirty="0" smtClean="0">
                <a:solidFill>
                  <a:schemeClr val="bg1"/>
                </a:solidFill>
                <a:latin typeface="Calibri" panose="020F0502020204030204" pitchFamily="34" charset="0"/>
              </a:rPr>
            </a:br>
            <a:r>
              <a:rPr lang="en-US" sz="2000" b="1" i="0" kern="0" baseline="0" dirty="0" smtClean="0">
                <a:solidFill>
                  <a:schemeClr val="bg1"/>
                </a:solidFill>
                <a:latin typeface="Calibri" panose="020F0502020204030204" pitchFamily="34" charset="0"/>
              </a:rPr>
              <a:t>for</a:t>
            </a:r>
            <a:br>
              <a:rPr lang="en-US" sz="2000" b="1" i="0" kern="0" baseline="0" dirty="0" smtClean="0">
                <a:solidFill>
                  <a:schemeClr val="bg1"/>
                </a:solidFill>
                <a:latin typeface="Calibri" panose="020F0502020204030204" pitchFamily="34" charset="0"/>
              </a:rPr>
            </a:br>
            <a:r>
              <a:rPr lang="en-US" sz="2000" b="1" kern="0" dirty="0">
                <a:solidFill>
                  <a:schemeClr val="bg1"/>
                </a:solidFill>
                <a:latin typeface="Calibri" panose="020F0502020204030204" pitchFamily="34" charset="0"/>
              </a:rPr>
              <a:t>E</a:t>
            </a:r>
            <a:r>
              <a:rPr lang="en-US" sz="2000" b="1" i="0" kern="0" baseline="0" dirty="0" smtClean="0">
                <a:solidFill>
                  <a:schemeClr val="bg1"/>
                </a:solidFill>
                <a:latin typeface="Calibri" panose="020F0502020204030204" pitchFamily="34" charset="0"/>
              </a:rPr>
              <a:t>nergy</a:t>
            </a:r>
            <a:r>
              <a:rPr lang="en-US" sz="2000" b="1" i="0" kern="0" baseline="0" dirty="0">
                <a:solidFill>
                  <a:schemeClr val="bg1"/>
                </a:solidFill>
                <a:latin typeface="Calibri" panose="020F0502020204030204" pitchFamily="34" charset="0"/>
              </a:rPr>
              <a:t/>
            </a:r>
            <a:br>
              <a:rPr lang="en-US" sz="2000" b="1" i="0" kern="0" baseline="0" dirty="0">
                <a:solidFill>
                  <a:schemeClr val="bg1"/>
                </a:solidFill>
                <a:latin typeface="Calibri" panose="020F0502020204030204" pitchFamily="34" charset="0"/>
              </a:rPr>
            </a:br>
            <a:r>
              <a:rPr lang="en-US" sz="2000" b="1" kern="0" dirty="0" smtClean="0">
                <a:solidFill>
                  <a:schemeClr val="bg1"/>
                </a:solidFill>
                <a:latin typeface="Calibri" panose="020F0502020204030204" pitchFamily="34" charset="0"/>
              </a:rPr>
              <a:t>D</a:t>
            </a:r>
            <a:r>
              <a:rPr lang="en-US" sz="2000" b="1" i="0" kern="0" baseline="0" dirty="0" smtClean="0">
                <a:solidFill>
                  <a:schemeClr val="bg1"/>
                </a:solidFill>
                <a:latin typeface="Calibri" panose="020F0502020204030204" pitchFamily="34" charset="0"/>
              </a:rPr>
              <a:t>ispatch</a:t>
            </a:r>
            <a:endParaRPr lang="en-US" sz="2000" b="1" i="0" kern="0" baseline="0" dirty="0">
              <a:solidFill>
                <a:schemeClr val="bg1"/>
              </a:solidFill>
              <a:latin typeface="Calibri" panose="020F0502020204030204" pitchFamily="34" charset="0"/>
            </a:endParaRPr>
          </a:p>
        </p:txBody>
      </p:sp>
      <p:sp>
        <p:nvSpPr>
          <p:cNvPr id="9" name="Rectangle 8"/>
          <p:cNvSpPr/>
          <p:nvPr/>
        </p:nvSpPr>
        <p:spPr>
          <a:xfrm>
            <a:off x="762000" y="2096429"/>
            <a:ext cx="1089237" cy="2675403"/>
          </a:xfrm>
          <a:prstGeom prst="rect">
            <a:avLst/>
          </a:prstGeom>
          <a:noFill/>
          <a:ln w="19050" algn="ctr">
            <a:solidFill>
              <a:schemeClr val="tx1"/>
            </a:solidFill>
            <a:round/>
            <a:headEnd/>
            <a:tailEnd/>
          </a:ln>
        </p:spPr>
        <p:txBody>
          <a:bodyPr wrap="none" rtlCol="0" anchor="ctr" anchorCtr="1"/>
          <a:lstStyle/>
          <a:p>
            <a:pPr algn="ctr" fontAlgn="auto">
              <a:spcBef>
                <a:spcPts val="0"/>
              </a:spcBef>
              <a:spcAft>
                <a:spcPts val="0"/>
              </a:spcAft>
            </a:pPr>
            <a:endParaRPr lang="en-US" sz="1400" b="1" i="0" kern="0" baseline="0" dirty="0">
              <a:solidFill>
                <a:prstClr val="black"/>
              </a:solidFill>
              <a:latin typeface="+mj-lt"/>
            </a:endParaRPr>
          </a:p>
        </p:txBody>
      </p:sp>
      <p:sp>
        <p:nvSpPr>
          <p:cNvPr id="10" name="TextBox 9"/>
          <p:cNvSpPr txBox="1"/>
          <p:nvPr/>
        </p:nvSpPr>
        <p:spPr>
          <a:xfrm>
            <a:off x="762001" y="4943814"/>
            <a:ext cx="1089237" cy="348813"/>
          </a:xfrm>
          <a:prstGeom prst="rect">
            <a:avLst/>
          </a:prstGeom>
          <a:noFill/>
        </p:spPr>
        <p:txBody>
          <a:bodyPr wrap="square" rtlCol="0" anchor="ctr">
            <a:spAutoFit/>
          </a:bodyPr>
          <a:lstStyle/>
          <a:p>
            <a:pPr algn="ctr">
              <a:lnSpc>
                <a:spcPts val="2000"/>
              </a:lnSpc>
            </a:pPr>
            <a:r>
              <a:rPr lang="en-US" sz="2000" b="1" i="0" baseline="0" dirty="0" smtClean="0">
                <a:latin typeface="Calibri" panose="020F0502020204030204" pitchFamily="34" charset="0"/>
                <a:cs typeface="Arial" panose="020B0604020202020204" pitchFamily="34" charset="0"/>
              </a:rPr>
              <a:t>DAM</a:t>
            </a:r>
            <a:endParaRPr lang="en-US" sz="2000" b="1" i="0" baseline="0" dirty="0">
              <a:latin typeface="Calibri" panose="020F0502020204030204" pitchFamily="34" charset="0"/>
              <a:cs typeface="Arial" panose="020B0604020202020204" pitchFamily="34" charset="0"/>
            </a:endParaRPr>
          </a:p>
        </p:txBody>
      </p:sp>
      <p:sp>
        <p:nvSpPr>
          <p:cNvPr id="11" name="TextBox 10"/>
          <p:cNvSpPr txBox="1"/>
          <p:nvPr/>
        </p:nvSpPr>
        <p:spPr>
          <a:xfrm>
            <a:off x="1609289" y="1514494"/>
            <a:ext cx="1089237" cy="461665"/>
          </a:xfrm>
          <a:prstGeom prst="rect">
            <a:avLst/>
          </a:prstGeom>
          <a:noFill/>
        </p:spPr>
        <p:txBody>
          <a:bodyPr wrap="square" rtlCol="0" anchor="ctr">
            <a:spAutoFit/>
          </a:bodyPr>
          <a:lstStyle/>
          <a:p>
            <a:pPr algn="ctr"/>
            <a:r>
              <a:rPr lang="en-US" sz="2400" b="1" i="0" baseline="0" dirty="0" smtClean="0">
                <a:latin typeface="Calibri" panose="020F0502020204030204" pitchFamily="34" charset="0"/>
                <a:cs typeface="Arial" panose="020B0604020202020204" pitchFamily="34" charset="0"/>
              </a:rPr>
              <a:t>Gen 1</a:t>
            </a:r>
            <a:endParaRPr lang="en-US" sz="2400" b="1" i="0" baseline="0" dirty="0">
              <a:latin typeface="Calibri" panose="020F0502020204030204" pitchFamily="34" charset="0"/>
              <a:cs typeface="Arial" panose="020B0604020202020204" pitchFamily="34" charset="0"/>
            </a:endParaRPr>
          </a:p>
        </p:txBody>
      </p:sp>
      <p:sp>
        <p:nvSpPr>
          <p:cNvPr id="12" name="Rectangle 11"/>
          <p:cNvSpPr/>
          <p:nvPr/>
        </p:nvSpPr>
        <p:spPr>
          <a:xfrm>
            <a:off x="2414632" y="2096430"/>
            <a:ext cx="1089237" cy="2675404"/>
          </a:xfrm>
          <a:prstGeom prst="rect">
            <a:avLst/>
          </a:prstGeom>
          <a:solidFill>
            <a:schemeClr val="tx2">
              <a:lumMod val="90000"/>
              <a:lumOff val="10000"/>
            </a:schemeClr>
          </a:solidFill>
          <a:ln w="19050" algn="ctr">
            <a:noFill/>
            <a:round/>
            <a:headEnd/>
            <a:tailEnd/>
          </a:ln>
        </p:spPr>
        <p:txBody>
          <a:bodyPr wrap="none" rtlCol="0" anchor="ctr" anchorCtr="1"/>
          <a:lstStyle/>
          <a:p>
            <a:pPr algn="ctr" fontAlgn="auto">
              <a:lnSpc>
                <a:spcPts val="2000"/>
              </a:lnSpc>
              <a:spcBef>
                <a:spcPts val="0"/>
              </a:spcBef>
              <a:spcAft>
                <a:spcPts val="0"/>
              </a:spcAft>
            </a:pPr>
            <a:r>
              <a:rPr lang="en-US" sz="2000" b="1" i="0" kern="0" baseline="0" dirty="0">
                <a:solidFill>
                  <a:schemeClr val="bg1"/>
                </a:solidFill>
                <a:latin typeface="Calibri" panose="020F0502020204030204" pitchFamily="34" charset="0"/>
              </a:rPr>
              <a:t>Energy</a:t>
            </a:r>
            <a:br>
              <a:rPr lang="en-US" sz="2000" b="1" i="0" kern="0" baseline="0" dirty="0">
                <a:solidFill>
                  <a:schemeClr val="bg1"/>
                </a:solidFill>
                <a:latin typeface="Calibri" panose="020F0502020204030204" pitchFamily="34" charset="0"/>
              </a:rPr>
            </a:br>
            <a:r>
              <a:rPr lang="en-US" sz="2000" b="1" kern="0" dirty="0" smtClean="0">
                <a:solidFill>
                  <a:schemeClr val="bg1"/>
                </a:solidFill>
                <a:latin typeface="Calibri" panose="020F0502020204030204" pitchFamily="34" charset="0"/>
              </a:rPr>
              <a:t>P</a:t>
            </a:r>
            <a:r>
              <a:rPr lang="en-US" sz="2000" b="1" i="0" kern="0" baseline="0" dirty="0" smtClean="0">
                <a:solidFill>
                  <a:schemeClr val="bg1"/>
                </a:solidFill>
                <a:latin typeface="Calibri" panose="020F0502020204030204" pitchFamily="34" charset="0"/>
              </a:rPr>
              <a:t>roduced</a:t>
            </a:r>
            <a:endParaRPr lang="en-US" sz="2000" b="1" i="0" kern="0" baseline="0" dirty="0">
              <a:solidFill>
                <a:schemeClr val="bg1"/>
              </a:solidFill>
              <a:latin typeface="Calibri" panose="020F0502020204030204" pitchFamily="34" charset="0"/>
            </a:endParaRPr>
          </a:p>
        </p:txBody>
      </p:sp>
      <p:sp>
        <p:nvSpPr>
          <p:cNvPr id="13" name="Rectangle 12"/>
          <p:cNvSpPr/>
          <p:nvPr/>
        </p:nvSpPr>
        <p:spPr>
          <a:xfrm>
            <a:off x="2414631" y="2096429"/>
            <a:ext cx="1089237" cy="2675403"/>
          </a:xfrm>
          <a:prstGeom prst="rect">
            <a:avLst/>
          </a:prstGeom>
          <a:noFill/>
          <a:ln w="19050" algn="ctr">
            <a:solidFill>
              <a:schemeClr val="tx1"/>
            </a:solidFill>
            <a:round/>
            <a:headEnd/>
            <a:tailEnd/>
          </a:ln>
        </p:spPr>
        <p:txBody>
          <a:bodyPr wrap="none" rtlCol="0" anchor="ctr" anchorCtr="1"/>
          <a:lstStyle/>
          <a:p>
            <a:pPr algn="ctr" fontAlgn="auto">
              <a:spcBef>
                <a:spcPts val="0"/>
              </a:spcBef>
              <a:spcAft>
                <a:spcPts val="0"/>
              </a:spcAft>
            </a:pPr>
            <a:endParaRPr lang="en-US" sz="1400" b="1" i="0" kern="0" baseline="0" dirty="0">
              <a:solidFill>
                <a:prstClr val="black"/>
              </a:solidFill>
              <a:latin typeface="+mj-lt"/>
            </a:endParaRPr>
          </a:p>
        </p:txBody>
      </p:sp>
      <p:sp>
        <p:nvSpPr>
          <p:cNvPr id="14" name="TextBox 13"/>
          <p:cNvSpPr txBox="1"/>
          <p:nvPr/>
        </p:nvSpPr>
        <p:spPr>
          <a:xfrm>
            <a:off x="2414632" y="4943814"/>
            <a:ext cx="1089237" cy="348813"/>
          </a:xfrm>
          <a:prstGeom prst="rect">
            <a:avLst/>
          </a:prstGeom>
          <a:noFill/>
        </p:spPr>
        <p:txBody>
          <a:bodyPr wrap="square" rtlCol="0" anchor="ctr">
            <a:spAutoFit/>
          </a:bodyPr>
          <a:lstStyle/>
          <a:p>
            <a:pPr algn="ctr">
              <a:lnSpc>
                <a:spcPts val="2000"/>
              </a:lnSpc>
            </a:pPr>
            <a:r>
              <a:rPr lang="en-US" sz="2000" b="1" i="0" baseline="0" dirty="0" smtClean="0">
                <a:latin typeface="Calibri" panose="020F0502020204030204" pitchFamily="34" charset="0"/>
                <a:cs typeface="Arial" panose="020B0604020202020204" pitchFamily="34" charset="0"/>
              </a:rPr>
              <a:t>RT</a:t>
            </a:r>
            <a:endParaRPr lang="en-US" sz="2000" b="1" i="0" baseline="0" dirty="0">
              <a:latin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8861539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Impacts to Generator </a:t>
            </a:r>
            <a:r>
              <a:rPr lang="en-US" dirty="0" smtClean="0"/>
              <a:t>2</a:t>
            </a:r>
            <a:endParaRPr lang="en-US" dirty="0"/>
          </a:p>
        </p:txBody>
      </p:sp>
      <p:sp>
        <p:nvSpPr>
          <p:cNvPr id="4" name="Content Placeholder 3"/>
          <p:cNvSpPr>
            <a:spLocks noGrp="1"/>
          </p:cNvSpPr>
          <p:nvPr>
            <p:ph sz="quarter" idx="4294967295"/>
          </p:nvPr>
        </p:nvSpPr>
        <p:spPr>
          <a:xfrm>
            <a:off x="4273207" y="1647467"/>
            <a:ext cx="4425950" cy="2870200"/>
          </a:xfrm>
          <a:prstGeom prst="rect">
            <a:avLst/>
          </a:prstGeom>
        </p:spPr>
        <p:txBody>
          <a:bodyPr/>
          <a:lstStyle/>
          <a:p>
            <a:pPr marL="0" indent="0">
              <a:spcBef>
                <a:spcPts val="2400"/>
              </a:spcBef>
              <a:buNone/>
            </a:pPr>
            <a:r>
              <a:rPr lang="en-US" sz="2000" b="1" dirty="0"/>
              <a:t>QSE Real-Time Settlement:</a:t>
            </a:r>
          </a:p>
          <a:p>
            <a:pPr>
              <a:spcBef>
                <a:spcPts val="2400"/>
              </a:spcBef>
            </a:pPr>
            <a:r>
              <a:rPr lang="en-US" sz="2000" dirty="0"/>
              <a:t>Paid RTSPP for energy produced in Real-Time</a:t>
            </a:r>
          </a:p>
          <a:p>
            <a:pPr>
              <a:spcBef>
                <a:spcPts val="2400"/>
              </a:spcBef>
            </a:pPr>
            <a:r>
              <a:rPr lang="en-US" sz="2000" dirty="0"/>
              <a:t>Paid for AS </a:t>
            </a:r>
            <a:r>
              <a:rPr lang="en-US" sz="2000" dirty="0" smtClean="0"/>
              <a:t>capacity </a:t>
            </a:r>
            <a:r>
              <a:rPr lang="en-US" sz="2000" dirty="0"/>
              <a:t>at Real-Time AS </a:t>
            </a:r>
            <a:r>
              <a:rPr lang="en-US" sz="2000" dirty="0" smtClean="0"/>
              <a:t>price</a:t>
            </a:r>
            <a:endParaRPr lang="en-US" sz="2000" dirty="0"/>
          </a:p>
        </p:txBody>
      </p:sp>
      <p:sp>
        <p:nvSpPr>
          <p:cNvPr id="17" name="Rectangle 16"/>
          <p:cNvSpPr/>
          <p:nvPr/>
        </p:nvSpPr>
        <p:spPr>
          <a:xfrm>
            <a:off x="2420728" y="2096429"/>
            <a:ext cx="1089237" cy="576743"/>
          </a:xfrm>
          <a:prstGeom prst="rect">
            <a:avLst/>
          </a:prstGeom>
          <a:solidFill>
            <a:srgbClr val="A6A6A6"/>
          </a:solidFill>
          <a:ln w="19050" algn="ctr">
            <a:noFill/>
            <a:round/>
            <a:headEnd/>
            <a:tailEnd/>
          </a:ln>
        </p:spPr>
        <p:txBody>
          <a:bodyPr wrap="none" rtlCol="0" anchor="ctr" anchorCtr="1"/>
          <a:lstStyle/>
          <a:p>
            <a:pPr algn="ctr" fontAlgn="auto">
              <a:lnSpc>
                <a:spcPts val="2000"/>
              </a:lnSpc>
              <a:spcBef>
                <a:spcPts val="0"/>
              </a:spcBef>
              <a:spcAft>
                <a:spcPts val="0"/>
              </a:spcAft>
            </a:pPr>
            <a:r>
              <a:rPr lang="en-US" sz="2000" b="1" i="0" kern="0" baseline="0" dirty="0" smtClean="0">
                <a:solidFill>
                  <a:srgbClr val="000000"/>
                </a:solidFill>
                <a:latin typeface="Calibri" panose="020F0502020204030204" pitchFamily="34" charset="0"/>
              </a:rPr>
              <a:t>AS </a:t>
            </a:r>
            <a:br>
              <a:rPr lang="en-US" sz="2000" b="1" i="0" kern="0" baseline="0" dirty="0" smtClean="0">
                <a:solidFill>
                  <a:srgbClr val="000000"/>
                </a:solidFill>
                <a:latin typeface="Calibri" panose="020F0502020204030204" pitchFamily="34" charset="0"/>
              </a:rPr>
            </a:br>
            <a:r>
              <a:rPr lang="en-US" sz="2000" b="1" kern="0" dirty="0">
                <a:solidFill>
                  <a:srgbClr val="000000"/>
                </a:solidFill>
                <a:latin typeface="Calibri" panose="020F0502020204030204" pitchFamily="34" charset="0"/>
              </a:rPr>
              <a:t>C</a:t>
            </a:r>
            <a:r>
              <a:rPr lang="en-US" sz="2000" b="1" i="0" kern="0" baseline="0" dirty="0" smtClean="0">
                <a:solidFill>
                  <a:srgbClr val="000000"/>
                </a:solidFill>
                <a:latin typeface="Calibri" panose="020F0502020204030204" pitchFamily="34" charset="0"/>
              </a:rPr>
              <a:t>apacity</a:t>
            </a:r>
            <a:endParaRPr lang="en-US" sz="2000" b="1" i="0" kern="0" baseline="0" dirty="0">
              <a:solidFill>
                <a:srgbClr val="000000"/>
              </a:solidFill>
              <a:latin typeface="Calibri" panose="020F0502020204030204" pitchFamily="34" charset="0"/>
            </a:endParaRPr>
          </a:p>
        </p:txBody>
      </p:sp>
      <p:sp>
        <p:nvSpPr>
          <p:cNvPr id="18" name="Rectangle 17"/>
          <p:cNvSpPr/>
          <p:nvPr/>
        </p:nvSpPr>
        <p:spPr>
          <a:xfrm>
            <a:off x="758952" y="2096430"/>
            <a:ext cx="1089237" cy="2675404"/>
          </a:xfrm>
          <a:prstGeom prst="rect">
            <a:avLst/>
          </a:prstGeom>
          <a:solidFill>
            <a:schemeClr val="tx2">
              <a:lumMod val="90000"/>
              <a:lumOff val="10000"/>
            </a:schemeClr>
          </a:solidFill>
          <a:ln w="19050" algn="ctr">
            <a:noFill/>
            <a:round/>
            <a:headEnd/>
            <a:tailEnd/>
          </a:ln>
        </p:spPr>
        <p:txBody>
          <a:bodyPr wrap="none" rtlCol="0" anchor="ctr" anchorCtr="1"/>
          <a:lstStyle/>
          <a:p>
            <a:pPr algn="ctr" fontAlgn="auto">
              <a:lnSpc>
                <a:spcPts val="2000"/>
              </a:lnSpc>
              <a:spcBef>
                <a:spcPts val="0"/>
              </a:spcBef>
              <a:spcAft>
                <a:spcPts val="0"/>
              </a:spcAft>
            </a:pPr>
            <a:r>
              <a:rPr lang="en-US" sz="2000" b="1" i="0" kern="0" baseline="0" dirty="0" smtClean="0">
                <a:solidFill>
                  <a:schemeClr val="bg1"/>
                </a:solidFill>
                <a:latin typeface="Calibri" panose="020F0502020204030204" pitchFamily="34" charset="0"/>
              </a:rPr>
              <a:t>Available</a:t>
            </a:r>
            <a:br>
              <a:rPr lang="en-US" sz="2000" b="1" i="0" kern="0" baseline="0" dirty="0" smtClean="0">
                <a:solidFill>
                  <a:schemeClr val="bg1"/>
                </a:solidFill>
                <a:latin typeface="Calibri" panose="020F0502020204030204" pitchFamily="34" charset="0"/>
              </a:rPr>
            </a:br>
            <a:r>
              <a:rPr lang="en-US" sz="2000" b="1" i="0" kern="0" baseline="0" dirty="0" smtClean="0">
                <a:solidFill>
                  <a:schemeClr val="bg1"/>
                </a:solidFill>
                <a:latin typeface="Calibri" panose="020F0502020204030204" pitchFamily="34" charset="0"/>
              </a:rPr>
              <a:t>for</a:t>
            </a:r>
            <a:br>
              <a:rPr lang="en-US" sz="2000" b="1" i="0" kern="0" baseline="0" dirty="0" smtClean="0">
                <a:solidFill>
                  <a:schemeClr val="bg1"/>
                </a:solidFill>
                <a:latin typeface="Calibri" panose="020F0502020204030204" pitchFamily="34" charset="0"/>
              </a:rPr>
            </a:br>
            <a:r>
              <a:rPr lang="en-US" sz="2000" b="1" kern="0" dirty="0">
                <a:solidFill>
                  <a:schemeClr val="bg1"/>
                </a:solidFill>
                <a:latin typeface="Calibri" panose="020F0502020204030204" pitchFamily="34" charset="0"/>
              </a:rPr>
              <a:t>E</a:t>
            </a:r>
            <a:r>
              <a:rPr lang="en-US" sz="2000" b="1" i="0" kern="0" baseline="0" dirty="0" smtClean="0">
                <a:solidFill>
                  <a:schemeClr val="bg1"/>
                </a:solidFill>
                <a:latin typeface="Calibri" panose="020F0502020204030204" pitchFamily="34" charset="0"/>
              </a:rPr>
              <a:t>nergy</a:t>
            </a:r>
            <a:r>
              <a:rPr lang="en-US" sz="2000" b="1" i="0" kern="0" baseline="0" dirty="0">
                <a:solidFill>
                  <a:schemeClr val="bg1"/>
                </a:solidFill>
                <a:latin typeface="Calibri" panose="020F0502020204030204" pitchFamily="34" charset="0"/>
              </a:rPr>
              <a:t/>
            </a:r>
            <a:br>
              <a:rPr lang="en-US" sz="2000" b="1" i="0" kern="0" baseline="0" dirty="0">
                <a:solidFill>
                  <a:schemeClr val="bg1"/>
                </a:solidFill>
                <a:latin typeface="Calibri" panose="020F0502020204030204" pitchFamily="34" charset="0"/>
              </a:rPr>
            </a:br>
            <a:r>
              <a:rPr lang="en-US" sz="2000" b="1" kern="0" dirty="0" smtClean="0">
                <a:solidFill>
                  <a:schemeClr val="bg1"/>
                </a:solidFill>
                <a:latin typeface="Calibri" panose="020F0502020204030204" pitchFamily="34" charset="0"/>
              </a:rPr>
              <a:t>D</a:t>
            </a:r>
            <a:r>
              <a:rPr lang="en-US" sz="2000" b="1" i="0" kern="0" baseline="0" dirty="0" smtClean="0">
                <a:solidFill>
                  <a:schemeClr val="bg1"/>
                </a:solidFill>
                <a:latin typeface="Calibri" panose="020F0502020204030204" pitchFamily="34" charset="0"/>
              </a:rPr>
              <a:t>ispatch</a:t>
            </a:r>
            <a:endParaRPr lang="en-US" sz="2000" b="1" i="0" kern="0" baseline="0" dirty="0">
              <a:solidFill>
                <a:schemeClr val="bg1"/>
              </a:solidFill>
              <a:latin typeface="Calibri" panose="020F0502020204030204" pitchFamily="34" charset="0"/>
            </a:endParaRPr>
          </a:p>
        </p:txBody>
      </p:sp>
      <p:sp>
        <p:nvSpPr>
          <p:cNvPr id="19" name="Rectangle 18"/>
          <p:cNvSpPr/>
          <p:nvPr/>
        </p:nvSpPr>
        <p:spPr>
          <a:xfrm>
            <a:off x="758952" y="2096429"/>
            <a:ext cx="1089237" cy="2675403"/>
          </a:xfrm>
          <a:prstGeom prst="rect">
            <a:avLst/>
          </a:prstGeom>
          <a:noFill/>
          <a:ln w="19050" algn="ctr">
            <a:solidFill>
              <a:schemeClr val="tx1"/>
            </a:solidFill>
            <a:round/>
            <a:headEnd/>
            <a:tailEnd/>
          </a:ln>
        </p:spPr>
        <p:txBody>
          <a:bodyPr wrap="none" rtlCol="0" anchor="ctr" anchorCtr="1"/>
          <a:lstStyle/>
          <a:p>
            <a:pPr algn="ctr" fontAlgn="auto">
              <a:spcBef>
                <a:spcPts val="0"/>
              </a:spcBef>
              <a:spcAft>
                <a:spcPts val="0"/>
              </a:spcAft>
            </a:pPr>
            <a:endParaRPr lang="en-US" sz="1400" b="1" i="0" kern="0" baseline="0" dirty="0">
              <a:solidFill>
                <a:prstClr val="black"/>
              </a:solidFill>
              <a:latin typeface="+mj-lt"/>
            </a:endParaRPr>
          </a:p>
        </p:txBody>
      </p:sp>
      <p:sp>
        <p:nvSpPr>
          <p:cNvPr id="22" name="Rectangle 21"/>
          <p:cNvSpPr/>
          <p:nvPr/>
        </p:nvSpPr>
        <p:spPr>
          <a:xfrm>
            <a:off x="2420728" y="3765260"/>
            <a:ext cx="1089237" cy="1006574"/>
          </a:xfrm>
          <a:prstGeom prst="rect">
            <a:avLst/>
          </a:prstGeom>
          <a:solidFill>
            <a:schemeClr val="tx2">
              <a:lumMod val="90000"/>
              <a:lumOff val="10000"/>
            </a:schemeClr>
          </a:solidFill>
          <a:ln w="19050" algn="ctr">
            <a:noFill/>
            <a:round/>
            <a:headEnd/>
            <a:tailEnd/>
          </a:ln>
        </p:spPr>
        <p:txBody>
          <a:bodyPr wrap="none" rtlCol="0" anchor="ctr" anchorCtr="1"/>
          <a:lstStyle/>
          <a:p>
            <a:pPr algn="ctr" fontAlgn="auto">
              <a:lnSpc>
                <a:spcPts val="2000"/>
              </a:lnSpc>
              <a:spcBef>
                <a:spcPts val="0"/>
              </a:spcBef>
              <a:spcAft>
                <a:spcPts val="0"/>
              </a:spcAft>
            </a:pPr>
            <a:r>
              <a:rPr lang="en-US" sz="2000" b="1" i="0" kern="0" baseline="0" dirty="0">
                <a:solidFill>
                  <a:schemeClr val="bg1"/>
                </a:solidFill>
                <a:latin typeface="Calibri" panose="020F0502020204030204" pitchFamily="34" charset="0"/>
              </a:rPr>
              <a:t>Energy</a:t>
            </a:r>
            <a:br>
              <a:rPr lang="en-US" sz="2000" b="1" i="0" kern="0" baseline="0" dirty="0">
                <a:solidFill>
                  <a:schemeClr val="bg1"/>
                </a:solidFill>
                <a:latin typeface="Calibri" panose="020F0502020204030204" pitchFamily="34" charset="0"/>
              </a:rPr>
            </a:br>
            <a:r>
              <a:rPr lang="en-US" sz="2000" b="1" kern="0" dirty="0" smtClean="0">
                <a:solidFill>
                  <a:schemeClr val="bg1"/>
                </a:solidFill>
                <a:latin typeface="Calibri" panose="020F0502020204030204" pitchFamily="34" charset="0"/>
              </a:rPr>
              <a:t>P</a:t>
            </a:r>
            <a:r>
              <a:rPr lang="en-US" sz="2000" b="1" i="0" kern="0" baseline="0" dirty="0" smtClean="0">
                <a:solidFill>
                  <a:schemeClr val="bg1"/>
                </a:solidFill>
                <a:latin typeface="Calibri" panose="020F0502020204030204" pitchFamily="34" charset="0"/>
              </a:rPr>
              <a:t>roduced</a:t>
            </a:r>
            <a:endParaRPr lang="en-US" sz="2000" b="1" i="0" kern="0" baseline="0" dirty="0">
              <a:solidFill>
                <a:schemeClr val="bg1"/>
              </a:solidFill>
              <a:latin typeface="Calibri" panose="020F0502020204030204" pitchFamily="34" charset="0"/>
            </a:endParaRPr>
          </a:p>
        </p:txBody>
      </p:sp>
      <p:sp>
        <p:nvSpPr>
          <p:cNvPr id="23" name="Rectangle 22"/>
          <p:cNvSpPr/>
          <p:nvPr/>
        </p:nvSpPr>
        <p:spPr>
          <a:xfrm>
            <a:off x="2420727" y="2096429"/>
            <a:ext cx="1089237" cy="2675403"/>
          </a:xfrm>
          <a:prstGeom prst="rect">
            <a:avLst/>
          </a:prstGeom>
          <a:noFill/>
          <a:ln w="19050" algn="ctr">
            <a:solidFill>
              <a:schemeClr val="tx1"/>
            </a:solidFill>
            <a:round/>
            <a:headEnd/>
            <a:tailEnd/>
          </a:ln>
        </p:spPr>
        <p:txBody>
          <a:bodyPr wrap="none" rtlCol="0" anchor="ctr" anchorCtr="1"/>
          <a:lstStyle/>
          <a:p>
            <a:pPr algn="ctr" fontAlgn="auto">
              <a:spcBef>
                <a:spcPts val="0"/>
              </a:spcBef>
              <a:spcAft>
                <a:spcPts val="0"/>
              </a:spcAft>
            </a:pPr>
            <a:endParaRPr lang="en-US" sz="1400" b="1" i="0" kern="0" baseline="0" dirty="0">
              <a:solidFill>
                <a:prstClr val="black"/>
              </a:solidFill>
              <a:latin typeface="+mj-lt"/>
            </a:endParaRPr>
          </a:p>
        </p:txBody>
      </p:sp>
      <p:sp>
        <p:nvSpPr>
          <p:cNvPr id="25" name="TextBox 24"/>
          <p:cNvSpPr txBox="1"/>
          <p:nvPr/>
        </p:nvSpPr>
        <p:spPr>
          <a:xfrm>
            <a:off x="762001" y="4942018"/>
            <a:ext cx="1089237" cy="352404"/>
          </a:xfrm>
          <a:prstGeom prst="rect">
            <a:avLst/>
          </a:prstGeom>
          <a:noFill/>
        </p:spPr>
        <p:txBody>
          <a:bodyPr wrap="square" rtlCol="0" anchor="ctr">
            <a:spAutoFit/>
          </a:bodyPr>
          <a:lstStyle/>
          <a:p>
            <a:pPr algn="ctr">
              <a:lnSpc>
                <a:spcPts val="2000"/>
              </a:lnSpc>
            </a:pPr>
            <a:r>
              <a:rPr lang="en-US" sz="2000" b="1" i="0" baseline="0" dirty="0" smtClean="0">
                <a:latin typeface="Calibri" panose="020F0502020204030204" pitchFamily="34" charset="0"/>
                <a:cs typeface="Arial" panose="020B0604020202020204" pitchFamily="34" charset="0"/>
              </a:rPr>
              <a:t>DAM</a:t>
            </a:r>
            <a:endParaRPr lang="en-US" sz="2000" b="1" i="0" baseline="0" dirty="0">
              <a:latin typeface="Calibri" panose="020F0502020204030204" pitchFamily="34" charset="0"/>
              <a:cs typeface="Arial" panose="020B0604020202020204" pitchFamily="34" charset="0"/>
            </a:endParaRPr>
          </a:p>
        </p:txBody>
      </p:sp>
      <p:sp>
        <p:nvSpPr>
          <p:cNvPr id="26" name="TextBox 25"/>
          <p:cNvSpPr txBox="1"/>
          <p:nvPr/>
        </p:nvSpPr>
        <p:spPr>
          <a:xfrm>
            <a:off x="2414632" y="4942018"/>
            <a:ext cx="1089237" cy="352404"/>
          </a:xfrm>
          <a:prstGeom prst="rect">
            <a:avLst/>
          </a:prstGeom>
          <a:noFill/>
        </p:spPr>
        <p:txBody>
          <a:bodyPr wrap="square" rtlCol="0" anchor="ctr">
            <a:spAutoFit/>
          </a:bodyPr>
          <a:lstStyle/>
          <a:p>
            <a:pPr algn="ctr">
              <a:lnSpc>
                <a:spcPts val="2000"/>
              </a:lnSpc>
            </a:pPr>
            <a:r>
              <a:rPr lang="en-US" sz="2000" b="1" i="0" baseline="0" dirty="0" smtClean="0">
                <a:latin typeface="Calibri" panose="020F0502020204030204" pitchFamily="34" charset="0"/>
                <a:cs typeface="Arial" panose="020B0604020202020204" pitchFamily="34" charset="0"/>
              </a:rPr>
              <a:t>RT</a:t>
            </a:r>
            <a:endParaRPr lang="en-US" sz="2000" b="1" i="0" baseline="0" dirty="0">
              <a:latin typeface="Calibri" panose="020F0502020204030204" pitchFamily="34" charset="0"/>
              <a:cs typeface="Arial" panose="020B0604020202020204" pitchFamily="34" charset="0"/>
            </a:endParaRPr>
          </a:p>
        </p:txBody>
      </p:sp>
      <p:sp>
        <p:nvSpPr>
          <p:cNvPr id="27" name="TextBox 26"/>
          <p:cNvSpPr txBox="1"/>
          <p:nvPr/>
        </p:nvSpPr>
        <p:spPr>
          <a:xfrm>
            <a:off x="1609289" y="1514494"/>
            <a:ext cx="1089237" cy="461665"/>
          </a:xfrm>
          <a:prstGeom prst="rect">
            <a:avLst/>
          </a:prstGeom>
          <a:noFill/>
        </p:spPr>
        <p:txBody>
          <a:bodyPr wrap="square" rtlCol="0" anchor="ctr">
            <a:spAutoFit/>
          </a:bodyPr>
          <a:lstStyle/>
          <a:p>
            <a:pPr algn="ctr"/>
            <a:r>
              <a:rPr lang="en-US" sz="2400" b="1" i="0" baseline="0" dirty="0" smtClean="0">
                <a:latin typeface="Calibri" panose="020F0502020204030204" pitchFamily="34" charset="0"/>
                <a:cs typeface="Arial" panose="020B0604020202020204" pitchFamily="34" charset="0"/>
              </a:rPr>
              <a:t>Gen 2</a:t>
            </a:r>
            <a:endParaRPr lang="en-US" sz="2400" b="1" i="0" baseline="0" dirty="0">
              <a:latin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091949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ERCOT Market Operations Processes</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459" y="927400"/>
            <a:ext cx="8683081" cy="5226228"/>
          </a:xfrm>
          <a:prstGeom prst="rect">
            <a:avLst/>
          </a:prstGeom>
        </p:spPr>
      </p:pic>
    </p:spTree>
    <p:custDataLst>
      <p:tags r:id="rId1"/>
    </p:custDataLst>
    <p:extLst>
      <p:ext uri="{BB962C8B-B14F-4D97-AF65-F5344CB8AC3E}">
        <p14:creationId xmlns:p14="http://schemas.microsoft.com/office/powerpoint/2010/main" val="3147643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Real-Time Market</a:t>
            </a:r>
            <a:endParaRPr lang="en-US" dirty="0"/>
          </a:p>
        </p:txBody>
      </p:sp>
      <p:sp>
        <p:nvSpPr>
          <p:cNvPr id="5" name="Down Arrow 4"/>
          <p:cNvSpPr>
            <a:spLocks noChangeArrowheads="1"/>
          </p:cNvSpPr>
          <p:nvPr/>
        </p:nvSpPr>
        <p:spPr bwMode="auto">
          <a:xfrm rot="16200000">
            <a:off x="1999934" y="3740266"/>
            <a:ext cx="361796" cy="514473"/>
          </a:xfrm>
          <a:prstGeom prst="downArrow">
            <a:avLst>
              <a:gd name="adj1" fmla="val 40361"/>
              <a:gd name="adj2" fmla="val 61059"/>
            </a:avLst>
          </a:prstGeom>
          <a:solidFill>
            <a:schemeClr val="accent5"/>
          </a:solidFill>
          <a:ln w="9525" algn="ctr">
            <a:noFill/>
            <a:round/>
            <a:headEnd/>
            <a:tailEnd/>
          </a:ln>
        </p:spPr>
        <p:txBody>
          <a:bodyPr/>
          <a:lstStyle/>
          <a:p>
            <a:endParaRPr lang="en-US" sz="2000"/>
          </a:p>
        </p:txBody>
      </p:sp>
      <p:sp>
        <p:nvSpPr>
          <p:cNvPr id="6" name="Down Arrow 39"/>
          <p:cNvSpPr>
            <a:spLocks noChangeArrowheads="1"/>
          </p:cNvSpPr>
          <p:nvPr/>
        </p:nvSpPr>
        <p:spPr bwMode="auto">
          <a:xfrm rot="5400000" flipV="1">
            <a:off x="2005166" y="1626550"/>
            <a:ext cx="361796" cy="524936"/>
          </a:xfrm>
          <a:prstGeom prst="downArrow">
            <a:avLst>
              <a:gd name="adj1" fmla="val 40361"/>
              <a:gd name="adj2" fmla="val 61059"/>
            </a:avLst>
          </a:prstGeom>
          <a:solidFill>
            <a:schemeClr val="accent5"/>
          </a:solidFill>
          <a:ln w="9525" algn="ctr">
            <a:noFill/>
            <a:round/>
            <a:headEnd/>
            <a:tailEnd/>
          </a:ln>
        </p:spPr>
        <p:txBody>
          <a:bodyPr/>
          <a:lstStyle/>
          <a:p>
            <a:endParaRPr lang="en-US" sz="2000"/>
          </a:p>
        </p:txBody>
      </p:sp>
      <p:sp>
        <p:nvSpPr>
          <p:cNvPr id="7" name="Down Arrow 44"/>
          <p:cNvSpPr>
            <a:spLocks noChangeArrowheads="1"/>
          </p:cNvSpPr>
          <p:nvPr/>
        </p:nvSpPr>
        <p:spPr bwMode="auto">
          <a:xfrm rot="5400000" flipV="1">
            <a:off x="2005131" y="2687867"/>
            <a:ext cx="361796" cy="524862"/>
          </a:xfrm>
          <a:prstGeom prst="downArrow">
            <a:avLst>
              <a:gd name="adj1" fmla="val 40361"/>
              <a:gd name="adj2" fmla="val 61135"/>
            </a:avLst>
          </a:prstGeom>
          <a:solidFill>
            <a:schemeClr val="accent5"/>
          </a:solidFill>
          <a:ln w="9525" algn="ctr">
            <a:noFill/>
            <a:round/>
            <a:headEnd/>
            <a:tailEnd/>
          </a:ln>
        </p:spPr>
        <p:txBody>
          <a:bodyPr/>
          <a:lstStyle/>
          <a:p>
            <a:endParaRPr lang="en-US" sz="2000"/>
          </a:p>
        </p:txBody>
      </p:sp>
      <p:sp>
        <p:nvSpPr>
          <p:cNvPr id="8" name="Down Arrow 45"/>
          <p:cNvSpPr>
            <a:spLocks noChangeArrowheads="1"/>
          </p:cNvSpPr>
          <p:nvPr/>
        </p:nvSpPr>
        <p:spPr bwMode="auto">
          <a:xfrm rot="16200000">
            <a:off x="4840010" y="3299092"/>
            <a:ext cx="361796" cy="521208"/>
          </a:xfrm>
          <a:prstGeom prst="downArrow">
            <a:avLst>
              <a:gd name="adj1" fmla="val 40361"/>
              <a:gd name="adj2" fmla="val 61089"/>
            </a:avLst>
          </a:prstGeom>
          <a:solidFill>
            <a:schemeClr val="tx2">
              <a:lumMod val="50000"/>
              <a:lumOff val="50000"/>
            </a:schemeClr>
          </a:solidFill>
          <a:ln w="9525" algn="ctr">
            <a:noFill/>
            <a:round/>
            <a:headEnd/>
            <a:tailEnd/>
          </a:ln>
        </p:spPr>
        <p:txBody>
          <a:bodyPr/>
          <a:lstStyle/>
          <a:p>
            <a:endParaRPr lang="en-US" sz="2000"/>
          </a:p>
        </p:txBody>
      </p:sp>
      <p:sp>
        <p:nvSpPr>
          <p:cNvPr id="9" name="Down Arrow 44"/>
          <p:cNvSpPr>
            <a:spLocks noChangeArrowheads="1"/>
          </p:cNvSpPr>
          <p:nvPr/>
        </p:nvSpPr>
        <p:spPr bwMode="auto">
          <a:xfrm rot="5400000" flipV="1">
            <a:off x="4840010" y="2067528"/>
            <a:ext cx="361796" cy="521208"/>
          </a:xfrm>
          <a:prstGeom prst="downArrow">
            <a:avLst>
              <a:gd name="adj1" fmla="val 40361"/>
              <a:gd name="adj2" fmla="val 61089"/>
            </a:avLst>
          </a:prstGeom>
          <a:solidFill>
            <a:schemeClr val="tx2">
              <a:lumMod val="50000"/>
              <a:lumOff val="50000"/>
            </a:schemeClr>
          </a:solidFill>
          <a:ln w="9525" algn="ctr">
            <a:noFill/>
            <a:round/>
            <a:headEnd/>
            <a:tailEnd/>
          </a:ln>
        </p:spPr>
        <p:txBody>
          <a:bodyPr/>
          <a:lstStyle/>
          <a:p>
            <a:endParaRPr lang="en-US" sz="2000"/>
          </a:p>
        </p:txBody>
      </p:sp>
      <p:sp>
        <p:nvSpPr>
          <p:cNvPr id="11" name="Rounded Rectangle 30"/>
          <p:cNvSpPr>
            <a:spLocks noChangeArrowheads="1"/>
          </p:cNvSpPr>
          <p:nvPr/>
        </p:nvSpPr>
        <p:spPr bwMode="auto">
          <a:xfrm>
            <a:off x="381001" y="1464164"/>
            <a:ext cx="1542595" cy="822960"/>
          </a:xfrm>
          <a:prstGeom prst="roundRect">
            <a:avLst>
              <a:gd name="adj" fmla="val 10282"/>
            </a:avLst>
          </a:prstGeom>
          <a:gradFill>
            <a:gsLst>
              <a:gs pos="0">
                <a:schemeClr val="accent5">
                  <a:lumMod val="60000"/>
                  <a:lumOff val="40000"/>
                </a:schemeClr>
              </a:gs>
              <a:gs pos="66000">
                <a:schemeClr val="bg1"/>
              </a:gs>
              <a:gs pos="100000">
                <a:schemeClr val="bg1"/>
              </a:gs>
            </a:gsLst>
            <a:lin ang="16200000" scaled="1"/>
          </a:gradFill>
          <a:ln w="12700" algn="ctr">
            <a:solidFill>
              <a:schemeClr val="accent5"/>
            </a:solidFill>
            <a:round/>
            <a:headEnd/>
            <a:tailEnd/>
          </a:ln>
        </p:spPr>
        <p:txBody>
          <a:bodyPr anchor="ctr"/>
          <a:lstStyle/>
          <a:p>
            <a:pPr lvl="0" algn="ctr">
              <a:defRPr/>
            </a:pPr>
            <a:r>
              <a:rPr lang="en-US" b="1" dirty="0" smtClean="0">
                <a:solidFill>
                  <a:srgbClr val="5B6770">
                    <a:lumMod val="75000"/>
                  </a:srgbClr>
                </a:solidFill>
              </a:rPr>
              <a:t>Energy Offers</a:t>
            </a:r>
            <a:endParaRPr lang="en-US" b="1" dirty="0">
              <a:solidFill>
                <a:srgbClr val="5B6770">
                  <a:lumMod val="75000"/>
                </a:srgbClr>
              </a:solidFill>
            </a:endParaRPr>
          </a:p>
        </p:txBody>
      </p:sp>
      <p:sp>
        <p:nvSpPr>
          <p:cNvPr id="12" name="Rounded Rectangle 31"/>
          <p:cNvSpPr>
            <a:spLocks noChangeArrowheads="1"/>
          </p:cNvSpPr>
          <p:nvPr/>
        </p:nvSpPr>
        <p:spPr bwMode="auto">
          <a:xfrm>
            <a:off x="381001" y="2532289"/>
            <a:ext cx="1542595" cy="822960"/>
          </a:xfrm>
          <a:prstGeom prst="roundRect">
            <a:avLst>
              <a:gd name="adj" fmla="val 10282"/>
            </a:avLst>
          </a:prstGeom>
          <a:gradFill>
            <a:gsLst>
              <a:gs pos="0">
                <a:schemeClr val="accent5">
                  <a:lumMod val="60000"/>
                  <a:lumOff val="40000"/>
                </a:schemeClr>
              </a:gs>
              <a:gs pos="66000">
                <a:schemeClr val="bg1"/>
              </a:gs>
              <a:gs pos="100000">
                <a:schemeClr val="bg1"/>
              </a:gs>
            </a:gsLst>
            <a:lin ang="16200000" scaled="1"/>
          </a:gradFill>
          <a:ln w="12700" algn="ctr">
            <a:solidFill>
              <a:schemeClr val="accent5"/>
            </a:solidFill>
            <a:round/>
            <a:headEnd/>
            <a:tailEnd/>
          </a:ln>
        </p:spPr>
        <p:txBody>
          <a:bodyPr anchor="ctr"/>
          <a:lstStyle/>
          <a:p>
            <a:pPr lvl="0" algn="ctr">
              <a:defRPr/>
            </a:pPr>
            <a:r>
              <a:rPr lang="en-US" b="1" dirty="0" smtClean="0">
                <a:solidFill>
                  <a:srgbClr val="5B6770">
                    <a:lumMod val="75000"/>
                  </a:srgbClr>
                </a:solidFill>
              </a:rPr>
              <a:t>Telemetry</a:t>
            </a:r>
            <a:endParaRPr lang="en-US" b="1" dirty="0">
              <a:solidFill>
                <a:srgbClr val="5B6770">
                  <a:lumMod val="75000"/>
                </a:srgbClr>
              </a:solidFill>
            </a:endParaRPr>
          </a:p>
        </p:txBody>
      </p:sp>
      <p:sp>
        <p:nvSpPr>
          <p:cNvPr id="13" name="Rounded Rectangle 32"/>
          <p:cNvSpPr>
            <a:spLocks noChangeArrowheads="1"/>
          </p:cNvSpPr>
          <p:nvPr/>
        </p:nvSpPr>
        <p:spPr bwMode="auto">
          <a:xfrm>
            <a:off x="381001" y="3586023"/>
            <a:ext cx="1542595" cy="822960"/>
          </a:xfrm>
          <a:prstGeom prst="roundRect">
            <a:avLst>
              <a:gd name="adj" fmla="val 10282"/>
            </a:avLst>
          </a:prstGeom>
          <a:gradFill>
            <a:gsLst>
              <a:gs pos="0">
                <a:schemeClr val="accent5">
                  <a:lumMod val="60000"/>
                  <a:lumOff val="40000"/>
                </a:schemeClr>
              </a:gs>
              <a:gs pos="66000">
                <a:schemeClr val="bg1"/>
              </a:gs>
              <a:gs pos="100000">
                <a:schemeClr val="bg1"/>
              </a:gs>
            </a:gsLst>
            <a:lin ang="16200000" scaled="1"/>
          </a:gradFill>
          <a:ln w="12700" algn="ctr">
            <a:solidFill>
              <a:schemeClr val="accent5"/>
            </a:solidFill>
            <a:round/>
            <a:headEnd/>
            <a:tailEnd/>
          </a:ln>
        </p:spPr>
        <p:txBody>
          <a:bodyPr anchor="ctr"/>
          <a:lstStyle/>
          <a:p>
            <a:pPr lvl="0" algn="ctr">
              <a:defRPr/>
            </a:pPr>
            <a:r>
              <a:rPr lang="en-US" b="1" dirty="0" smtClean="0">
                <a:solidFill>
                  <a:srgbClr val="5B6770">
                    <a:lumMod val="75000"/>
                  </a:srgbClr>
                </a:solidFill>
              </a:rPr>
              <a:t>Constraints</a:t>
            </a:r>
            <a:endParaRPr lang="en-US" b="1" dirty="0">
              <a:solidFill>
                <a:srgbClr val="5B6770">
                  <a:lumMod val="75000"/>
                </a:srgbClr>
              </a:solidFill>
            </a:endParaRPr>
          </a:p>
        </p:txBody>
      </p:sp>
      <p:sp>
        <p:nvSpPr>
          <p:cNvPr id="14" name="Rounded Rectangle 13"/>
          <p:cNvSpPr>
            <a:spLocks noChangeArrowheads="1"/>
          </p:cNvSpPr>
          <p:nvPr/>
        </p:nvSpPr>
        <p:spPr bwMode="auto">
          <a:xfrm>
            <a:off x="5332233" y="1944751"/>
            <a:ext cx="1545268" cy="766762"/>
          </a:xfrm>
          <a:prstGeom prst="roundRect">
            <a:avLst>
              <a:gd name="adj" fmla="val 10282"/>
            </a:avLst>
          </a:prstGeom>
          <a:gradFill>
            <a:gsLst>
              <a:gs pos="0">
                <a:schemeClr val="tx2">
                  <a:lumMod val="25000"/>
                  <a:lumOff val="75000"/>
                </a:schemeClr>
              </a:gs>
              <a:gs pos="66000">
                <a:schemeClr val="bg1"/>
              </a:gs>
              <a:gs pos="100000">
                <a:schemeClr val="bg1"/>
              </a:gs>
            </a:gsLst>
            <a:lin ang="16200000" scaled="1"/>
          </a:gradFill>
          <a:ln w="12700" algn="ctr">
            <a:solidFill>
              <a:schemeClr val="tx2">
                <a:lumMod val="90000"/>
                <a:lumOff val="10000"/>
              </a:schemeClr>
            </a:solidFill>
            <a:round/>
            <a:headEnd/>
            <a:tailEnd/>
          </a:ln>
        </p:spPr>
        <p:txBody>
          <a:bodyPr anchor="ctr"/>
          <a:lstStyle/>
          <a:p>
            <a:pPr lvl="0" algn="ctr">
              <a:defRPr/>
            </a:pPr>
            <a:r>
              <a:rPr lang="en-US" b="1" dirty="0" smtClean="0">
                <a:solidFill>
                  <a:srgbClr val="5B6770">
                    <a:lumMod val="75000"/>
                  </a:srgbClr>
                </a:solidFill>
              </a:rPr>
              <a:t>Base</a:t>
            </a:r>
            <a:br>
              <a:rPr lang="en-US" b="1" dirty="0" smtClean="0">
                <a:solidFill>
                  <a:srgbClr val="5B6770">
                    <a:lumMod val="75000"/>
                  </a:srgbClr>
                </a:solidFill>
              </a:rPr>
            </a:br>
            <a:r>
              <a:rPr lang="en-US" b="1" dirty="0" smtClean="0">
                <a:solidFill>
                  <a:srgbClr val="5B6770">
                    <a:lumMod val="75000"/>
                  </a:srgbClr>
                </a:solidFill>
              </a:rPr>
              <a:t>Points</a:t>
            </a:r>
            <a:endParaRPr lang="en-US" b="1" dirty="0">
              <a:solidFill>
                <a:srgbClr val="5B6770">
                  <a:lumMod val="75000"/>
                </a:srgbClr>
              </a:solidFill>
            </a:endParaRPr>
          </a:p>
        </p:txBody>
      </p:sp>
      <p:sp>
        <p:nvSpPr>
          <p:cNvPr id="15" name="Rounded Rectangle 14"/>
          <p:cNvSpPr>
            <a:spLocks noChangeArrowheads="1"/>
          </p:cNvSpPr>
          <p:nvPr/>
        </p:nvSpPr>
        <p:spPr bwMode="auto">
          <a:xfrm>
            <a:off x="5332233" y="3176315"/>
            <a:ext cx="1543846" cy="766763"/>
          </a:xfrm>
          <a:prstGeom prst="roundRect">
            <a:avLst>
              <a:gd name="adj" fmla="val 10282"/>
            </a:avLst>
          </a:prstGeom>
          <a:gradFill>
            <a:gsLst>
              <a:gs pos="0">
                <a:schemeClr val="tx2">
                  <a:lumMod val="25000"/>
                  <a:lumOff val="75000"/>
                </a:schemeClr>
              </a:gs>
              <a:gs pos="66000">
                <a:schemeClr val="bg1"/>
              </a:gs>
              <a:gs pos="100000">
                <a:schemeClr val="bg1"/>
              </a:gs>
            </a:gsLst>
            <a:lin ang="16200000" scaled="1"/>
          </a:gradFill>
          <a:ln w="12700" algn="ctr">
            <a:solidFill>
              <a:schemeClr val="tx2">
                <a:lumMod val="90000"/>
                <a:lumOff val="10000"/>
              </a:schemeClr>
            </a:solidFill>
            <a:round/>
            <a:headEnd/>
            <a:tailEnd/>
          </a:ln>
        </p:spPr>
        <p:txBody>
          <a:bodyPr anchor="ctr"/>
          <a:lstStyle/>
          <a:p>
            <a:pPr algn="ctr"/>
            <a:r>
              <a:rPr lang="en-US" b="1" dirty="0">
                <a:solidFill>
                  <a:srgbClr val="5B6770">
                    <a:lumMod val="75000"/>
                  </a:srgbClr>
                </a:solidFill>
              </a:rPr>
              <a:t>LMPs</a:t>
            </a:r>
          </a:p>
        </p:txBody>
      </p:sp>
      <p:sp>
        <p:nvSpPr>
          <p:cNvPr id="17" name="Rounded Rectangle 29"/>
          <p:cNvSpPr>
            <a:spLocks noChangeArrowheads="1"/>
          </p:cNvSpPr>
          <p:nvPr/>
        </p:nvSpPr>
        <p:spPr bwMode="auto">
          <a:xfrm>
            <a:off x="2495524" y="1341120"/>
            <a:ext cx="2264780" cy="3205146"/>
          </a:xfrm>
          <a:prstGeom prst="roundRect">
            <a:avLst>
              <a:gd name="adj" fmla="val 4463"/>
            </a:avLst>
          </a:prstGeom>
          <a:solidFill>
            <a:schemeClr val="tx2"/>
          </a:solidFill>
          <a:ln w="9525" algn="ctr">
            <a:noFill/>
            <a:round/>
            <a:headEnd/>
            <a:tailEnd/>
          </a:ln>
        </p:spPr>
        <p:txBody>
          <a:bodyPr anchor="ctr"/>
          <a:lstStyle/>
          <a:p>
            <a:pPr algn="ctr"/>
            <a:r>
              <a:rPr lang="en-US" sz="2000" dirty="0" smtClean="0">
                <a:solidFill>
                  <a:schemeClr val="bg1"/>
                </a:solidFill>
              </a:rPr>
              <a:t>Security Constrained Economic Dispatch </a:t>
            </a:r>
            <a:br>
              <a:rPr lang="en-US" sz="2000" dirty="0" smtClean="0">
                <a:solidFill>
                  <a:schemeClr val="bg1"/>
                </a:solidFill>
              </a:rPr>
            </a:br>
            <a:r>
              <a:rPr lang="en-US" sz="2000" dirty="0" smtClean="0">
                <a:solidFill>
                  <a:schemeClr val="bg1"/>
                </a:solidFill>
              </a:rPr>
              <a:t>(SCED)</a:t>
            </a:r>
            <a:endParaRPr lang="en-US" sz="2000" dirty="0">
              <a:solidFill>
                <a:schemeClr val="bg1"/>
              </a:solidFill>
            </a:endParaRPr>
          </a:p>
        </p:txBody>
      </p:sp>
      <p:sp>
        <p:nvSpPr>
          <p:cNvPr id="16" name="Rounded Rectangle 30"/>
          <p:cNvSpPr>
            <a:spLocks noChangeArrowheads="1"/>
          </p:cNvSpPr>
          <p:nvPr/>
        </p:nvSpPr>
        <p:spPr bwMode="auto">
          <a:xfrm>
            <a:off x="381000" y="4643386"/>
            <a:ext cx="1542595" cy="822960"/>
          </a:xfrm>
          <a:prstGeom prst="roundRect">
            <a:avLst>
              <a:gd name="adj" fmla="val 10282"/>
            </a:avLst>
          </a:prstGeom>
          <a:gradFill>
            <a:gsLst>
              <a:gs pos="0">
                <a:schemeClr val="accent5">
                  <a:lumMod val="60000"/>
                  <a:lumOff val="40000"/>
                </a:schemeClr>
              </a:gs>
              <a:gs pos="66000">
                <a:schemeClr val="bg1"/>
              </a:gs>
              <a:gs pos="100000">
                <a:schemeClr val="bg1"/>
              </a:gs>
            </a:gsLst>
            <a:lin ang="16200000" scaled="1"/>
          </a:gradFill>
          <a:ln w="12700" algn="ctr">
            <a:solidFill>
              <a:schemeClr val="accent5"/>
            </a:solidFill>
            <a:round/>
            <a:headEnd/>
            <a:tailEnd/>
          </a:ln>
        </p:spPr>
        <p:txBody>
          <a:bodyPr anchor="ctr"/>
          <a:lstStyle/>
          <a:p>
            <a:pPr lvl="0" algn="ctr">
              <a:defRPr/>
            </a:pPr>
            <a:r>
              <a:rPr lang="en-US" b="1" dirty="0" smtClean="0">
                <a:solidFill>
                  <a:srgbClr val="5B6770">
                    <a:lumMod val="75000"/>
                  </a:srgbClr>
                </a:solidFill>
              </a:rPr>
              <a:t>ORDC</a:t>
            </a:r>
            <a:endParaRPr lang="en-US" b="1" dirty="0">
              <a:solidFill>
                <a:srgbClr val="5B6770">
                  <a:lumMod val="75000"/>
                </a:srgbClr>
              </a:solidFill>
            </a:endParaRPr>
          </a:p>
        </p:txBody>
      </p:sp>
      <p:sp>
        <p:nvSpPr>
          <p:cNvPr id="22" name="Down Arrow 39"/>
          <p:cNvSpPr>
            <a:spLocks noChangeArrowheads="1"/>
          </p:cNvSpPr>
          <p:nvPr/>
        </p:nvSpPr>
        <p:spPr bwMode="auto">
          <a:xfrm rot="5400000" flipV="1">
            <a:off x="2005166" y="4791550"/>
            <a:ext cx="361796" cy="524936"/>
          </a:xfrm>
          <a:prstGeom prst="downArrow">
            <a:avLst>
              <a:gd name="adj1" fmla="val 40361"/>
              <a:gd name="adj2" fmla="val 61059"/>
            </a:avLst>
          </a:prstGeom>
          <a:solidFill>
            <a:schemeClr val="accent5"/>
          </a:solidFill>
          <a:ln w="9525" algn="ctr">
            <a:noFill/>
            <a:round/>
            <a:headEnd/>
            <a:tailEnd/>
          </a:ln>
        </p:spPr>
        <p:txBody>
          <a:bodyPr/>
          <a:lstStyle/>
          <a:p>
            <a:endParaRPr lang="en-US" sz="2000"/>
          </a:p>
        </p:txBody>
      </p:sp>
      <p:sp>
        <p:nvSpPr>
          <p:cNvPr id="23" name="Rounded Rectangle 22"/>
          <p:cNvSpPr/>
          <p:nvPr/>
        </p:nvSpPr>
        <p:spPr>
          <a:xfrm>
            <a:off x="2495525" y="4746687"/>
            <a:ext cx="2264779" cy="609328"/>
          </a:xfrm>
          <a:prstGeom prst="roundRect">
            <a:avLst/>
          </a:prstGeom>
          <a:solidFill>
            <a:schemeClr val="tx2"/>
          </a:solidFill>
          <a:ln w="9525" algn="ctr">
            <a:noFill/>
            <a:round/>
            <a:headEnd/>
            <a:tailEnd/>
          </a:ln>
        </p:spPr>
        <p:txBody>
          <a:bodyPr anchor="ctr"/>
          <a:lstStyle/>
          <a:p>
            <a:pPr algn="ctr"/>
            <a:r>
              <a:rPr lang="en-US" sz="2000" dirty="0" smtClean="0">
                <a:solidFill>
                  <a:schemeClr val="bg1"/>
                </a:solidFill>
              </a:rPr>
              <a:t>Reserve Pricing</a:t>
            </a:r>
            <a:endParaRPr lang="en-US" sz="2000" dirty="0">
              <a:solidFill>
                <a:schemeClr val="bg1"/>
              </a:solidFill>
            </a:endParaRPr>
          </a:p>
        </p:txBody>
      </p:sp>
      <p:sp>
        <p:nvSpPr>
          <p:cNvPr id="24" name="Down Arrow 45"/>
          <p:cNvSpPr>
            <a:spLocks noChangeArrowheads="1"/>
          </p:cNvSpPr>
          <p:nvPr/>
        </p:nvSpPr>
        <p:spPr bwMode="auto">
          <a:xfrm rot="16200000">
            <a:off x="4840010" y="4789953"/>
            <a:ext cx="361796" cy="521208"/>
          </a:xfrm>
          <a:prstGeom prst="downArrow">
            <a:avLst>
              <a:gd name="adj1" fmla="val 40361"/>
              <a:gd name="adj2" fmla="val 61089"/>
            </a:avLst>
          </a:prstGeom>
          <a:solidFill>
            <a:schemeClr val="tx2">
              <a:lumMod val="50000"/>
              <a:lumOff val="50000"/>
            </a:schemeClr>
          </a:solidFill>
          <a:ln w="9525" algn="ctr">
            <a:noFill/>
            <a:round/>
            <a:headEnd/>
            <a:tailEnd/>
          </a:ln>
        </p:spPr>
        <p:txBody>
          <a:bodyPr/>
          <a:lstStyle/>
          <a:p>
            <a:endParaRPr lang="en-US" sz="2000"/>
          </a:p>
        </p:txBody>
      </p:sp>
      <p:sp>
        <p:nvSpPr>
          <p:cNvPr id="25" name="Rounded Rectangle 24"/>
          <p:cNvSpPr>
            <a:spLocks noChangeArrowheads="1"/>
          </p:cNvSpPr>
          <p:nvPr/>
        </p:nvSpPr>
        <p:spPr bwMode="auto">
          <a:xfrm>
            <a:off x="5332232" y="4661026"/>
            <a:ext cx="1543846" cy="766762"/>
          </a:xfrm>
          <a:prstGeom prst="roundRect">
            <a:avLst>
              <a:gd name="adj" fmla="val 10282"/>
            </a:avLst>
          </a:prstGeom>
          <a:gradFill>
            <a:gsLst>
              <a:gs pos="0">
                <a:schemeClr val="tx2">
                  <a:lumMod val="25000"/>
                  <a:lumOff val="75000"/>
                </a:schemeClr>
              </a:gs>
              <a:gs pos="66000">
                <a:schemeClr val="bg1"/>
              </a:gs>
              <a:gs pos="100000">
                <a:schemeClr val="bg1"/>
              </a:gs>
            </a:gsLst>
            <a:lin ang="16200000" scaled="1"/>
          </a:gradFill>
          <a:ln w="12700" algn="ctr">
            <a:solidFill>
              <a:schemeClr val="tx2">
                <a:lumMod val="90000"/>
                <a:lumOff val="10000"/>
              </a:schemeClr>
            </a:solidFill>
            <a:round/>
            <a:headEnd/>
            <a:tailEnd/>
          </a:ln>
        </p:spPr>
        <p:txBody>
          <a:bodyPr anchor="ctr"/>
          <a:lstStyle/>
          <a:p>
            <a:pPr lvl="0" algn="ctr">
              <a:defRPr/>
            </a:pPr>
            <a:r>
              <a:rPr lang="en-US" b="1" dirty="0" smtClean="0">
                <a:solidFill>
                  <a:srgbClr val="5B6770">
                    <a:lumMod val="75000"/>
                  </a:srgbClr>
                </a:solidFill>
              </a:rPr>
              <a:t>Price Adders</a:t>
            </a:r>
            <a:endParaRPr lang="en-US" b="1" dirty="0">
              <a:solidFill>
                <a:srgbClr val="5B6770">
                  <a:lumMod val="75000"/>
                </a:srgbClr>
              </a:solidFill>
            </a:endParaRPr>
          </a:p>
        </p:txBody>
      </p:sp>
      <p:sp>
        <p:nvSpPr>
          <p:cNvPr id="26" name="Right Brace 25"/>
          <p:cNvSpPr/>
          <p:nvPr/>
        </p:nvSpPr>
        <p:spPr>
          <a:xfrm>
            <a:off x="6981756" y="3131196"/>
            <a:ext cx="365760" cy="2335150"/>
          </a:xfrm>
          <a:prstGeom prst="rightBrace">
            <a:avLst>
              <a:gd name="adj1" fmla="val 30762"/>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B6770"/>
              </a:solidFill>
            </a:endParaRPr>
          </a:p>
        </p:txBody>
      </p:sp>
      <p:sp>
        <p:nvSpPr>
          <p:cNvPr id="19" name="Cross 18"/>
          <p:cNvSpPr/>
          <p:nvPr/>
        </p:nvSpPr>
        <p:spPr>
          <a:xfrm>
            <a:off x="5981269" y="4178401"/>
            <a:ext cx="245771" cy="245771"/>
          </a:xfrm>
          <a:prstGeom prst="plus">
            <a:avLst>
              <a:gd name="adj" fmla="val 40301"/>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416686" y="3574023"/>
            <a:ext cx="1360714" cy="1477328"/>
          </a:xfrm>
          <a:prstGeom prst="rect">
            <a:avLst/>
          </a:prstGeom>
          <a:noFill/>
        </p:spPr>
        <p:txBody>
          <a:bodyPr wrap="square" rtlCol="0">
            <a:spAutoFit/>
          </a:bodyPr>
          <a:lstStyle/>
          <a:p>
            <a:pPr algn="ctr"/>
            <a:r>
              <a:rPr lang="en-US" b="1" dirty="0" smtClean="0"/>
              <a:t>Combined to form Settlement Point Prices</a:t>
            </a:r>
            <a:endParaRPr lang="en-US" b="1" dirty="0"/>
          </a:p>
        </p:txBody>
      </p:sp>
    </p:spTree>
    <p:custDataLst>
      <p:tags r:id="rId1"/>
    </p:custDataLst>
    <p:extLst>
      <p:ext uri="{BB962C8B-B14F-4D97-AF65-F5344CB8AC3E}">
        <p14:creationId xmlns:p14="http://schemas.microsoft.com/office/powerpoint/2010/main" val="176206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animBg="1"/>
      <p:bldP spid="23" grpId="0" animBg="1"/>
      <p:bldP spid="24" grpId="0" animBg="1"/>
      <p:bldP spid="25" grpId="0" animBg="1"/>
      <p:bldP spid="26" grpId="0" animBg="1"/>
      <p:bldP spid="19" grpId="0" animBg="1"/>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cNtRCf8S"/>
  <p:tag name="ARTICULATE_DESIGN_ID_DAVES THEME" val="mXX7F9o3"/>
  <p:tag name="ARTICULATE_SLIDE_THUMBNAIL_REFRESH" val="1"/>
  <p:tag name="ARTICULATE_SLIDE_COUNT" val="4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aves Theme">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ves Theme" id="{DEA1A8E8-9117-4EA3-A72E-D82297FCC5D0}" vid="{5BD563FC-19BC-4406-A580-D039F487896C}"/>
    </a:ext>
  </a:extLst>
</a:theme>
</file>

<file path=ppt/theme/theme2.xml><?xml version="1.0" encoding="utf-8"?>
<a:theme xmlns:a="http://schemas.openxmlformats.org/drawingml/2006/main" name="Office Theme">
  <a:themeElements>
    <a:clrScheme name="ERCOT">
      <a:dk1>
        <a:srgbClr val="5B6770"/>
      </a:dk1>
      <a:lt1>
        <a:sysClr val="window" lastClr="FFFFFF"/>
      </a:lt1>
      <a:dk2>
        <a:srgbClr val="003865"/>
      </a:dk2>
      <a:lt2>
        <a:srgbClr val="E7E6E6"/>
      </a:lt2>
      <a:accent1>
        <a:srgbClr val="00AEC7"/>
      </a:accent1>
      <a:accent2>
        <a:srgbClr val="685BC7"/>
      </a:accent2>
      <a:accent3>
        <a:srgbClr val="26D07C"/>
      </a:accent3>
      <a:accent4>
        <a:srgbClr val="FFD100"/>
      </a:accent4>
      <a:accent5>
        <a:srgbClr val="FF8200"/>
      </a:accent5>
      <a:accent6>
        <a:srgbClr val="890C58"/>
      </a:accent6>
      <a:hlink>
        <a:srgbClr val="0563C1"/>
      </a:hlink>
      <a:folHlink>
        <a:srgbClr val="890C5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odal Training PowerPoint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Daves Theme</Template>
  <TotalTime>6128</TotalTime>
  <Words>2849</Words>
  <Application>Microsoft Office PowerPoint</Application>
  <PresentationFormat>On-screen Show (4:3)</PresentationFormat>
  <Paragraphs>522</Paragraphs>
  <Slides>43</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43</vt:i4>
      </vt:variant>
    </vt:vector>
  </HeadingPairs>
  <TitlesOfParts>
    <vt:vector size="49" baseType="lpstr">
      <vt:lpstr>Arial</vt:lpstr>
      <vt:lpstr>Calibri</vt:lpstr>
      <vt:lpstr>Verdana</vt:lpstr>
      <vt:lpstr>Wingdings</vt:lpstr>
      <vt:lpstr>Daves Theme</vt:lpstr>
      <vt:lpstr>Office Theme</vt:lpstr>
      <vt:lpstr>PowerPoint Presentation</vt:lpstr>
      <vt:lpstr>Table of Contents</vt:lpstr>
      <vt:lpstr>Objective and Audience for this Orientation</vt:lpstr>
      <vt:lpstr>Table of Contents</vt:lpstr>
      <vt:lpstr>Real-Time Co-optimization Goal</vt:lpstr>
      <vt:lpstr>Impacts to Generator 1</vt:lpstr>
      <vt:lpstr>Impacts to Generator 2</vt:lpstr>
      <vt:lpstr>ERCOT Market Operations Processes</vt:lpstr>
      <vt:lpstr>Current Real-Time Market</vt:lpstr>
      <vt:lpstr>Operating Reserve Demand Curve (ORDC)</vt:lpstr>
      <vt:lpstr>Co-optimized Real-Time Market</vt:lpstr>
      <vt:lpstr>AS Demand Curve Principles</vt:lpstr>
      <vt:lpstr>Clearing with Higher Priority AS Demand Curve</vt:lpstr>
      <vt:lpstr>Clearing with Lower Priority AS Demand Curve</vt:lpstr>
      <vt:lpstr>Co-optimized Real-Time Dispatch </vt:lpstr>
      <vt:lpstr>Clearing Another MW of Energy?</vt:lpstr>
      <vt:lpstr>ERCOT Market Operations Processes</vt:lpstr>
      <vt:lpstr>Current Reliability Unit Commitment</vt:lpstr>
      <vt:lpstr>Co-optimized Reliability Unit Commitment</vt:lpstr>
      <vt:lpstr>Current Supplemental Ancillary Services Market (SASM)</vt:lpstr>
      <vt:lpstr>No SASMs Needed with Real-Time Co-optimization</vt:lpstr>
      <vt:lpstr>Current Day-Ahead Market</vt:lpstr>
      <vt:lpstr>Summary – ERCOT Real-Time Co-optimization</vt:lpstr>
      <vt:lpstr>Table of Contents</vt:lpstr>
      <vt:lpstr>ORDC Price Adders</vt:lpstr>
      <vt:lpstr>What does ORDC process look like in a smaller system?</vt:lpstr>
      <vt:lpstr>How will the system clear for a demand of 140 MW?</vt:lpstr>
      <vt:lpstr>What if the demand is now 170 MW?</vt:lpstr>
      <vt:lpstr>With RTC and AS demand curves, the cost of reserves (AS) is already included in the LMP.  </vt:lpstr>
      <vt:lpstr>So let’s try that again, this time with an AS demand curve.</vt:lpstr>
      <vt:lpstr>Again if there is a demand of 140 MW?</vt:lpstr>
      <vt:lpstr>And if the demand is 170 MW?</vt:lpstr>
      <vt:lpstr>One more time, now with two AS products and two AS demand curves</vt:lpstr>
      <vt:lpstr>Again if there is a demand of 140 MW?</vt:lpstr>
      <vt:lpstr>And lastly a demand of 170 MW?</vt:lpstr>
      <vt:lpstr>But what was the price for AS1 in the last case? </vt:lpstr>
      <vt:lpstr>For RTC, each AS product needs a separate AS demand curve.</vt:lpstr>
      <vt:lpstr>Table of Contents</vt:lpstr>
      <vt:lpstr>Summary – Benefits of Real-Time Co-optimization</vt:lpstr>
      <vt:lpstr>Wrap-Up and Questions</vt:lpstr>
      <vt:lpstr>Appendix</vt:lpstr>
      <vt:lpstr>Acronyms</vt:lpstr>
      <vt:lpstr>Other References Regarding RTC</vt:lpstr>
    </vt:vector>
  </TitlesOfParts>
  <Company>The Electric Reliability Council of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Kettlewell, Bill</dc:creator>
  <cp:lastModifiedBy>Deller, Art</cp:lastModifiedBy>
  <cp:revision>218</cp:revision>
  <dcterms:created xsi:type="dcterms:W3CDTF">2019-04-09T19:36:59Z</dcterms:created>
  <dcterms:modified xsi:type="dcterms:W3CDTF">2019-04-18T20:50:44Z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00CFC3F5-FF30-43FF-8DF7-7D506746EAB2</vt:lpwstr>
  </property>
  <property fmtid="{D5CDD505-2E9C-101B-9397-08002B2CF9AE}" pid="3" name="ArticulatePath">
    <vt:lpwstr>Presentation7</vt:lpwstr>
  </property>
</Properties>
</file>