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0"/>
  </p:notesMasterIdLst>
  <p:handoutMasterIdLst>
    <p:handoutMasterId r:id="rId11"/>
  </p:handoutMasterIdLst>
  <p:sldIdLst>
    <p:sldId id="260" r:id="rId6"/>
    <p:sldId id="285" r:id="rId7"/>
    <p:sldId id="277" r:id="rId8"/>
    <p:sldId id="286"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3" d="100"/>
          <a:sy n="103" d="100"/>
        </p:scale>
        <p:origin x="23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4/18/2019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4/18/2019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ercot.com/about/governance/index.html"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mailto:RTCTF@lists.ercot.com" TargetMode="External"/><Relationship Id="rId2" Type="http://schemas.openxmlformats.org/officeDocument/2006/relationships/hyperlink" Target="http://www.ercot.com/committee/rtctf" TargetMode="External"/><Relationship Id="rId1" Type="http://schemas.openxmlformats.org/officeDocument/2006/relationships/slideLayout" Target="../slideLayouts/slideLayout3.xml"/><Relationship Id="rId5" Type="http://schemas.openxmlformats.org/officeDocument/2006/relationships/hyperlink" Target="mailto:Helpdesk@ercot.com" TargetMode="External"/><Relationship Id="rId4" Type="http://schemas.openxmlformats.org/officeDocument/2006/relationships/hyperlink" Target="http://lists.ercot.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286000"/>
            <a:ext cx="4267200" cy="2400657"/>
          </a:xfrm>
          <a:prstGeom prst="rect">
            <a:avLst/>
          </a:prstGeom>
          <a:noFill/>
        </p:spPr>
        <p:txBody>
          <a:bodyPr wrap="square" rtlCol="0">
            <a:spAutoFit/>
          </a:bodyPr>
          <a:lstStyle/>
          <a:p>
            <a:r>
              <a:rPr lang="en-US" sz="2000" b="1" dirty="0" smtClean="0">
                <a:solidFill>
                  <a:schemeClr val="tx2"/>
                </a:solidFill>
              </a:rPr>
              <a:t>Real-Time Co-Optimization Task Force </a:t>
            </a:r>
          </a:p>
          <a:p>
            <a:endParaRPr lang="en-US" sz="2000" b="1" dirty="0" smtClean="0">
              <a:solidFill>
                <a:schemeClr val="tx2"/>
              </a:solidFill>
            </a:endParaRPr>
          </a:p>
          <a:p>
            <a:r>
              <a:rPr lang="en-US" dirty="0" smtClean="0">
                <a:solidFill>
                  <a:schemeClr val="tx2"/>
                </a:solidFill>
              </a:rPr>
              <a:t>Brief Update on upcoming activities</a:t>
            </a:r>
          </a:p>
          <a:p>
            <a:endParaRPr lang="en-US" dirty="0">
              <a:solidFill>
                <a:schemeClr val="tx2"/>
              </a:solidFill>
            </a:endParaRPr>
          </a:p>
          <a:p>
            <a:r>
              <a:rPr lang="en-US" dirty="0" smtClean="0">
                <a:solidFill>
                  <a:schemeClr val="tx2"/>
                </a:solidFill>
              </a:rPr>
              <a:t>Matt </a:t>
            </a:r>
            <a:r>
              <a:rPr lang="en-US" dirty="0" err="1" smtClean="0">
                <a:solidFill>
                  <a:schemeClr val="tx2"/>
                </a:solidFill>
              </a:rPr>
              <a:t>Mereness</a:t>
            </a:r>
            <a:r>
              <a:rPr lang="en-US" dirty="0" smtClean="0">
                <a:solidFill>
                  <a:schemeClr val="tx2"/>
                </a:solidFill>
              </a:rPr>
              <a:t>	</a:t>
            </a:r>
            <a:endParaRPr lang="en-US" dirty="0">
              <a:solidFill>
                <a:schemeClr val="tx2"/>
              </a:solidFill>
            </a:endParaRPr>
          </a:p>
          <a:p>
            <a:endParaRPr lang="en-US" dirty="0">
              <a:solidFill>
                <a:schemeClr val="tx2"/>
              </a:solidFill>
            </a:endParaRPr>
          </a:p>
          <a:p>
            <a:r>
              <a:rPr lang="en-US" dirty="0" smtClean="0">
                <a:solidFill>
                  <a:schemeClr val="tx2"/>
                </a:solidFill>
              </a:rPr>
              <a:t>April 22, 2019</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Antitrust Admonition</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6" name="Rectangle 5"/>
          <p:cNvSpPr/>
          <p:nvPr/>
        </p:nvSpPr>
        <p:spPr>
          <a:xfrm>
            <a:off x="609600" y="990600"/>
            <a:ext cx="7162800" cy="4431983"/>
          </a:xfrm>
          <a:prstGeom prst="rect">
            <a:avLst/>
          </a:prstGeom>
        </p:spPr>
        <p:txBody>
          <a:bodyPr wrap="square">
            <a:spAutoFit/>
          </a:bodyPr>
          <a:lstStyle/>
          <a:p>
            <a:endParaRPr lang="en-US" dirty="0">
              <a:solidFill>
                <a:srgbClr val="000000"/>
              </a:solidFill>
              <a:latin typeface="Times New Roman" panose="02020603050405020304" pitchFamily="18" charset="0"/>
            </a:endParaRPr>
          </a:p>
          <a:p>
            <a:r>
              <a:rPr lang="en-US" dirty="0">
                <a:solidFill>
                  <a:srgbClr val="000000"/>
                </a:solidFill>
                <a:latin typeface="Times New Roman" panose="02020603050405020304" pitchFamily="18" charset="0"/>
              </a:rPr>
              <a:t> </a:t>
            </a:r>
            <a:r>
              <a:rPr lang="en-US" dirty="0" smtClean="0">
                <a:solidFill>
                  <a:srgbClr val="000000"/>
                </a:solidFill>
                <a:latin typeface="Times New Roman" panose="02020603050405020304" pitchFamily="18" charset="0"/>
              </a:rPr>
              <a:t>			</a:t>
            </a:r>
            <a:r>
              <a:rPr lang="en-US" sz="1600" dirty="0" smtClean="0">
                <a:solidFill>
                  <a:srgbClr val="000000"/>
                </a:solidFill>
                <a:latin typeface="Times New Roman" panose="02020603050405020304" pitchFamily="18" charset="0"/>
              </a:rPr>
              <a:t>Antitrust </a:t>
            </a:r>
            <a:r>
              <a:rPr lang="en-US" sz="1600" dirty="0">
                <a:solidFill>
                  <a:srgbClr val="000000"/>
                </a:solidFill>
                <a:latin typeface="Times New Roman" panose="02020603050405020304" pitchFamily="18" charset="0"/>
              </a:rPr>
              <a:t>Admonition </a:t>
            </a:r>
          </a:p>
          <a:p>
            <a:r>
              <a:rPr lang="en-US" sz="1600" dirty="0">
                <a:solidFill>
                  <a:srgbClr val="000000"/>
                </a:solidFill>
                <a:latin typeface="Times New Roman" panose="02020603050405020304" pitchFamily="18" charset="0"/>
              </a:rPr>
              <a:t>To avoid raising concerns about antitrust liability, participants in ERCOT activities should refrain from proposing any action or measure that would exceed ERCOT’s authority under federal or state law. For additional information, stakeholders should consult the </a:t>
            </a:r>
            <a:r>
              <a:rPr lang="en-US" sz="1600" i="1" dirty="0">
                <a:solidFill>
                  <a:srgbClr val="000000"/>
                </a:solidFill>
                <a:latin typeface="Times New Roman" panose="02020603050405020304" pitchFamily="18" charset="0"/>
              </a:rPr>
              <a:t>Statement of Position on Antitrust Issues for Members of ERCOT Committees, Subcommittees, and Working Groups</a:t>
            </a:r>
            <a:r>
              <a:rPr lang="en-US" sz="1600" dirty="0">
                <a:solidFill>
                  <a:srgbClr val="000000"/>
                </a:solidFill>
                <a:latin typeface="Times New Roman" panose="02020603050405020304" pitchFamily="18" charset="0"/>
              </a:rPr>
              <a:t>, which is posted on the ERCOT website.</a:t>
            </a:r>
            <a:r>
              <a:rPr lang="en-US" sz="1000" dirty="0">
                <a:solidFill>
                  <a:srgbClr val="000000"/>
                </a:solidFill>
                <a:latin typeface="Times New Roman" panose="02020603050405020304" pitchFamily="18" charset="0"/>
              </a:rPr>
              <a:t>1 </a:t>
            </a:r>
            <a:endParaRPr lang="en-US" sz="1000" dirty="0" smtClean="0">
              <a:solidFill>
                <a:srgbClr val="000000"/>
              </a:solidFill>
              <a:latin typeface="Times New Roman" panose="02020603050405020304" pitchFamily="18" charset="0"/>
            </a:endParaRPr>
          </a:p>
          <a:p>
            <a:endParaRPr lang="en-US" sz="1000" dirty="0">
              <a:solidFill>
                <a:srgbClr val="000000"/>
              </a:solidFill>
              <a:latin typeface="Times New Roman" panose="02020603050405020304" pitchFamily="18" charset="0"/>
            </a:endParaRPr>
          </a:p>
          <a:p>
            <a:r>
              <a:rPr lang="en-US" sz="1600" dirty="0" smtClean="0">
                <a:solidFill>
                  <a:srgbClr val="000000"/>
                </a:solidFill>
                <a:latin typeface="Times New Roman" panose="02020603050405020304" pitchFamily="18" charset="0"/>
              </a:rPr>
              <a:t>			   Disclaimer </a:t>
            </a:r>
            <a:endParaRPr lang="en-US" sz="1600" dirty="0">
              <a:solidFill>
                <a:srgbClr val="000000"/>
              </a:solidFill>
              <a:latin typeface="Times New Roman" panose="02020603050405020304" pitchFamily="18" charset="0"/>
            </a:endParaRPr>
          </a:p>
          <a:p>
            <a:r>
              <a:rPr lang="en-US" sz="1600" dirty="0">
                <a:solidFill>
                  <a:srgbClr val="000000"/>
                </a:solidFill>
                <a:latin typeface="Times New Roman" panose="02020603050405020304" pitchFamily="18" charset="0"/>
              </a:rPr>
              <a:t>All presentations and materials submitted by Market Participants or any other Entity to ERCOT staff for this meeting are received and posted with the acknowledgement that the information will be considered public in accordance with the ERCOT Websites Content Management Operating Procedure. </a:t>
            </a:r>
            <a:endParaRPr lang="en-US" sz="1600" dirty="0" smtClean="0">
              <a:solidFill>
                <a:srgbClr val="000000"/>
              </a:solidFill>
              <a:latin typeface="Times New Roman" panose="02020603050405020304" pitchFamily="18" charset="0"/>
            </a:endParaRPr>
          </a:p>
          <a:p>
            <a:endParaRPr lang="en-US" sz="1600" dirty="0">
              <a:solidFill>
                <a:srgbClr val="000000"/>
              </a:solidFill>
              <a:latin typeface="Times New Roman" panose="02020603050405020304" pitchFamily="18" charset="0"/>
            </a:endParaRPr>
          </a:p>
          <a:p>
            <a:endParaRPr lang="en-US" sz="2400" dirty="0"/>
          </a:p>
          <a:p>
            <a:r>
              <a:rPr lang="en-US" sz="1200" dirty="0">
                <a:solidFill>
                  <a:srgbClr val="000000"/>
                </a:solidFill>
                <a:latin typeface="Times New Roman" panose="02020603050405020304" pitchFamily="18" charset="0"/>
              </a:rPr>
              <a:t> 1 </a:t>
            </a:r>
            <a:r>
              <a:rPr lang="en-US" sz="1400" dirty="0">
                <a:solidFill>
                  <a:srgbClr val="000000"/>
                </a:solidFill>
                <a:latin typeface="Times New Roman" panose="02020603050405020304" pitchFamily="18" charset="0"/>
              </a:rPr>
              <a:t>The document is available at </a:t>
            </a:r>
            <a:r>
              <a:rPr lang="en-US" sz="1400" dirty="0">
                <a:solidFill>
                  <a:srgbClr val="000000"/>
                </a:solidFill>
                <a:latin typeface="Times New Roman" panose="02020603050405020304" pitchFamily="18" charset="0"/>
                <a:hlinkClick r:id="rId2"/>
              </a:rPr>
              <a:t>http://</a:t>
            </a:r>
            <a:r>
              <a:rPr lang="en-US" sz="1400" dirty="0" smtClean="0">
                <a:solidFill>
                  <a:srgbClr val="000000"/>
                </a:solidFill>
                <a:latin typeface="Times New Roman" panose="02020603050405020304" pitchFamily="18" charset="0"/>
                <a:hlinkClick r:id="rId2"/>
              </a:rPr>
              <a:t>www.ercot.com/about/governance/index.html</a:t>
            </a:r>
            <a:r>
              <a:rPr lang="en-US" sz="1400" dirty="0" smtClean="0">
                <a:solidFill>
                  <a:srgbClr val="000000"/>
                </a:solidFill>
                <a:latin typeface="Times New Roman" panose="02020603050405020304" pitchFamily="18" charset="0"/>
              </a:rPr>
              <a:t> . </a:t>
            </a:r>
            <a:endParaRPr lang="en-US" sz="140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693551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RTC TF Update</a:t>
            </a:r>
            <a:endParaRPr lang="en-US" dirty="0"/>
          </a:p>
        </p:txBody>
      </p:sp>
      <p:sp>
        <p:nvSpPr>
          <p:cNvPr id="3" name="Content Placeholder 2"/>
          <p:cNvSpPr>
            <a:spLocks noGrp="1"/>
          </p:cNvSpPr>
          <p:nvPr>
            <p:ph idx="1"/>
          </p:nvPr>
        </p:nvSpPr>
        <p:spPr/>
        <p:txBody>
          <a:bodyPr/>
          <a:lstStyle/>
          <a:p>
            <a:r>
              <a:rPr lang="en-US" sz="2000" dirty="0" smtClean="0"/>
              <a:t>Purpose- To develop the principles (scope) and protocols needed for RTC implementation per PUCT Project 48540</a:t>
            </a:r>
          </a:p>
          <a:p>
            <a:pPr lvl="1"/>
            <a:r>
              <a:rPr lang="en-US" sz="1800" dirty="0" smtClean="0"/>
              <a:t>Phase 1: Develop key principles/scope for Real-time Co-Optimization design and identify policy issues beyond the scope of RTC</a:t>
            </a:r>
          </a:p>
          <a:p>
            <a:pPr lvl="1"/>
            <a:endParaRPr lang="en-US" sz="1800" dirty="0" smtClean="0"/>
          </a:p>
          <a:p>
            <a:r>
              <a:rPr lang="en-US" sz="2000" dirty="0" smtClean="0"/>
              <a:t>Webpage for calendar and activities: </a:t>
            </a:r>
            <a:r>
              <a:rPr lang="en-US" sz="2000" dirty="0" smtClean="0">
                <a:hlinkClick r:id="rId2"/>
              </a:rPr>
              <a:t>RTCTF </a:t>
            </a:r>
            <a:endParaRPr lang="en-US" sz="2000" dirty="0" smtClean="0"/>
          </a:p>
          <a:p>
            <a:pPr lvl="1"/>
            <a:endParaRPr lang="en-US" sz="2000" dirty="0"/>
          </a:p>
          <a:p>
            <a:r>
              <a:rPr lang="en-US" sz="2000" dirty="0" smtClean="0"/>
              <a:t>Sign </a:t>
            </a:r>
            <a:r>
              <a:rPr lang="en-US" sz="2000" dirty="0"/>
              <a:t>up for email list:  </a:t>
            </a:r>
            <a:r>
              <a:rPr lang="en-US" sz="2000" dirty="0" smtClean="0">
                <a:hlinkClick r:id="rId3"/>
              </a:rPr>
              <a:t>RTCTF@lists.ercot.com</a:t>
            </a:r>
            <a:r>
              <a:rPr lang="en-US" sz="2000" dirty="0" smtClean="0"/>
              <a:t> </a:t>
            </a:r>
            <a:endParaRPr lang="en-US" sz="2000" dirty="0"/>
          </a:p>
          <a:p>
            <a:pPr lvl="2"/>
            <a:r>
              <a:rPr lang="en-US" sz="1600" dirty="0"/>
              <a:t>Go to </a:t>
            </a:r>
            <a:r>
              <a:rPr lang="en-US" sz="1600" dirty="0">
                <a:hlinkClick r:id="rId4"/>
              </a:rPr>
              <a:t>http://</a:t>
            </a:r>
            <a:r>
              <a:rPr lang="en-US" sz="1600" dirty="0" smtClean="0">
                <a:hlinkClick r:id="rId4"/>
              </a:rPr>
              <a:t>lists.ercot.com</a:t>
            </a:r>
            <a:r>
              <a:rPr lang="en-US" sz="1600" dirty="0" smtClean="0"/>
              <a:t>  </a:t>
            </a:r>
            <a:endParaRPr lang="en-US" sz="1600" dirty="0"/>
          </a:p>
          <a:p>
            <a:pPr lvl="2"/>
            <a:r>
              <a:rPr lang="en-US" sz="1600" dirty="0"/>
              <a:t>Scroll down to RTCTF</a:t>
            </a:r>
          </a:p>
          <a:p>
            <a:pPr lvl="2"/>
            <a:r>
              <a:rPr lang="en-US" sz="1600" dirty="0"/>
              <a:t>Click subscribe</a:t>
            </a:r>
          </a:p>
          <a:p>
            <a:pPr lvl="2"/>
            <a:r>
              <a:rPr lang="en-US" sz="1600" dirty="0"/>
              <a:t>Email confirmation process to verify</a:t>
            </a:r>
          </a:p>
          <a:p>
            <a:pPr lvl="2"/>
            <a:r>
              <a:rPr lang="en-US" sz="1600" dirty="0"/>
              <a:t>If assistance needed, email </a:t>
            </a:r>
            <a:r>
              <a:rPr lang="en-US" sz="1600" dirty="0" smtClean="0">
                <a:hlinkClick r:id="rId5"/>
              </a:rPr>
              <a:t>Helpdesk@ercot.com</a:t>
            </a:r>
            <a:r>
              <a:rPr lang="en-US" sz="1600" dirty="0" smtClean="0"/>
              <a:t>   </a:t>
            </a:r>
            <a:endParaRPr lang="en-US" sz="1600" dirty="0"/>
          </a:p>
          <a:p>
            <a:pPr lvl="1"/>
            <a:endParaRPr lang="en-US" sz="2000" dirty="0" smtClean="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314365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RTC TF </a:t>
            </a:r>
            <a:r>
              <a:rPr lang="en-US" dirty="0" smtClean="0"/>
              <a:t>Update</a:t>
            </a:r>
            <a:endParaRPr lang="en-US" dirty="0"/>
          </a:p>
        </p:txBody>
      </p:sp>
      <p:sp>
        <p:nvSpPr>
          <p:cNvPr id="3" name="Content Placeholder 2"/>
          <p:cNvSpPr>
            <a:spLocks noGrp="1"/>
          </p:cNvSpPr>
          <p:nvPr>
            <p:ph idx="1"/>
          </p:nvPr>
        </p:nvSpPr>
        <p:spPr>
          <a:xfrm>
            <a:off x="304800" y="762000"/>
            <a:ext cx="8534400" cy="868163"/>
          </a:xfrm>
        </p:spPr>
        <p:txBody>
          <a:bodyPr/>
          <a:lstStyle/>
          <a:p>
            <a:r>
              <a:rPr lang="en-US" sz="2000" dirty="0"/>
              <a:t>Today’s meeting will be an Orientation Session </a:t>
            </a:r>
            <a:r>
              <a:rPr lang="en-US" sz="2000" dirty="0" smtClean="0"/>
              <a:t>on key RTC concepts</a:t>
            </a:r>
          </a:p>
          <a:p>
            <a:r>
              <a:rPr lang="en-US" sz="2000" dirty="0" smtClean="0"/>
              <a:t>Below is schedule of future meetings for principles/scope of RTC</a:t>
            </a:r>
            <a:endParaRPr lang="en-US" sz="2000"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5" name="TextBox 4"/>
          <p:cNvSpPr txBox="1"/>
          <p:nvPr/>
        </p:nvSpPr>
        <p:spPr>
          <a:xfrm>
            <a:off x="2057400" y="1630163"/>
            <a:ext cx="5334000" cy="4616648"/>
          </a:xfrm>
          <a:prstGeom prst="rect">
            <a:avLst/>
          </a:prstGeom>
          <a:noFill/>
          <a:ln>
            <a:solidFill>
              <a:schemeClr val="tx2"/>
            </a:solidFill>
          </a:ln>
        </p:spPr>
        <p:txBody>
          <a:bodyPr wrap="square" rtlCol="0">
            <a:spAutoFit/>
          </a:bodyPr>
          <a:lstStyle/>
          <a:p>
            <a:r>
              <a:rPr lang="en-US" sz="1400" dirty="0" smtClean="0">
                <a:solidFill>
                  <a:schemeClr val="tx2"/>
                </a:solidFill>
              </a:rPr>
              <a:t>Tuesday </a:t>
            </a:r>
            <a:r>
              <a:rPr lang="en-US" sz="1400" dirty="0">
                <a:solidFill>
                  <a:schemeClr val="tx2"/>
                </a:solidFill>
              </a:rPr>
              <a:t>April </a:t>
            </a:r>
            <a:r>
              <a:rPr lang="en-US" sz="1400" dirty="0" smtClean="0">
                <a:solidFill>
                  <a:schemeClr val="tx2"/>
                </a:solidFill>
              </a:rPr>
              <a:t>30</a:t>
            </a:r>
            <a:endParaRPr lang="en-US" sz="1400" dirty="0">
              <a:solidFill>
                <a:schemeClr val="tx2"/>
              </a:solidFill>
            </a:endParaRPr>
          </a:p>
          <a:p>
            <a:r>
              <a:rPr lang="en-US" sz="1400" dirty="0">
                <a:solidFill>
                  <a:schemeClr val="tx2"/>
                </a:solidFill>
              </a:rPr>
              <a:t> </a:t>
            </a:r>
          </a:p>
          <a:p>
            <a:r>
              <a:rPr lang="en-US" sz="1400" dirty="0">
                <a:solidFill>
                  <a:schemeClr val="tx2"/>
                </a:solidFill>
              </a:rPr>
              <a:t>Monday May </a:t>
            </a:r>
            <a:r>
              <a:rPr lang="en-US" sz="1400" dirty="0" smtClean="0">
                <a:solidFill>
                  <a:schemeClr val="tx2"/>
                </a:solidFill>
              </a:rPr>
              <a:t>13</a:t>
            </a:r>
            <a:endParaRPr lang="en-US" sz="1400" dirty="0">
              <a:solidFill>
                <a:schemeClr val="tx2"/>
              </a:solidFill>
            </a:endParaRPr>
          </a:p>
          <a:p>
            <a:r>
              <a:rPr lang="en-US" sz="1400" dirty="0">
                <a:solidFill>
                  <a:schemeClr val="tx2"/>
                </a:solidFill>
              </a:rPr>
              <a:t> </a:t>
            </a:r>
          </a:p>
          <a:p>
            <a:r>
              <a:rPr lang="en-US" sz="1400" dirty="0" smtClean="0">
                <a:solidFill>
                  <a:schemeClr val="tx2"/>
                </a:solidFill>
              </a:rPr>
              <a:t>Tuesday </a:t>
            </a:r>
            <a:r>
              <a:rPr lang="en-US" sz="1400" dirty="0">
                <a:solidFill>
                  <a:schemeClr val="tx2"/>
                </a:solidFill>
              </a:rPr>
              <a:t>June 4 </a:t>
            </a:r>
            <a:r>
              <a:rPr lang="en-US" sz="1400" dirty="0" smtClean="0">
                <a:solidFill>
                  <a:schemeClr val="tx2"/>
                </a:solidFill>
              </a:rPr>
              <a:t>(half-day </a:t>
            </a:r>
            <a:r>
              <a:rPr lang="en-US" sz="1400" dirty="0">
                <a:solidFill>
                  <a:schemeClr val="tx2"/>
                </a:solidFill>
              </a:rPr>
              <a:t>after </a:t>
            </a:r>
            <a:r>
              <a:rPr lang="en-US" sz="1400" dirty="0" smtClean="0">
                <a:solidFill>
                  <a:schemeClr val="tx2"/>
                </a:solidFill>
              </a:rPr>
              <a:t>RMS)</a:t>
            </a:r>
            <a:endParaRPr lang="en-US" sz="1400" dirty="0">
              <a:solidFill>
                <a:schemeClr val="tx2"/>
              </a:solidFill>
            </a:endParaRPr>
          </a:p>
          <a:p>
            <a:r>
              <a:rPr lang="en-US" sz="1400" dirty="0">
                <a:solidFill>
                  <a:schemeClr val="tx2"/>
                </a:solidFill>
              </a:rPr>
              <a:t>Friday June </a:t>
            </a:r>
            <a:r>
              <a:rPr lang="en-US" sz="1400" dirty="0" smtClean="0">
                <a:solidFill>
                  <a:schemeClr val="tx2"/>
                </a:solidFill>
              </a:rPr>
              <a:t>21</a:t>
            </a:r>
            <a:endParaRPr lang="en-US" sz="1400" dirty="0">
              <a:solidFill>
                <a:schemeClr val="tx2"/>
              </a:solidFill>
            </a:endParaRPr>
          </a:p>
          <a:p>
            <a:r>
              <a:rPr lang="en-US" sz="1400" dirty="0">
                <a:solidFill>
                  <a:schemeClr val="tx2"/>
                </a:solidFill>
              </a:rPr>
              <a:t> </a:t>
            </a:r>
          </a:p>
          <a:p>
            <a:r>
              <a:rPr lang="en-US" sz="1400" dirty="0">
                <a:solidFill>
                  <a:schemeClr val="tx2"/>
                </a:solidFill>
              </a:rPr>
              <a:t>Friday July 12 </a:t>
            </a:r>
            <a:r>
              <a:rPr lang="en-US" sz="1400" dirty="0" smtClean="0">
                <a:solidFill>
                  <a:schemeClr val="tx2"/>
                </a:solidFill>
              </a:rPr>
              <a:t>(Taylor site)</a:t>
            </a:r>
            <a:endParaRPr lang="en-US" sz="1400" dirty="0">
              <a:solidFill>
                <a:schemeClr val="tx2"/>
              </a:solidFill>
            </a:endParaRPr>
          </a:p>
          <a:p>
            <a:r>
              <a:rPr lang="en-US" sz="1400" dirty="0">
                <a:solidFill>
                  <a:schemeClr val="tx2"/>
                </a:solidFill>
              </a:rPr>
              <a:t> </a:t>
            </a:r>
          </a:p>
          <a:p>
            <a:r>
              <a:rPr lang="en-US" sz="1400" dirty="0">
                <a:solidFill>
                  <a:schemeClr val="tx2"/>
                </a:solidFill>
              </a:rPr>
              <a:t>Friday, August </a:t>
            </a:r>
            <a:r>
              <a:rPr lang="en-US" sz="1400" dirty="0" smtClean="0">
                <a:solidFill>
                  <a:schemeClr val="tx2"/>
                </a:solidFill>
              </a:rPr>
              <a:t>9</a:t>
            </a:r>
            <a:endParaRPr lang="en-US" sz="1400" dirty="0">
              <a:solidFill>
                <a:schemeClr val="tx2"/>
              </a:solidFill>
            </a:endParaRPr>
          </a:p>
          <a:p>
            <a:r>
              <a:rPr lang="en-US" sz="1400" dirty="0">
                <a:solidFill>
                  <a:schemeClr val="tx2"/>
                </a:solidFill>
              </a:rPr>
              <a:t>Tuesday, August </a:t>
            </a:r>
            <a:r>
              <a:rPr lang="en-US" sz="1400" dirty="0" smtClean="0">
                <a:solidFill>
                  <a:schemeClr val="tx2"/>
                </a:solidFill>
              </a:rPr>
              <a:t>27</a:t>
            </a:r>
            <a:endParaRPr lang="en-US" sz="1400" dirty="0">
              <a:solidFill>
                <a:schemeClr val="tx2"/>
              </a:solidFill>
            </a:endParaRPr>
          </a:p>
          <a:p>
            <a:r>
              <a:rPr lang="en-US" sz="1400" dirty="0">
                <a:solidFill>
                  <a:schemeClr val="tx2"/>
                </a:solidFill>
              </a:rPr>
              <a:t> </a:t>
            </a:r>
          </a:p>
          <a:p>
            <a:r>
              <a:rPr lang="en-US" sz="1400" dirty="0">
                <a:solidFill>
                  <a:schemeClr val="tx2"/>
                </a:solidFill>
              </a:rPr>
              <a:t>Thursday </a:t>
            </a:r>
            <a:r>
              <a:rPr lang="en-US" sz="1400" dirty="0" smtClean="0">
                <a:solidFill>
                  <a:schemeClr val="tx2"/>
                </a:solidFill>
              </a:rPr>
              <a:t>September 19  (conflicts </a:t>
            </a:r>
            <a:r>
              <a:rPr lang="en-US" sz="1400" dirty="0">
                <a:solidFill>
                  <a:schemeClr val="tx2"/>
                </a:solidFill>
              </a:rPr>
              <a:t>with </a:t>
            </a:r>
            <a:r>
              <a:rPr lang="en-US" sz="1400" dirty="0" smtClean="0">
                <a:solidFill>
                  <a:schemeClr val="tx2"/>
                </a:solidFill>
              </a:rPr>
              <a:t>OWG)</a:t>
            </a:r>
            <a:endParaRPr lang="en-US" sz="1400" dirty="0">
              <a:solidFill>
                <a:schemeClr val="tx2"/>
              </a:solidFill>
            </a:endParaRPr>
          </a:p>
          <a:p>
            <a:r>
              <a:rPr lang="en-US" sz="1400" dirty="0">
                <a:solidFill>
                  <a:schemeClr val="tx2"/>
                </a:solidFill>
              </a:rPr>
              <a:t> </a:t>
            </a:r>
          </a:p>
          <a:p>
            <a:r>
              <a:rPr lang="en-US" sz="1400" dirty="0">
                <a:solidFill>
                  <a:schemeClr val="tx2"/>
                </a:solidFill>
              </a:rPr>
              <a:t>Monday, </a:t>
            </a:r>
            <a:r>
              <a:rPr lang="en-US" sz="1400" dirty="0" smtClean="0">
                <a:solidFill>
                  <a:schemeClr val="tx2"/>
                </a:solidFill>
              </a:rPr>
              <a:t>October 14</a:t>
            </a:r>
            <a:endParaRPr lang="en-US" sz="1400" dirty="0">
              <a:solidFill>
                <a:schemeClr val="tx2"/>
              </a:solidFill>
            </a:endParaRPr>
          </a:p>
          <a:p>
            <a:r>
              <a:rPr lang="en-US" sz="1400" dirty="0">
                <a:solidFill>
                  <a:schemeClr val="tx2"/>
                </a:solidFill>
              </a:rPr>
              <a:t>Wednesday, Oct </a:t>
            </a:r>
            <a:r>
              <a:rPr lang="en-US" sz="1400" dirty="0" smtClean="0">
                <a:solidFill>
                  <a:schemeClr val="tx2"/>
                </a:solidFill>
              </a:rPr>
              <a:t>30</a:t>
            </a:r>
            <a:endParaRPr lang="en-US" sz="1400" dirty="0">
              <a:solidFill>
                <a:schemeClr val="tx2"/>
              </a:solidFill>
            </a:endParaRPr>
          </a:p>
          <a:p>
            <a:r>
              <a:rPr lang="en-US" sz="1400" dirty="0">
                <a:solidFill>
                  <a:schemeClr val="tx2"/>
                </a:solidFill>
              </a:rPr>
              <a:t> </a:t>
            </a:r>
          </a:p>
          <a:p>
            <a:r>
              <a:rPr lang="en-US" sz="1400" dirty="0">
                <a:solidFill>
                  <a:schemeClr val="tx2"/>
                </a:solidFill>
              </a:rPr>
              <a:t>Tuesday Nov </a:t>
            </a:r>
            <a:r>
              <a:rPr lang="en-US" sz="1400" dirty="0" smtClean="0">
                <a:solidFill>
                  <a:schemeClr val="tx2"/>
                </a:solidFill>
              </a:rPr>
              <a:t>19 (half-room-206)</a:t>
            </a:r>
            <a:endParaRPr lang="en-US" sz="1400" dirty="0">
              <a:solidFill>
                <a:schemeClr val="tx2"/>
              </a:solidFill>
            </a:endParaRPr>
          </a:p>
          <a:p>
            <a:r>
              <a:rPr lang="en-US" sz="1400" dirty="0">
                <a:solidFill>
                  <a:schemeClr val="tx2"/>
                </a:solidFill>
              </a:rPr>
              <a:t> </a:t>
            </a:r>
          </a:p>
          <a:p>
            <a:r>
              <a:rPr lang="en-US" sz="1400" dirty="0">
                <a:solidFill>
                  <a:schemeClr val="tx2"/>
                </a:solidFill>
              </a:rPr>
              <a:t>Tuesday, December </a:t>
            </a:r>
            <a:r>
              <a:rPr lang="en-US" sz="1400" dirty="0" smtClean="0">
                <a:solidFill>
                  <a:schemeClr val="tx2"/>
                </a:solidFill>
              </a:rPr>
              <a:t>3 (half-day after RMS)</a:t>
            </a:r>
            <a:endParaRPr lang="en-US" sz="1400" dirty="0">
              <a:solidFill>
                <a:schemeClr val="tx2"/>
              </a:solidFill>
            </a:endParaRPr>
          </a:p>
          <a:p>
            <a:r>
              <a:rPr lang="en-US" sz="1400" dirty="0">
                <a:solidFill>
                  <a:schemeClr val="tx2"/>
                </a:solidFill>
              </a:rPr>
              <a:t>Thursday, December </a:t>
            </a:r>
            <a:r>
              <a:rPr lang="en-US" sz="1400" dirty="0" smtClean="0">
                <a:solidFill>
                  <a:schemeClr val="tx2"/>
                </a:solidFill>
              </a:rPr>
              <a:t>19</a:t>
            </a:r>
            <a:endParaRPr lang="en-US" sz="1400" dirty="0">
              <a:solidFill>
                <a:schemeClr val="tx2"/>
              </a:solidFill>
            </a:endParaRPr>
          </a:p>
        </p:txBody>
      </p:sp>
    </p:spTree>
    <p:extLst>
      <p:ext uri="{BB962C8B-B14F-4D97-AF65-F5344CB8AC3E}">
        <p14:creationId xmlns:p14="http://schemas.microsoft.com/office/powerpoint/2010/main" val="3416262890"/>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E4AA658A-C103-45C1-832E-B28E7F58B3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1455</TotalTime>
  <Words>192</Words>
  <Application>Microsoft Office PowerPoint</Application>
  <PresentationFormat>On-screen Show (4:3)</PresentationFormat>
  <Paragraphs>56</Paragraphs>
  <Slides>4</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vt:i4>
      </vt:variant>
    </vt:vector>
  </HeadingPairs>
  <TitlesOfParts>
    <vt:vector size="9" baseType="lpstr">
      <vt:lpstr>Arial</vt:lpstr>
      <vt:lpstr>Calibri</vt:lpstr>
      <vt:lpstr>Times New Roman</vt:lpstr>
      <vt:lpstr>1_Custom Design</vt:lpstr>
      <vt:lpstr>Office Theme</vt:lpstr>
      <vt:lpstr>PowerPoint Presentation</vt:lpstr>
      <vt:lpstr>Antitrust Admonition</vt:lpstr>
      <vt:lpstr>RTC TF Update</vt:lpstr>
      <vt:lpstr>RTC TF Update</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129</cp:revision>
  <cp:lastPrinted>2016-01-21T20:53:15Z</cp:lastPrinted>
  <dcterms:created xsi:type="dcterms:W3CDTF">2016-01-21T15:20:31Z</dcterms:created>
  <dcterms:modified xsi:type="dcterms:W3CDTF">2019-04-18T21:51:15Z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