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85" r:id="rId7"/>
    <p:sldId id="277" r:id="rId8"/>
    <p:sldId id="28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RTCTF@lists.ercot.com" TargetMode="External"/><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5" Type="http://schemas.openxmlformats.org/officeDocument/2006/relationships/hyperlink" Target="mailto:Helpdesk@ercot.com" TargetMode="External"/><Relationship Id="rId4" Type="http://schemas.openxmlformats.org/officeDocument/2006/relationships/hyperlink" Target="http://lists.ercot.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4267200" cy="2400657"/>
          </a:xfrm>
          <a:prstGeom prst="rect">
            <a:avLst/>
          </a:prstGeom>
          <a:noFill/>
        </p:spPr>
        <p:txBody>
          <a:bodyPr wrap="square" rtlCol="0">
            <a:spAutoFit/>
          </a:bodyPr>
          <a:lstStyle/>
          <a:p>
            <a:r>
              <a:rPr lang="en-US" sz="2000" b="1" dirty="0" smtClean="0">
                <a:solidFill>
                  <a:schemeClr val="tx2"/>
                </a:solidFill>
              </a:rPr>
              <a:t>Real-Time Co-Optimization Task Force </a:t>
            </a:r>
          </a:p>
          <a:p>
            <a:endParaRPr lang="en-US" sz="2000" b="1" dirty="0" smtClean="0">
              <a:solidFill>
                <a:schemeClr val="tx2"/>
              </a:solidFill>
            </a:endParaRPr>
          </a:p>
          <a:p>
            <a:r>
              <a:rPr lang="en-US" dirty="0" smtClean="0">
                <a:solidFill>
                  <a:schemeClr val="tx2"/>
                </a:solidFill>
              </a:rPr>
              <a:t>Brief Update on upcoming activities</a:t>
            </a: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April 22,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Antitrust Admonition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431983"/>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rgbClr val="000000"/>
                </a:solidFill>
                <a:latin typeface="Times New Roman" panose="02020603050405020304" pitchFamily="18" charset="0"/>
              </a:rPr>
              <a:t>Antitrust </a:t>
            </a:r>
            <a:r>
              <a:rPr lang="en-US" sz="1600" dirty="0">
                <a:solidFill>
                  <a:srgbClr val="000000"/>
                </a:solidFill>
                <a:latin typeface="Times New Roman" panose="02020603050405020304" pitchFamily="18" charset="0"/>
              </a:rPr>
              <a:t>Admonition </a:t>
            </a:r>
          </a:p>
          <a:p>
            <a:r>
              <a:rPr lang="en-US" sz="1600" dirty="0">
                <a:solidFill>
                  <a:srgbClr val="000000"/>
                </a:solidFill>
                <a:latin typeface="Times New Roman" panose="02020603050405020304" pitchFamily="18"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rgbClr val="000000"/>
                </a:solidFill>
                <a:latin typeface="Times New Roman" panose="02020603050405020304" pitchFamily="18" charset="0"/>
              </a:rPr>
              <a:t>Statement of Position on Antitrust Issues for Members of ERCOT Committees, Subcommittees, and Working Groups</a:t>
            </a:r>
            <a:r>
              <a:rPr lang="en-US" sz="1600" dirty="0">
                <a:solidFill>
                  <a:srgbClr val="000000"/>
                </a:solidFill>
                <a:latin typeface="Times New Roman" panose="02020603050405020304" pitchFamily="18" charset="0"/>
              </a:rPr>
              <a:t>, which is posted on the ERCOT website.</a:t>
            </a:r>
            <a:r>
              <a:rPr lang="en-US" sz="1000" dirty="0">
                <a:solidFill>
                  <a:srgbClr val="000000"/>
                </a:solidFill>
                <a:latin typeface="Times New Roman" panose="02020603050405020304" pitchFamily="18" charset="0"/>
              </a:rPr>
              <a:t>1 </a:t>
            </a:r>
            <a:endParaRPr lang="en-US" sz="1000" dirty="0" smtClean="0">
              <a:solidFill>
                <a:srgbClr val="000000"/>
              </a:solidFill>
              <a:latin typeface="Times New Roman" panose="02020603050405020304" pitchFamily="18" charset="0"/>
            </a:endParaRPr>
          </a:p>
          <a:p>
            <a:endParaRPr lang="en-US" sz="1000" dirty="0">
              <a:solidFill>
                <a:srgbClr val="000000"/>
              </a:solidFill>
              <a:latin typeface="Times New Roman" panose="02020603050405020304" pitchFamily="18" charset="0"/>
            </a:endParaRPr>
          </a:p>
          <a:p>
            <a:r>
              <a:rPr lang="en-US" sz="1600" dirty="0" smtClean="0">
                <a:solidFill>
                  <a:srgbClr val="000000"/>
                </a:solidFill>
                <a:latin typeface="Times New Roman" panose="02020603050405020304" pitchFamily="18" charset="0"/>
              </a:rPr>
              <a:t>			   Disclaimer </a:t>
            </a:r>
            <a:endParaRPr lang="en-US" sz="1600" dirty="0">
              <a:solidFill>
                <a:srgbClr val="000000"/>
              </a:solidFill>
              <a:latin typeface="Times New Roman" panose="02020603050405020304" pitchFamily="18" charset="0"/>
            </a:endParaRPr>
          </a:p>
          <a:p>
            <a:r>
              <a:rPr lang="en-US" sz="1600" dirty="0">
                <a:solidFill>
                  <a:srgbClr val="000000"/>
                </a:solidFill>
                <a:latin typeface="Times New Roman" panose="02020603050405020304" pitchFamily="18"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rgbClr val="000000"/>
              </a:solidFill>
              <a:latin typeface="Times New Roman" panose="02020603050405020304" pitchFamily="18" charset="0"/>
            </a:endParaRPr>
          </a:p>
          <a:p>
            <a:endParaRPr lang="en-US" sz="1600" dirty="0">
              <a:solidFill>
                <a:srgbClr val="000000"/>
              </a:solidFill>
              <a:latin typeface="Times New Roman" panose="02020603050405020304" pitchFamily="18" charset="0"/>
            </a:endParaRPr>
          </a:p>
          <a:p>
            <a:endParaRPr lang="en-US" sz="2400" dirty="0"/>
          </a:p>
          <a:p>
            <a:r>
              <a:rPr lang="en-US" sz="1200" dirty="0">
                <a:solidFill>
                  <a:srgbClr val="000000"/>
                </a:solidFill>
                <a:latin typeface="Times New Roman" panose="02020603050405020304" pitchFamily="18" charset="0"/>
              </a:rPr>
              <a:t> 1 </a:t>
            </a:r>
            <a:r>
              <a:rPr lang="en-US" sz="1400" dirty="0">
                <a:solidFill>
                  <a:srgbClr val="000000"/>
                </a:solidFill>
                <a:latin typeface="Times New Roman" panose="02020603050405020304" pitchFamily="18" charset="0"/>
              </a:rPr>
              <a:t>The document is available at </a:t>
            </a:r>
            <a:r>
              <a:rPr lang="en-US" sz="1400" dirty="0">
                <a:solidFill>
                  <a:srgbClr val="000000"/>
                </a:solidFill>
                <a:latin typeface="Times New Roman" panose="02020603050405020304" pitchFamily="18" charset="0"/>
                <a:hlinkClick r:id="rId2"/>
              </a:rPr>
              <a:t>http://</a:t>
            </a:r>
            <a:r>
              <a:rPr lang="en-US" sz="1400" dirty="0" smtClean="0">
                <a:solidFill>
                  <a:srgbClr val="000000"/>
                </a:solidFill>
                <a:latin typeface="Times New Roman" panose="02020603050405020304" pitchFamily="18" charset="0"/>
                <a:hlinkClick r:id="rId2"/>
              </a:rPr>
              <a:t>www.ercot.com/about/governance/index.html</a:t>
            </a:r>
            <a:r>
              <a:rPr lang="en-US" sz="1400" dirty="0" smtClean="0">
                <a:solidFill>
                  <a:srgbClr val="000000"/>
                </a:solidFill>
                <a:latin typeface="Times New Roman" panose="02020603050405020304" pitchFamily="18" charset="0"/>
              </a:rPr>
              <a:t> . </a:t>
            </a:r>
            <a:endParaRPr lang="en-US" sz="1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69355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RTC TF Update</a:t>
            </a:r>
            <a:endParaRPr lang="en-US" dirty="0"/>
          </a:p>
        </p:txBody>
      </p:sp>
      <p:sp>
        <p:nvSpPr>
          <p:cNvPr id="3" name="Content Placeholder 2"/>
          <p:cNvSpPr>
            <a:spLocks noGrp="1"/>
          </p:cNvSpPr>
          <p:nvPr>
            <p:ph idx="1"/>
          </p:nvPr>
        </p:nvSpPr>
        <p:spPr/>
        <p:txBody>
          <a:bodyPr/>
          <a:lstStyle/>
          <a:p>
            <a:r>
              <a:rPr lang="en-US" sz="2000" dirty="0" smtClean="0"/>
              <a:t>Purpose- To develop the principles (scope) and protocols needed for RTC implementation per PUCT Project 48540</a:t>
            </a:r>
          </a:p>
          <a:p>
            <a:pPr lvl="1"/>
            <a:r>
              <a:rPr lang="en-US" sz="1800" dirty="0" smtClean="0"/>
              <a:t>Phase 1: Develop key principles/scope for Real-time Co-Optimization design and identify policy issues beyond the scope of RTC</a:t>
            </a:r>
          </a:p>
          <a:p>
            <a:pPr lvl="1"/>
            <a:endParaRPr lang="en-US" sz="1800" dirty="0" smtClean="0"/>
          </a:p>
          <a:p>
            <a:r>
              <a:rPr lang="en-US" sz="2000" dirty="0" smtClean="0"/>
              <a:t>Webpage for calendar and activities: </a:t>
            </a:r>
            <a:r>
              <a:rPr lang="en-US" sz="2000" dirty="0" smtClean="0">
                <a:hlinkClick r:id="rId2"/>
              </a:rPr>
              <a:t>RTCTF </a:t>
            </a:r>
            <a:endParaRPr lang="en-US" sz="2000" dirty="0" smtClean="0"/>
          </a:p>
          <a:p>
            <a:pPr lvl="1"/>
            <a:endParaRPr lang="en-US" sz="2000" dirty="0"/>
          </a:p>
          <a:p>
            <a:r>
              <a:rPr lang="en-US" sz="2000" dirty="0" smtClean="0"/>
              <a:t>Sign </a:t>
            </a:r>
            <a:r>
              <a:rPr lang="en-US" sz="2000" dirty="0"/>
              <a:t>up for email list:  </a:t>
            </a:r>
            <a:r>
              <a:rPr lang="en-US" sz="2000" dirty="0" smtClean="0">
                <a:hlinkClick r:id="rId3"/>
              </a:rPr>
              <a:t>RTCTF@lists.ercot.com</a:t>
            </a:r>
            <a:r>
              <a:rPr lang="en-US" sz="2000" dirty="0" smtClean="0"/>
              <a:t> </a:t>
            </a:r>
            <a:endParaRPr lang="en-US" sz="2000" dirty="0"/>
          </a:p>
          <a:p>
            <a:pPr lvl="2"/>
            <a:r>
              <a:rPr lang="en-US" sz="1600" dirty="0"/>
              <a:t>Go to </a:t>
            </a:r>
            <a:r>
              <a:rPr lang="en-US" sz="1600" dirty="0">
                <a:hlinkClick r:id="rId4"/>
              </a:rPr>
              <a:t>http://</a:t>
            </a:r>
            <a:r>
              <a:rPr lang="en-US" sz="1600" dirty="0" smtClean="0">
                <a:hlinkClick r:id="rId4"/>
              </a:rPr>
              <a:t>lists.ercot.com</a:t>
            </a:r>
            <a:r>
              <a:rPr lang="en-US" sz="1600" dirty="0" smtClean="0"/>
              <a:t>  </a:t>
            </a:r>
            <a:endParaRPr lang="en-US" sz="1600" dirty="0"/>
          </a:p>
          <a:p>
            <a:pPr lvl="2"/>
            <a:r>
              <a:rPr lang="en-US" sz="1600" dirty="0"/>
              <a:t>Scroll down to RTCTF</a:t>
            </a:r>
          </a:p>
          <a:p>
            <a:pPr lvl="2"/>
            <a:r>
              <a:rPr lang="en-US" sz="1600" dirty="0"/>
              <a:t>Click subscribe</a:t>
            </a:r>
          </a:p>
          <a:p>
            <a:pPr lvl="2"/>
            <a:r>
              <a:rPr lang="en-US" sz="1600" dirty="0"/>
              <a:t>Email confirmation process to verify</a:t>
            </a:r>
          </a:p>
          <a:p>
            <a:pPr lvl="2"/>
            <a:r>
              <a:rPr lang="en-US" sz="1600" dirty="0"/>
              <a:t>If assistance needed, email </a:t>
            </a:r>
            <a:r>
              <a:rPr lang="en-US" sz="1600" dirty="0" smtClean="0">
                <a:hlinkClick r:id="rId5"/>
              </a:rPr>
              <a:t>Helpdesk@ercot.com</a:t>
            </a:r>
            <a:r>
              <a:rPr lang="en-US" sz="1600" dirty="0" smtClean="0"/>
              <a:t>   </a:t>
            </a:r>
            <a:endParaRPr lang="en-US" sz="1600" dirty="0"/>
          </a:p>
          <a:p>
            <a:pPr lvl="1"/>
            <a:endParaRPr lang="en-US" sz="2000"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31436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TF </a:t>
            </a:r>
            <a:r>
              <a:rPr lang="en-US" dirty="0" smtClean="0"/>
              <a:t>Update</a:t>
            </a:r>
            <a:endParaRPr lang="en-US" dirty="0"/>
          </a:p>
        </p:txBody>
      </p:sp>
      <p:sp>
        <p:nvSpPr>
          <p:cNvPr id="3" name="Content Placeholder 2"/>
          <p:cNvSpPr>
            <a:spLocks noGrp="1"/>
          </p:cNvSpPr>
          <p:nvPr>
            <p:ph idx="1"/>
          </p:nvPr>
        </p:nvSpPr>
        <p:spPr>
          <a:xfrm>
            <a:off x="304800" y="762000"/>
            <a:ext cx="8534400" cy="868163"/>
          </a:xfrm>
        </p:spPr>
        <p:txBody>
          <a:bodyPr/>
          <a:lstStyle/>
          <a:p>
            <a:r>
              <a:rPr lang="en-US" sz="2000" dirty="0"/>
              <a:t>Today’s meeting will be an Orientation Session </a:t>
            </a:r>
            <a:r>
              <a:rPr lang="en-US" sz="2000" dirty="0" smtClean="0"/>
              <a:t>on key RTC concepts</a:t>
            </a:r>
          </a:p>
          <a:p>
            <a:r>
              <a:rPr lang="en-US" sz="2000" dirty="0" smtClean="0"/>
              <a:t>Below is schedule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2057400" y="1630163"/>
            <a:ext cx="5334000" cy="4616648"/>
          </a:xfrm>
          <a:prstGeom prst="rect">
            <a:avLst/>
          </a:prstGeom>
          <a:noFill/>
          <a:ln>
            <a:solidFill>
              <a:schemeClr val="tx2"/>
            </a:solidFill>
          </a:ln>
        </p:spPr>
        <p:txBody>
          <a:bodyPr wrap="square" rtlCol="0">
            <a:spAutoFit/>
          </a:bodyPr>
          <a:lstStyle/>
          <a:p>
            <a:r>
              <a:rPr lang="en-US" sz="1400" dirty="0" smtClean="0">
                <a:solidFill>
                  <a:schemeClr val="tx2"/>
                </a:solidFill>
              </a:rPr>
              <a:t>Tuesday </a:t>
            </a:r>
            <a:r>
              <a:rPr lang="en-US" sz="1400" dirty="0">
                <a:solidFill>
                  <a:schemeClr val="tx2"/>
                </a:solidFill>
              </a:rPr>
              <a:t>April </a:t>
            </a:r>
            <a:r>
              <a:rPr lang="en-US" sz="1400" dirty="0" smtClean="0">
                <a:solidFill>
                  <a:schemeClr val="tx2"/>
                </a:solidFill>
              </a:rPr>
              <a:t>30</a:t>
            </a:r>
            <a:endParaRPr lang="en-US" sz="1400" dirty="0">
              <a:solidFill>
                <a:schemeClr val="tx2"/>
              </a:solidFill>
            </a:endParaRPr>
          </a:p>
          <a:p>
            <a:r>
              <a:rPr lang="en-US" sz="1400" dirty="0">
                <a:solidFill>
                  <a:schemeClr val="tx2"/>
                </a:solidFill>
              </a:rPr>
              <a:t> </a:t>
            </a:r>
          </a:p>
          <a:p>
            <a:r>
              <a:rPr lang="en-US" sz="1400" dirty="0">
                <a:solidFill>
                  <a:schemeClr val="tx2"/>
                </a:solidFill>
              </a:rPr>
              <a:t>Monday May </a:t>
            </a:r>
            <a:r>
              <a:rPr lang="en-US" sz="1400" dirty="0" smtClean="0">
                <a:solidFill>
                  <a:schemeClr val="tx2"/>
                </a:solidFill>
              </a:rPr>
              <a:t>13</a:t>
            </a:r>
            <a:endParaRPr lang="en-US" sz="1400" dirty="0">
              <a:solidFill>
                <a:schemeClr val="tx2"/>
              </a:solidFill>
            </a:endParaRPr>
          </a:p>
          <a:p>
            <a:r>
              <a:rPr lang="en-US" sz="1400" dirty="0">
                <a:solidFill>
                  <a:schemeClr val="tx2"/>
                </a:solidFill>
              </a:rPr>
              <a:t> </a:t>
            </a:r>
          </a:p>
          <a:p>
            <a:r>
              <a:rPr lang="en-US" sz="1400" dirty="0" smtClean="0">
                <a:solidFill>
                  <a:schemeClr val="tx2"/>
                </a:solidFill>
              </a:rPr>
              <a:t>Tuesday </a:t>
            </a:r>
            <a:r>
              <a:rPr lang="en-US" sz="1400" dirty="0">
                <a:solidFill>
                  <a:schemeClr val="tx2"/>
                </a:solidFill>
              </a:rPr>
              <a:t>June 4 </a:t>
            </a:r>
            <a:r>
              <a:rPr lang="en-US" sz="1400" dirty="0" smtClean="0">
                <a:solidFill>
                  <a:schemeClr val="tx2"/>
                </a:solidFill>
              </a:rPr>
              <a:t>(half-day </a:t>
            </a:r>
            <a:r>
              <a:rPr lang="en-US" sz="1400" dirty="0">
                <a:solidFill>
                  <a:schemeClr val="tx2"/>
                </a:solidFill>
              </a:rPr>
              <a:t>after </a:t>
            </a:r>
            <a:r>
              <a:rPr lang="en-US" sz="1400" dirty="0" smtClean="0">
                <a:solidFill>
                  <a:schemeClr val="tx2"/>
                </a:solidFill>
              </a:rPr>
              <a:t>RMS)</a:t>
            </a:r>
            <a:endParaRPr lang="en-US" sz="1400" dirty="0">
              <a:solidFill>
                <a:schemeClr val="tx2"/>
              </a:solidFill>
            </a:endParaRPr>
          </a:p>
          <a:p>
            <a:r>
              <a:rPr lang="en-US" sz="1400" dirty="0">
                <a:solidFill>
                  <a:schemeClr val="tx2"/>
                </a:solidFill>
              </a:rPr>
              <a:t>Friday June </a:t>
            </a:r>
            <a:r>
              <a:rPr lang="en-US" sz="1400" dirty="0" smtClean="0">
                <a:solidFill>
                  <a:schemeClr val="tx2"/>
                </a:solidFill>
              </a:rPr>
              <a:t>21</a:t>
            </a:r>
            <a:endParaRPr lang="en-US" sz="1400" dirty="0">
              <a:solidFill>
                <a:schemeClr val="tx2"/>
              </a:solidFill>
            </a:endParaRPr>
          </a:p>
          <a:p>
            <a:r>
              <a:rPr lang="en-US" sz="1400" dirty="0">
                <a:solidFill>
                  <a:schemeClr val="tx2"/>
                </a:solidFill>
              </a:rPr>
              <a:t> </a:t>
            </a:r>
          </a:p>
          <a:p>
            <a:r>
              <a:rPr lang="en-US" sz="1400" dirty="0">
                <a:solidFill>
                  <a:schemeClr val="tx2"/>
                </a:solidFill>
              </a:rPr>
              <a:t>Friday July 12 </a:t>
            </a:r>
            <a:r>
              <a:rPr lang="en-US" sz="1400" dirty="0" smtClean="0">
                <a:solidFill>
                  <a:schemeClr val="tx2"/>
                </a:solidFill>
              </a:rPr>
              <a:t>(Taylor site)</a:t>
            </a:r>
            <a:endParaRPr lang="en-US" sz="1400" dirty="0">
              <a:solidFill>
                <a:schemeClr val="tx2"/>
              </a:solidFill>
            </a:endParaRPr>
          </a:p>
          <a:p>
            <a:r>
              <a:rPr lang="en-US" sz="1400" dirty="0">
                <a:solidFill>
                  <a:schemeClr val="tx2"/>
                </a:solidFill>
              </a:rPr>
              <a:t> </a:t>
            </a:r>
          </a:p>
          <a:p>
            <a:r>
              <a:rPr lang="en-US" sz="1400" dirty="0">
                <a:solidFill>
                  <a:schemeClr val="tx2"/>
                </a:solidFill>
              </a:rPr>
              <a:t>Friday, August </a:t>
            </a:r>
            <a:r>
              <a:rPr lang="en-US" sz="1400" dirty="0" smtClean="0">
                <a:solidFill>
                  <a:schemeClr val="tx2"/>
                </a:solidFill>
              </a:rPr>
              <a:t>9</a:t>
            </a:r>
            <a:endParaRPr lang="en-US" sz="1400" dirty="0">
              <a:solidFill>
                <a:schemeClr val="tx2"/>
              </a:solidFill>
            </a:endParaRPr>
          </a:p>
          <a:p>
            <a:r>
              <a:rPr lang="en-US" sz="1400" dirty="0">
                <a:solidFill>
                  <a:schemeClr val="tx2"/>
                </a:solidFill>
              </a:rPr>
              <a:t>Tuesday, August </a:t>
            </a:r>
            <a:r>
              <a:rPr lang="en-US" sz="1400" dirty="0" smtClean="0">
                <a:solidFill>
                  <a:schemeClr val="tx2"/>
                </a:solidFill>
              </a:rPr>
              <a:t>27</a:t>
            </a:r>
            <a:endParaRPr lang="en-US" sz="1400" dirty="0">
              <a:solidFill>
                <a:schemeClr val="tx2"/>
              </a:solidFill>
            </a:endParaRPr>
          </a:p>
          <a:p>
            <a:r>
              <a:rPr lang="en-US" sz="1400" dirty="0">
                <a:solidFill>
                  <a:schemeClr val="tx2"/>
                </a:solidFill>
              </a:rPr>
              <a:t> </a:t>
            </a:r>
          </a:p>
          <a:p>
            <a:r>
              <a:rPr lang="en-US" sz="1400" dirty="0">
                <a:solidFill>
                  <a:schemeClr val="tx2"/>
                </a:solidFill>
              </a:rPr>
              <a:t>Thursday </a:t>
            </a:r>
            <a:r>
              <a:rPr lang="en-US" sz="1400" dirty="0" smtClean="0">
                <a:solidFill>
                  <a:schemeClr val="tx2"/>
                </a:solidFill>
              </a:rPr>
              <a:t>September 19  (conflicts </a:t>
            </a:r>
            <a:r>
              <a:rPr lang="en-US" sz="1400" dirty="0">
                <a:solidFill>
                  <a:schemeClr val="tx2"/>
                </a:solidFill>
              </a:rPr>
              <a:t>with </a:t>
            </a:r>
            <a:r>
              <a:rPr lang="en-US" sz="1400" dirty="0" smtClean="0">
                <a:solidFill>
                  <a:schemeClr val="tx2"/>
                </a:solidFill>
              </a:rPr>
              <a:t>OWG)</a:t>
            </a:r>
            <a:endParaRPr lang="en-US" sz="1400" dirty="0">
              <a:solidFill>
                <a:schemeClr val="tx2"/>
              </a:solidFill>
            </a:endParaRPr>
          </a:p>
          <a:p>
            <a:r>
              <a:rPr lang="en-US" sz="1400" dirty="0">
                <a:solidFill>
                  <a:schemeClr val="tx2"/>
                </a:solidFill>
              </a:rPr>
              <a:t> </a:t>
            </a:r>
          </a:p>
          <a:p>
            <a:r>
              <a:rPr lang="en-US" sz="1400" dirty="0">
                <a:solidFill>
                  <a:schemeClr val="tx2"/>
                </a:solidFill>
              </a:rPr>
              <a:t>Monday, </a:t>
            </a:r>
            <a:r>
              <a:rPr lang="en-US" sz="1400" dirty="0" smtClean="0">
                <a:solidFill>
                  <a:schemeClr val="tx2"/>
                </a:solidFill>
              </a:rPr>
              <a:t>October 14</a:t>
            </a:r>
            <a:endParaRPr lang="en-US" sz="1400" dirty="0">
              <a:solidFill>
                <a:schemeClr val="tx2"/>
              </a:solidFill>
            </a:endParaRPr>
          </a:p>
          <a:p>
            <a:r>
              <a:rPr lang="en-US" sz="1400" dirty="0">
                <a:solidFill>
                  <a:schemeClr val="tx2"/>
                </a:solidFill>
              </a:rPr>
              <a:t>Wednesday, Oct </a:t>
            </a:r>
            <a:r>
              <a:rPr lang="en-US" sz="1400" dirty="0" smtClean="0">
                <a:solidFill>
                  <a:schemeClr val="tx2"/>
                </a:solidFill>
              </a:rPr>
              <a:t>30</a:t>
            </a:r>
            <a:endParaRPr lang="en-US" sz="1400" dirty="0">
              <a:solidFill>
                <a:schemeClr val="tx2"/>
              </a:solidFill>
            </a:endParaRPr>
          </a:p>
          <a:p>
            <a:r>
              <a:rPr lang="en-US" sz="1400" dirty="0">
                <a:solidFill>
                  <a:schemeClr val="tx2"/>
                </a:solidFill>
              </a:rPr>
              <a:t> </a:t>
            </a:r>
          </a:p>
          <a:p>
            <a:r>
              <a:rPr lang="en-US" sz="1400" dirty="0">
                <a:solidFill>
                  <a:schemeClr val="tx2"/>
                </a:solidFill>
              </a:rPr>
              <a:t>Tuesday Nov </a:t>
            </a:r>
            <a:r>
              <a:rPr lang="en-US" sz="1400" dirty="0" smtClean="0">
                <a:solidFill>
                  <a:schemeClr val="tx2"/>
                </a:solidFill>
              </a:rPr>
              <a:t>19 (half-room-206)</a:t>
            </a:r>
            <a:endParaRPr lang="en-US" sz="1400" dirty="0">
              <a:solidFill>
                <a:schemeClr val="tx2"/>
              </a:solidFill>
            </a:endParaRPr>
          </a:p>
          <a:p>
            <a:r>
              <a:rPr lang="en-US" sz="1400" dirty="0">
                <a:solidFill>
                  <a:schemeClr val="tx2"/>
                </a:solidFill>
              </a:rPr>
              <a:t> </a:t>
            </a:r>
          </a:p>
          <a:p>
            <a:r>
              <a:rPr lang="en-US" sz="1400" dirty="0">
                <a:solidFill>
                  <a:schemeClr val="tx2"/>
                </a:solidFill>
              </a:rPr>
              <a:t>Tuesday, December </a:t>
            </a:r>
            <a:r>
              <a:rPr lang="en-US" sz="1400" dirty="0" smtClean="0">
                <a:solidFill>
                  <a:schemeClr val="tx2"/>
                </a:solidFill>
              </a:rPr>
              <a:t>3 (half-day after RMS)</a:t>
            </a:r>
            <a:endParaRPr lang="en-US" sz="1400" dirty="0">
              <a:solidFill>
                <a:schemeClr val="tx2"/>
              </a:solidFill>
            </a:endParaRPr>
          </a:p>
          <a:p>
            <a:r>
              <a:rPr lang="en-US" sz="1400" dirty="0">
                <a:solidFill>
                  <a:schemeClr val="tx2"/>
                </a:solidFill>
              </a:rPr>
              <a:t>Thursday, December </a:t>
            </a:r>
            <a:r>
              <a:rPr lang="en-US" sz="1400" dirty="0" smtClean="0">
                <a:solidFill>
                  <a:schemeClr val="tx2"/>
                </a:solidFill>
              </a:rPr>
              <a:t>19</a:t>
            </a:r>
            <a:endParaRPr lang="en-US" sz="1400" dirty="0">
              <a:solidFill>
                <a:schemeClr val="tx2"/>
              </a:solidFill>
            </a:endParaRPr>
          </a:p>
        </p:txBody>
      </p:sp>
    </p:spTree>
    <p:extLst>
      <p:ext uri="{BB962C8B-B14F-4D97-AF65-F5344CB8AC3E}">
        <p14:creationId xmlns:p14="http://schemas.microsoft.com/office/powerpoint/2010/main" val="341626289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1455</TotalTime>
  <Words>192</Words>
  <Application>Microsoft Office PowerPoint</Application>
  <PresentationFormat>On-screen Show (4:3)</PresentationFormat>
  <Paragraphs>56</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Times New Roman</vt:lpstr>
      <vt:lpstr>1_Custom Design</vt:lpstr>
      <vt:lpstr>Office Theme</vt:lpstr>
      <vt:lpstr>PowerPoint Presentation</vt:lpstr>
      <vt:lpstr>Antitrust Admonition</vt:lpstr>
      <vt:lpstr>RTC TF Update</vt:lpstr>
      <vt:lpstr>RTC TF Update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129</cp:revision>
  <cp:lastPrinted>2016-01-21T20:53:15Z</cp:lastPrinted>
  <dcterms:created xsi:type="dcterms:W3CDTF">2016-01-21T15:20:31Z</dcterms:created>
  <dcterms:modified xsi:type="dcterms:W3CDTF">2019-04-18T21:51:15Z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