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71" r:id="rId6"/>
    <p:sldId id="267" r:id="rId7"/>
    <p:sldId id="269" r:id="rId8"/>
    <p:sldId id="272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users\jbernecker\ERCOT%20Templates\ERCOT%202016%20Excel%20Templa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Stand-alone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341.36</c:v>
                </c:pt>
                <c:pt idx="1">
                  <c:v>753.73</c:v>
                </c:pt>
                <c:pt idx="2">
                  <c:v>753.73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Co-located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170</c:v>
                </c:pt>
                <c:pt idx="1">
                  <c:v>1670.1100000000001</c:v>
                </c:pt>
                <c:pt idx="2">
                  <c:v>2747.51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405381792"/>
        <c:axId val="254799632"/>
      </c:barChart>
      <c:scatterChart>
        <c:scatterStyle val="lineMarker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xVal>
          <c:yVal>
            <c:numRef>
              <c:f>Sheet1!$D$2:$D$4</c:f>
              <c:numCache>
                <c:formatCode>General</c:formatCode>
                <c:ptCount val="3"/>
                <c:pt idx="0">
                  <c:v>511.36</c:v>
                </c:pt>
                <c:pt idx="1">
                  <c:v>2423.84</c:v>
                </c:pt>
                <c:pt idx="2">
                  <c:v>3501.2400000000002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420056"/>
        <c:axId val="254796104"/>
      </c:scatterChart>
      <c:catAx>
        <c:axId val="405381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First Summer In-Service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799632"/>
        <c:crosses val="autoZero"/>
        <c:auto val="1"/>
        <c:lblAlgn val="ctr"/>
        <c:lblOffset val="100"/>
        <c:noMultiLvlLbl val="0"/>
      </c:catAx>
      <c:valAx>
        <c:axId val="25479963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Cumulative </a:t>
                </a:r>
                <a:r>
                  <a:rPr lang="en-US" dirty="0" smtClean="0"/>
                  <a:t>Capacity (MW)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5381792"/>
        <c:crosses val="autoZero"/>
        <c:crossBetween val="between"/>
      </c:valAx>
      <c:valAx>
        <c:axId val="25479610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20056"/>
        <c:crosses val="max"/>
        <c:crossBetween val="midCat"/>
      </c:valAx>
      <c:valAx>
        <c:axId val="9420056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796104"/>
        <c:crosses val="max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537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Battery Energy Storage Systems (BESS) –Interconnection Issues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John Bernecker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Supervisor, Resource Integration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April 23, 2019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67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Battery Interconnection Requests*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58674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5B6770"/>
                </a:solidFill>
              </a:rPr>
              <a:t>*Does not include transmission-connected batteries &lt;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10MW</a:t>
            </a:r>
            <a:r>
              <a:rPr lang="en-US" sz="1400" dirty="0" smtClean="0">
                <a:solidFill>
                  <a:srgbClr val="5B6770"/>
                </a:solidFill>
              </a:rPr>
              <a:t> or distribution-connected batteries.</a:t>
            </a:r>
            <a:r>
              <a:rPr lang="en-US" dirty="0" smtClean="0">
                <a:solidFill>
                  <a:srgbClr val="5B6770"/>
                </a:solidFill>
              </a:rPr>
              <a:t> </a:t>
            </a:r>
            <a:endParaRPr lang="en-US" dirty="0">
              <a:solidFill>
                <a:srgbClr val="5B677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744930"/>
              </p:ext>
            </p:extLst>
          </p:nvPr>
        </p:nvGraphicFramePr>
        <p:xfrm>
          <a:off x="304800" y="990600"/>
          <a:ext cx="8534400" cy="505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RARF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RARF form designed specifically for </a:t>
            </a:r>
            <a:r>
              <a:rPr lang="en-US" dirty="0" smtClean="0"/>
              <a:t>BESS</a:t>
            </a:r>
            <a:endParaRPr lang="en-US" dirty="0" smtClean="0"/>
          </a:p>
          <a:p>
            <a:r>
              <a:rPr lang="en-US" dirty="0" smtClean="0"/>
              <a:t>BESS are currently modeled as both a Generation Resource (using the Gen Form) and a Controllable Load Resource (using the Load Resource Form)</a:t>
            </a:r>
          </a:p>
          <a:p>
            <a:pPr lvl="1"/>
            <a:r>
              <a:rPr lang="en-US" dirty="0" smtClean="0"/>
              <a:t>Charging load information is also included on the Transmission Form</a:t>
            </a:r>
          </a:p>
          <a:p>
            <a:r>
              <a:rPr lang="en-US" dirty="0" smtClean="0"/>
              <a:t>Inverter and collector system details are not explicitly captured</a:t>
            </a:r>
          </a:p>
          <a:p>
            <a:pPr lvl="1"/>
            <a:r>
              <a:rPr lang="en-US" dirty="0" smtClean="0"/>
              <a:t>Equivalent models for the aggregate are captured instead</a:t>
            </a:r>
          </a:p>
          <a:p>
            <a:r>
              <a:rPr lang="en-US" dirty="0" smtClean="0"/>
              <a:t>BESS-specific information, such as round-trip efficiency, is not captured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78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Developers have made inquiries about constructing co-located solar / wind and storage and limiting the combined maximum injection to the ERCOT system to less than the sum of the individual resources’ capacities</a:t>
            </a:r>
          </a:p>
          <a:p>
            <a:pPr lvl="1"/>
            <a:r>
              <a:rPr lang="en-US" dirty="0" smtClean="0"/>
              <a:t>E.g. 100 MW solar PV coupled with 100 MW BESS limited to 100 MW maximum real power output at the point of interconnection</a:t>
            </a:r>
          </a:p>
          <a:p>
            <a:r>
              <a:rPr lang="en-US" dirty="0" smtClean="0"/>
              <a:t>ERCOT systems cannot currently accommodate this behavior</a:t>
            </a:r>
          </a:p>
          <a:p>
            <a:pPr lvl="1"/>
            <a:r>
              <a:rPr lang="en-US" dirty="0" smtClean="0"/>
              <a:t>Each resource is studied and modeled individually</a:t>
            </a:r>
          </a:p>
          <a:p>
            <a:pPr lvl="1"/>
            <a:r>
              <a:rPr lang="en-US" dirty="0" smtClean="0"/>
              <a:t>Resources receive individual SCED basepoints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133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DC-Coupled Solar and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Developers have made inquiries about interconnecting DC-coupled solar PV and </a:t>
            </a:r>
            <a:r>
              <a:rPr lang="en-US" dirty="0" smtClean="0"/>
              <a:t>BESS</a:t>
            </a:r>
            <a:endParaRPr lang="en-US" dirty="0" smtClean="0"/>
          </a:p>
          <a:p>
            <a:r>
              <a:rPr lang="en-US" dirty="0" smtClean="0"/>
              <a:t>ERCOT is discussing issues that need to be addressed to accommodate DC-coupled resources</a:t>
            </a:r>
          </a:p>
          <a:p>
            <a:r>
              <a:rPr lang="en-US" dirty="0" smtClean="0"/>
              <a:t>ERCOT’s current assumption is that all interconnection requests for co-located resources are AC-coupled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482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3392</TotalTime>
  <Words>244</Words>
  <Application>Microsoft Office PowerPoint</Application>
  <PresentationFormat>On-screen Show (4:3)</PresentationFormat>
  <Paragraphs>34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PowerPoint Presentation</vt:lpstr>
      <vt:lpstr>Battery Interconnection Requests* </vt:lpstr>
      <vt:lpstr>RARF Issues</vt:lpstr>
      <vt:lpstr>Operational Constraints</vt:lpstr>
      <vt:lpstr>DC-Coupled Solar and Storage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Bernecker, John</cp:lastModifiedBy>
  <cp:revision>50</cp:revision>
  <cp:lastPrinted>2016-01-21T20:53:15Z</cp:lastPrinted>
  <dcterms:created xsi:type="dcterms:W3CDTF">2016-01-21T15:20:31Z</dcterms:created>
  <dcterms:modified xsi:type="dcterms:W3CDTF">2019-04-18T23:50:25Z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