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267" r:id="rId7"/>
    <p:sldId id="268" r:id="rId8"/>
    <p:sldId id="269" r:id="rId9"/>
    <p:sldId id="274" r:id="rId10"/>
    <p:sldId id="275" r:id="rId11"/>
    <p:sldId id="276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08" autoAdjust="0"/>
    <p:restoredTop sz="94660"/>
  </p:normalViewPr>
  <p:slideViewPr>
    <p:cSldViewPr showGuides="1">
      <p:cViewPr varScale="1">
        <p:scale>
          <a:sx n="84" d="100"/>
          <a:sy n="84" d="100"/>
        </p:scale>
        <p:origin x="115" y="5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876800" y="2105561"/>
            <a:ext cx="69342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Visualizing Energy Storage Resources</a:t>
            </a:r>
            <a:endParaRPr lang="en-US" sz="4000" b="1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Joel Koepke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Manager, Grid Coordination – Applications and Development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Energy </a:t>
            </a:r>
            <a:r>
              <a:rPr lang="en-US" dirty="0" smtClean="0"/>
              <a:t>Storage Resource: Generator + Load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914400"/>
            <a:ext cx="8077200" cy="5052221"/>
          </a:xfrm>
        </p:spPr>
        <p:txBody>
          <a:bodyPr/>
          <a:lstStyle/>
          <a:p>
            <a:r>
              <a:rPr lang="en-US" dirty="0" smtClean="0"/>
              <a:t>Energy Storage Resources do not currently exist in the Energy Management System (EMS).</a:t>
            </a:r>
          </a:p>
          <a:p>
            <a:pPr lvl="1"/>
            <a:r>
              <a:rPr lang="en-US" dirty="0" smtClean="0"/>
              <a:t>Basic functionality is accomplished using a:</a:t>
            </a:r>
          </a:p>
          <a:p>
            <a:pPr lvl="2"/>
            <a:r>
              <a:rPr lang="en-US" i="1" dirty="0" smtClean="0"/>
              <a:t>Generator</a:t>
            </a:r>
            <a:r>
              <a:rPr lang="en-US" dirty="0" smtClean="0"/>
              <a:t> (discharging) and a</a:t>
            </a:r>
          </a:p>
          <a:p>
            <a:pPr lvl="2"/>
            <a:r>
              <a:rPr lang="en-US" i="1" dirty="0" smtClean="0"/>
              <a:t>Controllable Load Resource</a:t>
            </a:r>
            <a:r>
              <a:rPr lang="en-US" dirty="0" smtClean="0"/>
              <a:t> (charging)</a:t>
            </a:r>
          </a:p>
          <a:p>
            <a:endParaRPr lang="en-US" dirty="0" smtClean="0"/>
          </a:p>
          <a:p>
            <a:r>
              <a:rPr lang="en-US" dirty="0" smtClean="0"/>
              <a:t>ERCOT will effectively combine these two instances to create an ESR</a:t>
            </a:r>
          </a:p>
          <a:p>
            <a:endParaRPr lang="en-US" dirty="0" smtClean="0"/>
          </a:p>
          <a:p>
            <a:r>
              <a:rPr lang="en-US" dirty="0" smtClean="0"/>
              <a:t>New telemetry points and existing points from the Generator and Load will be available for calculation and display purposes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1336" b="1347"/>
          <a:stretch/>
        </p:blipFill>
        <p:spPr>
          <a:xfrm>
            <a:off x="8839200" y="886120"/>
            <a:ext cx="2946400" cy="492676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8674100" y="5786735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To facilitate initial display creation, ERCOT will combine telemetry from Load and Generator instances</a:t>
            </a:r>
            <a:endParaRPr lang="en-US" sz="1200" i="1" dirty="0"/>
          </a:p>
        </p:txBody>
      </p:sp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Visibility – Charging/Discharging Over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05000" y="4874198"/>
            <a:ext cx="99881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i="1"/>
            </a:lvl1pPr>
          </a:lstStyle>
          <a:p>
            <a:pPr algn="r"/>
            <a:r>
              <a:rPr lang="en-US" dirty="0"/>
              <a:t>With current Load and Generator </a:t>
            </a:r>
            <a:r>
              <a:rPr lang="en-US" dirty="0" smtClean="0"/>
              <a:t>telemetry, </a:t>
            </a:r>
            <a:r>
              <a:rPr lang="en-US" dirty="0"/>
              <a:t>ERCOT can determine if the ESR is charging or discharging.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544" y="1864165"/>
            <a:ext cx="11395881" cy="3010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8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Near Term Displays – State of </a:t>
            </a:r>
            <a:r>
              <a:rPr lang="en-US" dirty="0" smtClean="0"/>
              <a:t>Charge (at POI) </a:t>
            </a:r>
            <a:r>
              <a:rPr lang="en-US" dirty="0" smtClean="0"/>
              <a:t>Over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3600" y="54864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With minimum, maximum, and current state of charge telemetry points, Operators can visualize the ESRs current charge with respect to the charging range.</a:t>
            </a:r>
            <a:endParaRPr lang="en-US" sz="1600" i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119" y="1143000"/>
            <a:ext cx="11317281" cy="4288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94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 Term Displays – Charge/Discharge Duration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3600" y="57150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The Charge/Discharge chart gives </a:t>
            </a:r>
            <a:r>
              <a:rPr lang="en-US" sz="1600" i="1" dirty="0" smtClean="0"/>
              <a:t>ERCOT visibility of </a:t>
            </a:r>
            <a:r>
              <a:rPr lang="en-US" sz="1600" i="1" dirty="0" smtClean="0"/>
              <a:t>the </a:t>
            </a:r>
            <a:r>
              <a:rPr lang="en-US" sz="1600" i="1" dirty="0" smtClean="0"/>
              <a:t>potential charging or discharging rates over time.</a:t>
            </a:r>
            <a:endParaRPr lang="en-US" sz="16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459" y="1472153"/>
            <a:ext cx="10828682" cy="44714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9200" y="792209"/>
            <a:ext cx="617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MXDP – Maximum Operating Discharge Power Limit</a:t>
            </a:r>
            <a:endParaRPr lang="en-US" sz="160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219200" y="1100978"/>
            <a:ext cx="6172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MXCP – Maximum Operating Charge Power Limit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88675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43" y="1383496"/>
            <a:ext cx="10835314" cy="44741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 Term Displays – Charge/Discharge Duration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3600" y="57150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With the current state of charge and the maximum discharge/charge rates, ERCOT can calculate the minimum times to reach MXOS and MNOS.</a:t>
            </a:r>
            <a:endParaRPr lang="en-US" sz="1600" i="1" dirty="0"/>
          </a:p>
        </p:txBody>
      </p:sp>
      <p:sp>
        <p:nvSpPr>
          <p:cNvPr id="8" name="Left Brace 7"/>
          <p:cNvSpPr/>
          <p:nvPr/>
        </p:nvSpPr>
        <p:spPr>
          <a:xfrm rot="5400000">
            <a:off x="3695699" y="1257299"/>
            <a:ext cx="228600" cy="914401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0" y="1076980"/>
            <a:ext cx="1432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Min. </a:t>
            </a:r>
            <a:r>
              <a:rPr lang="en-US" sz="1400" dirty="0" smtClean="0">
                <a:solidFill>
                  <a:srgbClr val="FF0000"/>
                </a:solidFill>
              </a:rPr>
              <a:t>Discharge Time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 flipV="1">
            <a:off x="3909208" y="4059181"/>
            <a:ext cx="243939" cy="1356756"/>
          </a:xfrm>
          <a:prstGeom prst="lef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4795557"/>
            <a:ext cx="14329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Min. </a:t>
            </a:r>
            <a:r>
              <a:rPr lang="en-US" sz="1400" dirty="0" smtClean="0">
                <a:solidFill>
                  <a:srgbClr val="FF0000"/>
                </a:solidFill>
              </a:rPr>
              <a:t>Charge Time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0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43" y="1140748"/>
            <a:ext cx="10835314" cy="44741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 Term Displays – Charge/Discharge Duration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98700" y="5614935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With the current state of charge, ERCOT can calculate maximum charging and discharge rates for any duration.</a:t>
            </a:r>
            <a:endParaRPr lang="en-US" sz="16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940336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Max </a:t>
            </a:r>
            <a:r>
              <a:rPr lang="en-US" sz="1400" dirty="0" smtClean="0">
                <a:solidFill>
                  <a:srgbClr val="FF0000"/>
                </a:solidFill>
              </a:rPr>
              <a:t>Discharge Rate </a:t>
            </a:r>
            <a:r>
              <a:rPr lang="en-US" sz="1400" dirty="0" smtClean="0">
                <a:solidFill>
                  <a:srgbClr val="FF0000"/>
                </a:solidFill>
              </a:rPr>
              <a:t>for 15 min.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 flipH="1">
            <a:off x="4648200" y="1463556"/>
            <a:ext cx="190500" cy="3165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334000" y="435358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Max </a:t>
            </a:r>
            <a:r>
              <a:rPr lang="en-US" sz="1400" dirty="0" smtClean="0">
                <a:solidFill>
                  <a:srgbClr val="FF0000"/>
                </a:solidFill>
              </a:rPr>
              <a:t>Charge </a:t>
            </a:r>
            <a:r>
              <a:rPr lang="en-US" sz="1400" dirty="0" smtClean="0">
                <a:solidFill>
                  <a:srgbClr val="FF0000"/>
                </a:solidFill>
              </a:rPr>
              <a:t>Rate for 15 min.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4876800" y="3877464"/>
            <a:ext cx="1143000" cy="5182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57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728</TotalTime>
  <Words>285</Words>
  <Application>Microsoft Office PowerPoint</Application>
  <PresentationFormat>Widescreen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PowerPoint Presentation</vt:lpstr>
      <vt:lpstr>Current Energy Storage Resource: Generator + Load</vt:lpstr>
      <vt:lpstr>Current Visibility – Charging/Discharging Over Time</vt:lpstr>
      <vt:lpstr>Near Term Displays – State of Charge (at POI) Over Time</vt:lpstr>
      <vt:lpstr>Near Term Displays – Charge/Discharge Duration</vt:lpstr>
      <vt:lpstr>Near Term Displays – Charge/Discharge Duration</vt:lpstr>
      <vt:lpstr>Near Term Displays – Charge/Discharge Duration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Koepke, Joel</cp:lastModifiedBy>
  <cp:revision>63</cp:revision>
  <cp:lastPrinted>2019-04-16T18:09:34Z</cp:lastPrinted>
  <dcterms:created xsi:type="dcterms:W3CDTF">2016-01-21T15:20:31Z</dcterms:created>
  <dcterms:modified xsi:type="dcterms:W3CDTF">2019-04-17T17:05:05Z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