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74" r:id="rId3"/>
    <p:sldId id="275" r:id="rId4"/>
    <p:sldId id="276" r:id="rId5"/>
    <p:sldId id="263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>
      <p:cViewPr varScale="1">
        <p:scale>
          <a:sx n="101" d="100"/>
          <a:sy n="101" d="100"/>
        </p:scale>
        <p:origin x="13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D89D2-BD5F-4777-90CE-6E873CB0BF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55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52C5D-4DB6-4190-9C38-523A6DC45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3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2BA66-B8AF-44E9-AB7B-38C507CF9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6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954B-469F-47CA-89FB-9B45CC8B7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3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52C5-98C0-413A-A84D-2DE919935B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58383-B23D-4F1D-98E5-688EC71FB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4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CFB40-55E9-4145-AA81-D1E733B3F5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3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2A63D-CC7A-457A-B488-A5AA664EB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0A3AB-07A7-41AA-82AE-9C7D922F99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DD36B-A5E2-4E11-9DCA-0C078CD99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0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6B503-6C9B-4237-B114-31E61ECF9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B5B9BDF-CA69-46F9-8F3E-6B862D5EC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Price Responsive Generation and Load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971800" y="4267200"/>
            <a:ext cx="5638800" cy="15240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Small Generation and Large Loads That Use SCED To Passively Respond To Price</a:t>
            </a:r>
          </a:p>
          <a:p>
            <a:pPr eaLnBrk="1" hangingPunct="1"/>
            <a:r>
              <a:rPr lang="en-US" altLang="en-US" sz="2000" smtClean="0"/>
              <a:t> </a:t>
            </a:r>
          </a:p>
          <a:p>
            <a:pPr eaLnBrk="1" hangingPunct="1"/>
            <a:r>
              <a:rPr lang="en-US" altLang="en-US" sz="2000" smtClean="0"/>
              <a:t>DSWG Presentation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334000" y="5795963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Floyd J. Trefny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April 26,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A6DD6B-1BE4-48E5-A2A8-4FA6DCE7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18FB0B-88A5-4394-B5B0-FB0B9700A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410200"/>
          </a:xfrm>
        </p:spPr>
        <p:txBody>
          <a:bodyPr/>
          <a:lstStyle/>
          <a:p>
            <a:r>
              <a:rPr lang="en-US" sz="2400" dirty="0"/>
              <a:t>Interval Data Recorders (IDR) meters measure retail load on 15-minute intervals</a:t>
            </a:r>
          </a:p>
          <a:p>
            <a:r>
              <a:rPr lang="en-US" sz="2400" dirty="0"/>
              <a:t>Load Zone Settlement Point Prices from ERCOT that retail consumers pay are based on 15-minute intervals.</a:t>
            </a:r>
          </a:p>
          <a:p>
            <a:pPr lvl="1"/>
            <a:r>
              <a:rPr lang="en-US" sz="2000" dirty="0"/>
              <a:t>Calculated for each bus’s load weighted average of 5-minute bus LMPs from each SCED executed during the 15-minute period</a:t>
            </a:r>
          </a:p>
          <a:p>
            <a:pPr lvl="1"/>
            <a:r>
              <a:rPr lang="en-US" sz="2000" dirty="0"/>
              <a:t>These 5-minute averages are further weighted by the change in system load over the 15 minute period</a:t>
            </a:r>
          </a:p>
          <a:p>
            <a:r>
              <a:rPr lang="en-US" sz="2400" dirty="0"/>
              <a:t>Retail Loads pay metered kWh multiplied by the 15-minute settlement point price</a:t>
            </a:r>
          </a:p>
          <a:p>
            <a:pPr lvl="1"/>
            <a:r>
              <a:rPr lang="en-US" sz="2000" dirty="0"/>
              <a:t>There is a disconnect between what retail load pays and the 5-minute SCED prices that load may respond to</a:t>
            </a:r>
          </a:p>
          <a:p>
            <a:pPr lvl="1"/>
            <a:r>
              <a:rPr lang="en-US" sz="2000" dirty="0"/>
              <a:t>Loads may not receive the proper price benefit of their demand response </a:t>
            </a:r>
            <a:r>
              <a:rPr lang="en-US" sz="2000" dirty="0" smtClean="0"/>
              <a:t>actions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767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370045"/>
          <a:ext cx="7391401" cy="4730899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xmlns="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xmlns="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xmlns="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xmlns="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xmlns="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xmlns="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29000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8837721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1520037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second interval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12,667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$2,015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$ 25,523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0447258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5703233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third interval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25,333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$1,030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$ 26,093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05356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13B960-86A1-4366-98E9-57498372C0E6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9C05396-4B02-4CB4-A89E-62F5F2A9D730}"/>
              </a:ext>
            </a:extLst>
          </p:cNvPr>
          <p:cNvSpPr txBox="1"/>
          <p:nvPr/>
        </p:nvSpPr>
        <p:spPr>
          <a:xfrm>
            <a:off x="653114" y="6131495"/>
            <a:ext cx="8395991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Consumer should only be paying $1,140</a:t>
            </a:r>
          </a:p>
        </p:txBody>
      </p:sp>
    </p:spTree>
    <p:extLst>
      <p:ext uri="{BB962C8B-B14F-4D97-AF65-F5344CB8AC3E}">
        <p14:creationId xmlns:p14="http://schemas.microsoft.com/office/powerpoint/2010/main" val="27274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528538-9B03-433E-ACEF-1DEF3D74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024FF0-6790-49AD-8FF2-181E0646A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105400"/>
          </a:xfrm>
        </p:spPr>
        <p:txBody>
          <a:bodyPr/>
          <a:lstStyle/>
          <a:p>
            <a:r>
              <a:rPr lang="en-US" sz="2400" dirty="0"/>
              <a:t>Generators do not have the same problem as loads</a:t>
            </a:r>
          </a:p>
          <a:p>
            <a:pPr lvl="1"/>
            <a:r>
              <a:rPr lang="en-US" sz="2000" dirty="0"/>
              <a:t>Protocol section 6.6.3.1, Real-Time Energy Imbalance Payment or Charge at a Resource Node, addressed a similar problem with generation settlements</a:t>
            </a:r>
          </a:p>
          <a:p>
            <a:pPr lvl="1"/>
            <a:r>
              <a:rPr lang="en-US" sz="2000" dirty="0"/>
              <a:t>ERCOT uses Generation telemetry to adjust 15-minute energy data into 5 minute data for settlement </a:t>
            </a:r>
            <a:r>
              <a:rPr lang="en-US" sz="2000" dirty="0" smtClean="0"/>
              <a:t>purposes</a:t>
            </a:r>
            <a:endParaRPr lang="en-US" sz="2000" dirty="0"/>
          </a:p>
          <a:p>
            <a:r>
              <a:rPr lang="en-US" sz="2400" dirty="0"/>
              <a:t>Structure of Load settlement equations make it difficult to  easily change calculations for individual loads</a:t>
            </a:r>
          </a:p>
          <a:p>
            <a:pPr lvl="1"/>
            <a:r>
              <a:rPr lang="en-US" sz="2000" dirty="0"/>
              <a:t>Loads are summed up individually for each QSE by LZ and then pricing is applied to result in a charge to a </a:t>
            </a:r>
            <a:r>
              <a:rPr lang="en-US" sz="2000" dirty="0" smtClean="0"/>
              <a:t>QSE</a:t>
            </a:r>
            <a:endParaRPr lang="en-US" sz="2000" dirty="0"/>
          </a:p>
          <a:p>
            <a:r>
              <a:rPr lang="en-US" sz="2400" dirty="0" smtClean="0"/>
              <a:t>Apply a new concept of </a:t>
            </a:r>
            <a:r>
              <a:rPr lang="en-US" altLang="en-US" sz="2400" dirty="0" smtClean="0"/>
              <a:t>Price Responsive Generation and Loads where ERCOT also gains insight into actions of passively responding loads and small generation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902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Price Responsive Generation and Loads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z="1800" smtClean="0"/>
              <a:t>Protocol definitions would be updated to include Price Responsive Generation and Loads</a:t>
            </a:r>
          </a:p>
          <a:p>
            <a:pPr eaLnBrk="1" hangingPunct="1"/>
            <a:r>
              <a:rPr lang="en-US" altLang="en-US" sz="1800" smtClean="0"/>
              <a:t>Price Responsive Generation and Load (PRGL) is either a generator or load likely to passively respond to SCED prices that are published every 5 minutes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/>
              <a:t>Passive Response is an action by a Market Participant without an instruction from ERCOT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/>
              <a:t>Generation not participating in ERCOT markets and is less than 10 MWs would be eligible provided the generation meets the power telemetry requirements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/>
              <a:t>Any size Load not providing Ancillary Services may participate provided the telemetry requirements are met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/>
              <a:t>NOIEs who have demand response in their area may also apply as a PRGL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/>
              <a:t>PRGLs must register with ERCOT to be eligible for 5 minute settlement adjustments</a:t>
            </a:r>
          </a:p>
          <a:p>
            <a:pPr eaLnBrk="1" hangingPunct="1"/>
            <a:r>
              <a:rPr lang="en-US" altLang="en-US" sz="1800" smtClean="0"/>
              <a:t>PRGLs would provide power (kW) telemetry (scanned every 2 seconds) from the </a:t>
            </a:r>
            <a:r>
              <a:rPr lang="en-US" altLang="en-US" sz="1800" u="sng" smtClean="0"/>
              <a:t>same metering equipment</a:t>
            </a:r>
            <a:r>
              <a:rPr lang="en-US" altLang="en-US" sz="1800" smtClean="0"/>
              <a:t> used to measure energy (kWh) generation or consumption</a:t>
            </a:r>
          </a:p>
          <a:p>
            <a:pPr lvl="1" eaLnBrk="1" hangingPunct="1"/>
            <a:r>
              <a:rPr lang="en-US" altLang="en-US" sz="1400" smtClean="0"/>
              <a:t>To assure unbiased data, telemetry from PRGLs would typically be transmitted directly from the kW metering system to ERCOT via the TSP</a:t>
            </a:r>
          </a:p>
          <a:p>
            <a:pPr eaLnBrk="1" hangingPunct="1"/>
            <a:r>
              <a:rPr lang="en-US" altLang="en-US" sz="1800" smtClean="0"/>
              <a:t>Through their QSEs, PRGLs would be paid or charged for energy based on 5 minute prices from SCED and estimated kWh for the same period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381000"/>
            <a:ext cx="863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Settlement of PRGLs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No changes to the current 15 minute settlement calculation for QSE’s load for PRGLs</a:t>
            </a:r>
          </a:p>
          <a:p>
            <a:pPr eaLnBrk="1" hangingPunct="1"/>
            <a:r>
              <a:rPr lang="en-US" altLang="en-US" sz="2000" smtClean="0"/>
              <a:t>Unregistered small generation settlements would not change</a:t>
            </a:r>
          </a:p>
          <a:p>
            <a:pPr lvl="1" eaLnBrk="1" hangingPunct="1"/>
            <a:r>
              <a:rPr lang="en-US" altLang="en-US" sz="1600" smtClean="0"/>
              <a:t>This generation is currently paid the 15 minute load zone price for energy</a:t>
            </a:r>
          </a:p>
          <a:p>
            <a:pPr eaLnBrk="1" hangingPunct="1"/>
            <a:r>
              <a:rPr lang="en-US" altLang="en-US" sz="2000" smtClean="0"/>
              <a:t>ERCOT would integrate the PRGL’s telemetry signal for power to produce 5 minute energy production or usage</a:t>
            </a:r>
          </a:p>
          <a:p>
            <a:pPr lvl="1" eaLnBrk="1" hangingPunct="1"/>
            <a:r>
              <a:rPr lang="en-US" altLang="en-US" sz="1800" smtClean="0"/>
              <a:t>The 5 minute energy estimation from the integration would be prorated to add up to the same total energy measured in the 15 minute interval</a:t>
            </a:r>
          </a:p>
          <a:p>
            <a:pPr eaLnBrk="1" hangingPunct="1"/>
            <a:r>
              <a:rPr lang="en-US" altLang="en-US" sz="2000" smtClean="0"/>
              <a:t>Each 5 minute energy would be multiplied by the load zone LMP from SCED for that interval and totaled for the 15 minute interval</a:t>
            </a:r>
          </a:p>
          <a:p>
            <a:pPr eaLnBrk="1" hangingPunct="1"/>
            <a:r>
              <a:rPr lang="en-US" altLang="en-US" sz="2000" smtClean="0"/>
              <a:t>The difference between the current 15 minute settlement and the corrected 5 minute settlement total would create a credit or charge and is added to the QSE’s settlement</a:t>
            </a:r>
          </a:p>
          <a:p>
            <a:pPr eaLnBrk="1" hangingPunct="1"/>
            <a:r>
              <a:rPr lang="en-US" altLang="en-US" sz="2000" smtClean="0"/>
              <a:t>Credit or charge would be applied to the ERCOT Balancing account (RENA)</a:t>
            </a:r>
          </a:p>
          <a:p>
            <a:pPr lvl="1" eaLnBrk="1" hangingPunct="1"/>
            <a:r>
              <a:rPr lang="en-US" altLang="en-US" sz="1600" smtClean="0"/>
              <a:t>Actually makes RENA more accurate</a:t>
            </a:r>
          </a:p>
        </p:txBody>
      </p:sp>
      <p:pic>
        <p:nvPicPr>
          <p:cNvPr id="512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45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ERCOT Operations Use of PRGLs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41325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The totals of PRGL for generation response and load response would be determined separately </a:t>
            </a:r>
          </a:p>
          <a:p>
            <a:pPr eaLnBrk="1" hangingPunct="1"/>
            <a:r>
              <a:rPr lang="en-US" altLang="en-US" sz="2000" smtClean="0"/>
              <a:t>ERCOT operators would be able to monitor the total amount of PRGL generation and PGRL load on the system at all times</a:t>
            </a:r>
          </a:p>
          <a:p>
            <a:pPr eaLnBrk="1" hangingPunct="1"/>
            <a:r>
              <a:rPr lang="en-US" altLang="en-US" sz="2000" smtClean="0"/>
              <a:t>ERCOT would build new models for PRGLs based on the heuristics of price response observed over long periods of time</a:t>
            </a:r>
          </a:p>
          <a:p>
            <a:pPr lvl="1" eaLnBrk="1" hangingPunct="1"/>
            <a:r>
              <a:rPr lang="en-US" altLang="en-US" sz="1800" smtClean="0"/>
              <a:t>Heuristics - to learn, discover, understand, or solve problems on its own, as by experimenting, evaluating possible answers or solutions, or by trial and error</a:t>
            </a:r>
          </a:p>
          <a:p>
            <a:pPr lvl="1" eaLnBrk="1" hangingPunct="1"/>
            <a:r>
              <a:rPr lang="en-US" altLang="en-US" sz="1800" smtClean="0"/>
              <a:t>The generation model could be used to determine when small generation responds </a:t>
            </a:r>
          </a:p>
          <a:p>
            <a:pPr lvl="1" eaLnBrk="1" hangingPunct="1"/>
            <a:r>
              <a:rPr lang="en-US" altLang="en-US" sz="1800" smtClean="0"/>
              <a:t>The load model could be used to predict demand response to SCED prices</a:t>
            </a:r>
          </a:p>
          <a:p>
            <a:pPr eaLnBrk="1" hangingPunct="1"/>
            <a:r>
              <a:rPr lang="en-US" altLang="en-US" sz="2000" smtClean="0"/>
              <a:t>ERCOT would gain insight into the passive price responsiveness of generation and loads on the system to help determine effect on system demand during shortage conditions</a:t>
            </a:r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76200"/>
            <a:ext cx="1455737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If a </a:t>
            </a:r>
            <a:r>
              <a:rPr lang="en-US" altLang="en-US" sz="3000" dirty="0"/>
              <a:t>few price-responsive loads and small generators </a:t>
            </a:r>
            <a:r>
              <a:rPr lang="en-US" altLang="en-US" sz="3000" dirty="0" smtClean="0"/>
              <a:t>respond better </a:t>
            </a:r>
            <a:r>
              <a:rPr lang="en-US" altLang="en-US" sz="3000" dirty="0"/>
              <a:t>to </a:t>
            </a:r>
            <a:r>
              <a:rPr lang="en-US" altLang="en-US" sz="3000" dirty="0" smtClean="0"/>
              <a:t>real time market </a:t>
            </a:r>
            <a:r>
              <a:rPr lang="en-US" altLang="en-US" sz="3000" dirty="0"/>
              <a:t>prices, then perhaps lower system prices overall </a:t>
            </a:r>
            <a:r>
              <a:rPr lang="en-US" altLang="en-US" sz="3000" dirty="0" smtClean="0"/>
              <a:t>will be the benefit to </a:t>
            </a:r>
            <a:r>
              <a:rPr lang="en-US" altLang="en-US" sz="3000" dirty="0"/>
              <a:t>all </a:t>
            </a:r>
            <a:r>
              <a:rPr lang="en-US" altLang="en-US" sz="3000" dirty="0" smtClean="0"/>
              <a:t>consumers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001000" cy="3352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Next </a:t>
            </a:r>
            <a:r>
              <a:rPr lang="en-US" altLang="en-US" dirty="0"/>
              <a:t>Steps</a:t>
            </a:r>
          </a:p>
          <a:p>
            <a:pPr eaLnBrk="1" hangingPunct="1"/>
            <a:r>
              <a:rPr lang="en-US" altLang="en-US" sz="2400" dirty="0" smtClean="0"/>
              <a:t>ERCOT Steel Mills would possibly be willing to draft a NPRR to implement PRGL concepts into the protocols</a:t>
            </a:r>
          </a:p>
          <a:p>
            <a:pPr eaLnBrk="1" hangingPunct="1"/>
            <a:r>
              <a:rPr lang="en-US" altLang="en-US" sz="2400" dirty="0" smtClean="0"/>
              <a:t>ERCOT would need to help draft the settlement equations for the NPRR</a:t>
            </a:r>
          </a:p>
          <a:p>
            <a:pPr eaLnBrk="1" hangingPunct="1"/>
            <a:r>
              <a:rPr lang="en-US" altLang="en-US" sz="2400" dirty="0" smtClean="0"/>
              <a:t>We would like a general consensus from DSWG and ERCOT before proceeding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ice Responsive Generation and Load 040119 [Compatibility Mode]" id="{629A07D4-13EE-4655-A477-63EBFC93C61E}" vid="{DFB37265-6906-4833-ADED-EE8F9A2431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7557</TotalTime>
  <Words>975</Words>
  <Application>Microsoft Office PowerPoint</Application>
  <PresentationFormat>On-screen Show (4:3)</PresentationFormat>
  <Paragraphs>140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Wingdings</vt:lpstr>
      <vt:lpstr>Floyds Favorite</vt:lpstr>
      <vt:lpstr>Price Responsive Generation and Load</vt:lpstr>
      <vt:lpstr>Background</vt:lpstr>
      <vt:lpstr>Loads and Interruption Scenarios</vt:lpstr>
      <vt:lpstr>Fixes</vt:lpstr>
      <vt:lpstr>Price Responsive Generation and Loads</vt:lpstr>
      <vt:lpstr>Energy Settlement of PRGLs</vt:lpstr>
      <vt:lpstr>ERCOT Operations Use of PRGLs</vt:lpstr>
      <vt:lpstr>If a few price-responsive loads and small generators respond better to real time market prices, then perhaps lower system prices overall will be the benefit to all consumers</vt:lpstr>
    </vt:vector>
  </TitlesOfParts>
  <Company>Reliant Energy,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Responsive Load</dc:title>
  <dc:creator>Floyd</dc:creator>
  <cp:lastModifiedBy>Krein, Steve</cp:lastModifiedBy>
  <cp:revision>28</cp:revision>
  <dcterms:created xsi:type="dcterms:W3CDTF">2018-10-19T15:06:52Z</dcterms:created>
  <dcterms:modified xsi:type="dcterms:W3CDTF">2019-04-19T17:41:02Z</dcterms:modified>
</cp:coreProperties>
</file>