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7" r:id="rId7"/>
    <p:sldId id="293" r:id="rId8"/>
    <p:sldId id="292" r:id="rId9"/>
    <p:sldId id="288" r:id="rId10"/>
    <p:sldId id="289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75228" autoAdjust="0"/>
  </p:normalViewPr>
  <p:slideViewPr>
    <p:cSldViewPr showGuides="1">
      <p:cViewPr varScale="1">
        <p:scale>
          <a:sx n="100" d="100"/>
          <a:sy n="100" d="100"/>
        </p:scale>
        <p:origin x="1200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schang\Forecasting\20190422%20WMWG\20190406%205-Min%20Wind%20Ramp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Sheet1!$H$1</c:f>
              <c:strCache>
                <c:ptCount val="1"/>
                <c:pt idx="0">
                  <c:v>Persistence Error</c:v>
                </c:pt>
              </c:strCache>
            </c:strRef>
          </c:tx>
          <c:spPr>
            <a:solidFill>
              <a:srgbClr val="5B6770"/>
            </a:solidFill>
            <a:ln>
              <a:solidFill>
                <a:srgbClr val="5B6770"/>
              </a:solidFill>
            </a:ln>
            <a:effectLst/>
          </c:spPr>
          <c:invertIfNegative val="0"/>
          <c:cat>
            <c:numRef>
              <c:f>Sheet1!$A$2:$A$48</c:f>
              <c:numCache>
                <c:formatCode>m/d/yyyy\ h:mm</c:formatCode>
                <c:ptCount val="47"/>
                <c:pt idx="0">
                  <c:v>43561.003472222219</c:v>
                </c:pt>
                <c:pt idx="1">
                  <c:v>43561.006944444445</c:v>
                </c:pt>
                <c:pt idx="2">
                  <c:v>43561.010416666664</c:v>
                </c:pt>
                <c:pt idx="3">
                  <c:v>43561.013888888891</c:v>
                </c:pt>
                <c:pt idx="4">
                  <c:v>43561.017361111109</c:v>
                </c:pt>
                <c:pt idx="5">
                  <c:v>43561.020833333336</c:v>
                </c:pt>
                <c:pt idx="6">
                  <c:v>43561.024305555555</c:v>
                </c:pt>
                <c:pt idx="7">
                  <c:v>43561.027777777781</c:v>
                </c:pt>
                <c:pt idx="8">
                  <c:v>43561.03125</c:v>
                </c:pt>
                <c:pt idx="9">
                  <c:v>43561.034722222219</c:v>
                </c:pt>
                <c:pt idx="10">
                  <c:v>43561.038194444445</c:v>
                </c:pt>
                <c:pt idx="11">
                  <c:v>43561.041666666664</c:v>
                </c:pt>
                <c:pt idx="12">
                  <c:v>43561.045138888891</c:v>
                </c:pt>
                <c:pt idx="13">
                  <c:v>43561.048611111109</c:v>
                </c:pt>
                <c:pt idx="14">
                  <c:v>43561.052083333336</c:v>
                </c:pt>
                <c:pt idx="15">
                  <c:v>43561.055555555555</c:v>
                </c:pt>
                <c:pt idx="16">
                  <c:v>43561.059027777781</c:v>
                </c:pt>
                <c:pt idx="17">
                  <c:v>43561.0625</c:v>
                </c:pt>
                <c:pt idx="18">
                  <c:v>43561.065972222219</c:v>
                </c:pt>
                <c:pt idx="19">
                  <c:v>43561.069444444445</c:v>
                </c:pt>
                <c:pt idx="20">
                  <c:v>43561.072916666664</c:v>
                </c:pt>
                <c:pt idx="21">
                  <c:v>43561.076388888891</c:v>
                </c:pt>
                <c:pt idx="22">
                  <c:v>43561.079861111109</c:v>
                </c:pt>
                <c:pt idx="23">
                  <c:v>43561.083333333336</c:v>
                </c:pt>
                <c:pt idx="24">
                  <c:v>43561.086805555555</c:v>
                </c:pt>
                <c:pt idx="25">
                  <c:v>43561.090277777781</c:v>
                </c:pt>
                <c:pt idx="26">
                  <c:v>43561.09375</c:v>
                </c:pt>
                <c:pt idx="27">
                  <c:v>43561.097222222219</c:v>
                </c:pt>
                <c:pt idx="28">
                  <c:v>43561.100694444445</c:v>
                </c:pt>
                <c:pt idx="29">
                  <c:v>43561.104166666664</c:v>
                </c:pt>
                <c:pt idx="30">
                  <c:v>43561.107638888891</c:v>
                </c:pt>
                <c:pt idx="31">
                  <c:v>43561.111111111109</c:v>
                </c:pt>
                <c:pt idx="32">
                  <c:v>43561.114583333336</c:v>
                </c:pt>
                <c:pt idx="33">
                  <c:v>43561.118055555555</c:v>
                </c:pt>
                <c:pt idx="34">
                  <c:v>43561.121527777781</c:v>
                </c:pt>
                <c:pt idx="35">
                  <c:v>43561.125</c:v>
                </c:pt>
                <c:pt idx="36">
                  <c:v>43561.128472222219</c:v>
                </c:pt>
                <c:pt idx="37">
                  <c:v>43561.131944444445</c:v>
                </c:pt>
                <c:pt idx="38">
                  <c:v>43561.135416666664</c:v>
                </c:pt>
                <c:pt idx="39">
                  <c:v>43561.138888888891</c:v>
                </c:pt>
                <c:pt idx="40">
                  <c:v>43561.142361111109</c:v>
                </c:pt>
                <c:pt idx="41">
                  <c:v>43561.145833333336</c:v>
                </c:pt>
                <c:pt idx="42">
                  <c:v>43561.149305555555</c:v>
                </c:pt>
                <c:pt idx="43">
                  <c:v>43561.152777777781</c:v>
                </c:pt>
                <c:pt idx="44">
                  <c:v>43561.15625</c:v>
                </c:pt>
                <c:pt idx="45">
                  <c:v>43561.159722222219</c:v>
                </c:pt>
                <c:pt idx="46">
                  <c:v>43561.163194444445</c:v>
                </c:pt>
              </c:numCache>
            </c:numRef>
          </c:cat>
          <c:val>
            <c:numRef>
              <c:f>Sheet1!$H$2:$H$48</c:f>
              <c:numCache>
                <c:formatCode>General</c:formatCode>
                <c:ptCount val="47"/>
                <c:pt idx="0">
                  <c:v>-9.5898439999999994</c:v>
                </c:pt>
                <c:pt idx="1">
                  <c:v>192.02636799999999</c:v>
                </c:pt>
                <c:pt idx="2">
                  <c:v>76.75</c:v>
                </c:pt>
                <c:pt idx="3">
                  <c:v>60.774414</c:v>
                </c:pt>
                <c:pt idx="4">
                  <c:v>-63.527343999999999</c:v>
                </c:pt>
                <c:pt idx="5">
                  <c:v>-125.52441399999999</c:v>
                </c:pt>
                <c:pt idx="6">
                  <c:v>-69.408203</c:v>
                </c:pt>
                <c:pt idx="7">
                  <c:v>-59.864258</c:v>
                </c:pt>
                <c:pt idx="8">
                  <c:v>19.474609000000001</c:v>
                </c:pt>
                <c:pt idx="9">
                  <c:v>98.839843999999999</c:v>
                </c:pt>
                <c:pt idx="10">
                  <c:v>155.35742200000001</c:v>
                </c:pt>
                <c:pt idx="11">
                  <c:v>200.69042999999999</c:v>
                </c:pt>
                <c:pt idx="12">
                  <c:v>21.158203</c:v>
                </c:pt>
                <c:pt idx="13">
                  <c:v>115.324218</c:v>
                </c:pt>
                <c:pt idx="14">
                  <c:v>120.642579</c:v>
                </c:pt>
                <c:pt idx="15">
                  <c:v>355.98242099999999</c:v>
                </c:pt>
                <c:pt idx="16">
                  <c:v>263.29882900000001</c:v>
                </c:pt>
                <c:pt idx="17">
                  <c:v>252.256835</c:v>
                </c:pt>
                <c:pt idx="18">
                  <c:v>236.42089899999999</c:v>
                </c:pt>
                <c:pt idx="19">
                  <c:v>259.06542999999999</c:v>
                </c:pt>
                <c:pt idx="20">
                  <c:v>178.21582000000001</c:v>
                </c:pt>
                <c:pt idx="21">
                  <c:v>174.60644500000001</c:v>
                </c:pt>
                <c:pt idx="22">
                  <c:v>21.774414</c:v>
                </c:pt>
                <c:pt idx="23">
                  <c:v>84.097656999999998</c:v>
                </c:pt>
                <c:pt idx="24">
                  <c:v>96.864256999999995</c:v>
                </c:pt>
                <c:pt idx="25">
                  <c:v>152.29101600000001</c:v>
                </c:pt>
                <c:pt idx="26">
                  <c:v>248.88867200000001</c:v>
                </c:pt>
                <c:pt idx="27">
                  <c:v>210.95996099999999</c:v>
                </c:pt>
                <c:pt idx="28">
                  <c:v>477.24121100000002</c:v>
                </c:pt>
                <c:pt idx="29">
                  <c:v>475.47070300000001</c:v>
                </c:pt>
                <c:pt idx="30">
                  <c:v>553.41796899999997</c:v>
                </c:pt>
                <c:pt idx="31">
                  <c:v>672.82812460000002</c:v>
                </c:pt>
                <c:pt idx="32">
                  <c:v>521.64746100000002</c:v>
                </c:pt>
                <c:pt idx="33">
                  <c:v>371.34863280000002</c:v>
                </c:pt>
                <c:pt idx="34">
                  <c:v>267.66601559999998</c:v>
                </c:pt>
                <c:pt idx="35">
                  <c:v>250.29394529999999</c:v>
                </c:pt>
                <c:pt idx="36">
                  <c:v>284.32666019999999</c:v>
                </c:pt>
                <c:pt idx="37">
                  <c:v>160.84375</c:v>
                </c:pt>
                <c:pt idx="38">
                  <c:v>96.861328099999994</c:v>
                </c:pt>
                <c:pt idx="39">
                  <c:v>-35.480468799999997</c:v>
                </c:pt>
                <c:pt idx="40">
                  <c:v>53.528808599999998</c:v>
                </c:pt>
                <c:pt idx="41">
                  <c:v>-83.379394500000004</c:v>
                </c:pt>
                <c:pt idx="42">
                  <c:v>-100.82958979999999</c:v>
                </c:pt>
                <c:pt idx="43">
                  <c:v>-104.0742188</c:v>
                </c:pt>
                <c:pt idx="44">
                  <c:v>60.9921875</c:v>
                </c:pt>
                <c:pt idx="45">
                  <c:v>190.39355470000001</c:v>
                </c:pt>
                <c:pt idx="46">
                  <c:v>297.4765625</c:v>
                </c:pt>
              </c:numCache>
            </c:numRef>
          </c:val>
        </c:ser>
        <c:ser>
          <c:idx val="1"/>
          <c:order val="2"/>
          <c:tx>
            <c:strRef>
              <c:f>Sheet1!$G$1</c:f>
              <c:strCache>
                <c:ptCount val="1"/>
                <c:pt idx="0">
                  <c:v>PWRR Error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numRef>
              <c:f>Sheet1!$A$2:$A$48</c:f>
              <c:numCache>
                <c:formatCode>m/d/yyyy\ h:mm</c:formatCode>
                <c:ptCount val="47"/>
                <c:pt idx="0">
                  <c:v>43561.003472222219</c:v>
                </c:pt>
                <c:pt idx="1">
                  <c:v>43561.006944444445</c:v>
                </c:pt>
                <c:pt idx="2">
                  <c:v>43561.010416666664</c:v>
                </c:pt>
                <c:pt idx="3">
                  <c:v>43561.013888888891</c:v>
                </c:pt>
                <c:pt idx="4">
                  <c:v>43561.017361111109</c:v>
                </c:pt>
                <c:pt idx="5">
                  <c:v>43561.020833333336</c:v>
                </c:pt>
                <c:pt idx="6">
                  <c:v>43561.024305555555</c:v>
                </c:pt>
                <c:pt idx="7">
                  <c:v>43561.027777777781</c:v>
                </c:pt>
                <c:pt idx="8">
                  <c:v>43561.03125</c:v>
                </c:pt>
                <c:pt idx="9">
                  <c:v>43561.034722222219</c:v>
                </c:pt>
                <c:pt idx="10">
                  <c:v>43561.038194444445</c:v>
                </c:pt>
                <c:pt idx="11">
                  <c:v>43561.041666666664</c:v>
                </c:pt>
                <c:pt idx="12">
                  <c:v>43561.045138888891</c:v>
                </c:pt>
                <c:pt idx="13">
                  <c:v>43561.048611111109</c:v>
                </c:pt>
                <c:pt idx="14">
                  <c:v>43561.052083333336</c:v>
                </c:pt>
                <c:pt idx="15">
                  <c:v>43561.055555555555</c:v>
                </c:pt>
                <c:pt idx="16">
                  <c:v>43561.059027777781</c:v>
                </c:pt>
                <c:pt idx="17">
                  <c:v>43561.0625</c:v>
                </c:pt>
                <c:pt idx="18">
                  <c:v>43561.065972222219</c:v>
                </c:pt>
                <c:pt idx="19">
                  <c:v>43561.069444444445</c:v>
                </c:pt>
                <c:pt idx="20">
                  <c:v>43561.072916666664</c:v>
                </c:pt>
                <c:pt idx="21">
                  <c:v>43561.076388888891</c:v>
                </c:pt>
                <c:pt idx="22">
                  <c:v>43561.079861111109</c:v>
                </c:pt>
                <c:pt idx="23">
                  <c:v>43561.083333333336</c:v>
                </c:pt>
                <c:pt idx="24">
                  <c:v>43561.086805555555</c:v>
                </c:pt>
                <c:pt idx="25">
                  <c:v>43561.090277777781</c:v>
                </c:pt>
                <c:pt idx="26">
                  <c:v>43561.09375</c:v>
                </c:pt>
                <c:pt idx="27">
                  <c:v>43561.097222222219</c:v>
                </c:pt>
                <c:pt idx="28">
                  <c:v>43561.100694444445</c:v>
                </c:pt>
                <c:pt idx="29">
                  <c:v>43561.104166666664</c:v>
                </c:pt>
                <c:pt idx="30">
                  <c:v>43561.107638888891</c:v>
                </c:pt>
                <c:pt idx="31">
                  <c:v>43561.111111111109</c:v>
                </c:pt>
                <c:pt idx="32">
                  <c:v>43561.114583333336</c:v>
                </c:pt>
                <c:pt idx="33">
                  <c:v>43561.118055555555</c:v>
                </c:pt>
                <c:pt idx="34">
                  <c:v>43561.121527777781</c:v>
                </c:pt>
                <c:pt idx="35">
                  <c:v>43561.125</c:v>
                </c:pt>
                <c:pt idx="36">
                  <c:v>43561.128472222219</c:v>
                </c:pt>
                <c:pt idx="37">
                  <c:v>43561.131944444445</c:v>
                </c:pt>
                <c:pt idx="38">
                  <c:v>43561.135416666664</c:v>
                </c:pt>
                <c:pt idx="39">
                  <c:v>43561.138888888891</c:v>
                </c:pt>
                <c:pt idx="40">
                  <c:v>43561.142361111109</c:v>
                </c:pt>
                <c:pt idx="41">
                  <c:v>43561.145833333336</c:v>
                </c:pt>
                <c:pt idx="42">
                  <c:v>43561.149305555555</c:v>
                </c:pt>
                <c:pt idx="43">
                  <c:v>43561.152777777781</c:v>
                </c:pt>
                <c:pt idx="44">
                  <c:v>43561.15625</c:v>
                </c:pt>
                <c:pt idx="45">
                  <c:v>43561.159722222219</c:v>
                </c:pt>
                <c:pt idx="46">
                  <c:v>43561.163194444445</c:v>
                </c:pt>
              </c:numCache>
            </c:numRef>
          </c:cat>
          <c:val>
            <c:numRef>
              <c:f>Sheet1!$G$2:$G$48</c:f>
              <c:numCache>
                <c:formatCode>General</c:formatCode>
                <c:ptCount val="47"/>
                <c:pt idx="0">
                  <c:v>21.509766328674214</c:v>
                </c:pt>
                <c:pt idx="1">
                  <c:v>168.22558722683607</c:v>
                </c:pt>
                <c:pt idx="2">
                  <c:v>31.149414062499993</c:v>
                </c:pt>
                <c:pt idx="3">
                  <c:v>-39.224613252197969</c:v>
                </c:pt>
                <c:pt idx="4">
                  <c:v>-80.127930175918692</c:v>
                </c:pt>
                <c:pt idx="5">
                  <c:v>-192.42285054632504</c:v>
                </c:pt>
                <c:pt idx="6">
                  <c:v>-48.609374398161897</c:v>
                </c:pt>
                <c:pt idx="7">
                  <c:v>-77.562500664338586</c:v>
                </c:pt>
                <c:pt idx="8">
                  <c:v>68.873045546326466</c:v>
                </c:pt>
                <c:pt idx="9">
                  <c:v>120.33984495367439</c:v>
                </c:pt>
                <c:pt idx="10">
                  <c:v>70.458006030150628</c:v>
                </c:pt>
                <c:pt idx="11">
                  <c:v>157.29003746765193</c:v>
                </c:pt>
                <c:pt idx="12">
                  <c:v>-75.041996127196626</c:v>
                </c:pt>
                <c:pt idx="13">
                  <c:v>15.324217999999746</c:v>
                </c:pt>
                <c:pt idx="14">
                  <c:v>61.041992108824893</c:v>
                </c:pt>
                <c:pt idx="15">
                  <c:v>269.68163784265209</c:v>
                </c:pt>
                <c:pt idx="16">
                  <c:v>163.29882899999939</c:v>
                </c:pt>
                <c:pt idx="17">
                  <c:v>152.25683500000014</c:v>
                </c:pt>
                <c:pt idx="18">
                  <c:v>136.42089900000065</c:v>
                </c:pt>
                <c:pt idx="19">
                  <c:v>159.06542999999874</c:v>
                </c:pt>
                <c:pt idx="20">
                  <c:v>78.215820000001258</c:v>
                </c:pt>
                <c:pt idx="21">
                  <c:v>74.606444999999439</c:v>
                </c:pt>
                <c:pt idx="22">
                  <c:v>-78.225586000000476</c:v>
                </c:pt>
                <c:pt idx="23">
                  <c:v>-15.902342999999746</c:v>
                </c:pt>
                <c:pt idx="24">
                  <c:v>18.863282344849594</c:v>
                </c:pt>
                <c:pt idx="25">
                  <c:v>88.989257233824731</c:v>
                </c:pt>
                <c:pt idx="26">
                  <c:v>169.58984196765064</c:v>
                </c:pt>
                <c:pt idx="27">
                  <c:v>110.95996100000048</c:v>
                </c:pt>
                <c:pt idx="28">
                  <c:v>377.24121100000048</c:v>
                </c:pt>
                <c:pt idx="29">
                  <c:v>375.47070299999905</c:v>
                </c:pt>
                <c:pt idx="30">
                  <c:v>453.41796900000008</c:v>
                </c:pt>
                <c:pt idx="31">
                  <c:v>572.82812460000059</c:v>
                </c:pt>
                <c:pt idx="32">
                  <c:v>421.64746100000048</c:v>
                </c:pt>
                <c:pt idx="33">
                  <c:v>271.3486327999999</c:v>
                </c:pt>
                <c:pt idx="34">
                  <c:v>167.66601559999981</c:v>
                </c:pt>
                <c:pt idx="35">
                  <c:v>150.2939452999999</c:v>
                </c:pt>
                <c:pt idx="36">
                  <c:v>184.32666020000033</c:v>
                </c:pt>
                <c:pt idx="37">
                  <c:v>60.84375</c:v>
                </c:pt>
                <c:pt idx="38">
                  <c:v>-3.1386719000001904</c:v>
                </c:pt>
                <c:pt idx="39">
                  <c:v>-135.48046880000038</c:v>
                </c:pt>
                <c:pt idx="40">
                  <c:v>-46.471191399999952</c:v>
                </c:pt>
                <c:pt idx="41">
                  <c:v>-155.27978607867425</c:v>
                </c:pt>
                <c:pt idx="42">
                  <c:v>-152.03027530109816</c:v>
                </c:pt>
                <c:pt idx="43">
                  <c:v>-95.574218561581773</c:v>
                </c:pt>
                <c:pt idx="44">
                  <c:v>97.192381858825698</c:v>
                </c:pt>
                <c:pt idx="45">
                  <c:v>221.49365140257578</c:v>
                </c:pt>
                <c:pt idx="46">
                  <c:v>241.87646293640151</c:v>
                </c:pt>
              </c:numCache>
            </c:numRef>
          </c:val>
        </c:ser>
        <c:ser>
          <c:idx val="3"/>
          <c:order val="3"/>
          <c:tx>
            <c:strRef>
              <c:f>Sheet1!$F$1</c:f>
              <c:strCache>
                <c:ptCount val="1"/>
                <c:pt idx="0">
                  <c:v>PWRR Error (No Threshold)</c:v>
                </c:pt>
              </c:strCache>
            </c:strRef>
          </c:tx>
          <c:spPr>
            <a:solidFill>
              <a:srgbClr val="890C58"/>
            </a:solidFill>
            <a:ln>
              <a:noFill/>
            </a:ln>
            <a:effectLst/>
          </c:spPr>
          <c:invertIfNegative val="0"/>
          <c:val>
            <c:numRef>
              <c:f>Sheet1!$F$2:$F$48</c:f>
              <c:numCache>
                <c:formatCode>General</c:formatCode>
                <c:ptCount val="47"/>
                <c:pt idx="0">
                  <c:v>21.610155999998824</c:v>
                </c:pt>
                <c:pt idx="1">
                  <c:v>168.22636799999782</c:v>
                </c:pt>
                <c:pt idx="2">
                  <c:v>31.049999999999272</c:v>
                </c:pt>
                <c:pt idx="3">
                  <c:v>-39.125586000001931</c:v>
                </c:pt>
                <c:pt idx="4">
                  <c:v>-80.227343999998993</c:v>
                </c:pt>
                <c:pt idx="5">
                  <c:v>-192.42441399999916</c:v>
                </c:pt>
                <c:pt idx="6">
                  <c:v>-48.608202999997957</c:v>
                </c:pt>
                <c:pt idx="7">
                  <c:v>-77.564258000002155</c:v>
                </c:pt>
                <c:pt idx="8">
                  <c:v>69.074608999999327</c:v>
                </c:pt>
                <c:pt idx="9">
                  <c:v>120.23984399999972</c:v>
                </c:pt>
                <c:pt idx="10">
                  <c:v>70.357421999999133</c:v>
                </c:pt>
                <c:pt idx="11">
                  <c:v>157.19043000000056</c:v>
                </c:pt>
                <c:pt idx="12">
                  <c:v>-74.941796999997678</c:v>
                </c:pt>
                <c:pt idx="13">
                  <c:v>-19.275782000000618</c:v>
                </c:pt>
                <c:pt idx="14">
                  <c:v>61.142578999999387</c:v>
                </c:pt>
                <c:pt idx="15">
                  <c:v>269.78242099999989</c:v>
                </c:pt>
                <c:pt idx="16">
                  <c:v>97.998828999998295</c:v>
                </c:pt>
                <c:pt idx="17">
                  <c:v>104.3568350000005</c:v>
                </c:pt>
                <c:pt idx="18">
                  <c:v>40.020899000001009</c:v>
                </c:pt>
                <c:pt idx="19">
                  <c:v>75.765429999999469</c:v>
                </c:pt>
                <c:pt idx="20">
                  <c:v>-2.2841799999987416</c:v>
                </c:pt>
                <c:pt idx="21">
                  <c:v>14.106444999999439</c:v>
                </c:pt>
                <c:pt idx="22">
                  <c:v>-103.9255860000012</c:v>
                </c:pt>
                <c:pt idx="23">
                  <c:v>-65.202342999999019</c:v>
                </c:pt>
                <c:pt idx="24">
                  <c:v>19.064256999999998</c:v>
                </c:pt>
                <c:pt idx="25">
                  <c:v>89.091016000000309</c:v>
                </c:pt>
                <c:pt idx="26">
                  <c:v>169.68867200000022</c:v>
                </c:pt>
                <c:pt idx="27">
                  <c:v>64.859961000000112</c:v>
                </c:pt>
                <c:pt idx="28">
                  <c:v>340.54121100000157</c:v>
                </c:pt>
                <c:pt idx="29">
                  <c:v>284.67070299999978</c:v>
                </c:pt>
                <c:pt idx="30">
                  <c:v>296.71796900000118</c:v>
                </c:pt>
                <c:pt idx="31">
                  <c:v>363.42812460000096</c:v>
                </c:pt>
                <c:pt idx="32">
                  <c:v>174.74746100000084</c:v>
                </c:pt>
                <c:pt idx="33">
                  <c:v>-3.75136719999864</c:v>
                </c:pt>
                <c:pt idx="34">
                  <c:v>-78.933984400000554</c:v>
                </c:pt>
                <c:pt idx="35">
                  <c:v>-34.006054699999368</c:v>
                </c:pt>
                <c:pt idx="36">
                  <c:v>29.826660200000333</c:v>
                </c:pt>
                <c:pt idx="37">
                  <c:v>-63.356249999999818</c:v>
                </c:pt>
                <c:pt idx="38">
                  <c:v>-110.23867189999964</c:v>
                </c:pt>
                <c:pt idx="39">
                  <c:v>-180.6804688000002</c:v>
                </c:pt>
                <c:pt idx="40">
                  <c:v>-59.471191399999952</c:v>
                </c:pt>
                <c:pt idx="41">
                  <c:v>-155.27939450000031</c:v>
                </c:pt>
                <c:pt idx="42">
                  <c:v>-151.92958980000003</c:v>
                </c:pt>
                <c:pt idx="43">
                  <c:v>-95.774218800000199</c:v>
                </c:pt>
                <c:pt idx="44">
                  <c:v>97.292187500000182</c:v>
                </c:pt>
                <c:pt idx="45">
                  <c:v>221.49355469999955</c:v>
                </c:pt>
                <c:pt idx="46">
                  <c:v>241.87656250000055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2660424"/>
        <c:axId val="302659640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Wind HSL</c:v>
                </c:pt>
              </c:strCache>
            </c:strRef>
          </c:tx>
          <c:spPr>
            <a:ln w="38100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Sheet1!$A$2:$A$48</c:f>
              <c:numCache>
                <c:formatCode>m/d/yyyy\ h:mm</c:formatCode>
                <c:ptCount val="47"/>
                <c:pt idx="0">
                  <c:v>43561.003472222219</c:v>
                </c:pt>
                <c:pt idx="1">
                  <c:v>43561.006944444445</c:v>
                </c:pt>
                <c:pt idx="2">
                  <c:v>43561.010416666664</c:v>
                </c:pt>
                <c:pt idx="3">
                  <c:v>43561.013888888891</c:v>
                </c:pt>
                <c:pt idx="4">
                  <c:v>43561.017361111109</c:v>
                </c:pt>
                <c:pt idx="5">
                  <c:v>43561.020833333336</c:v>
                </c:pt>
                <c:pt idx="6">
                  <c:v>43561.024305555555</c:v>
                </c:pt>
                <c:pt idx="7">
                  <c:v>43561.027777777781</c:v>
                </c:pt>
                <c:pt idx="8">
                  <c:v>43561.03125</c:v>
                </c:pt>
                <c:pt idx="9">
                  <c:v>43561.034722222219</c:v>
                </c:pt>
                <c:pt idx="10">
                  <c:v>43561.038194444445</c:v>
                </c:pt>
                <c:pt idx="11">
                  <c:v>43561.041666666664</c:v>
                </c:pt>
                <c:pt idx="12">
                  <c:v>43561.045138888891</c:v>
                </c:pt>
                <c:pt idx="13">
                  <c:v>43561.048611111109</c:v>
                </c:pt>
                <c:pt idx="14">
                  <c:v>43561.052083333336</c:v>
                </c:pt>
                <c:pt idx="15">
                  <c:v>43561.055555555555</c:v>
                </c:pt>
                <c:pt idx="16">
                  <c:v>43561.059027777781</c:v>
                </c:pt>
                <c:pt idx="17">
                  <c:v>43561.0625</c:v>
                </c:pt>
                <c:pt idx="18">
                  <c:v>43561.065972222219</c:v>
                </c:pt>
                <c:pt idx="19">
                  <c:v>43561.069444444445</c:v>
                </c:pt>
                <c:pt idx="20">
                  <c:v>43561.072916666664</c:v>
                </c:pt>
                <c:pt idx="21">
                  <c:v>43561.076388888891</c:v>
                </c:pt>
                <c:pt idx="22">
                  <c:v>43561.079861111109</c:v>
                </c:pt>
                <c:pt idx="23">
                  <c:v>43561.083333333336</c:v>
                </c:pt>
                <c:pt idx="24">
                  <c:v>43561.086805555555</c:v>
                </c:pt>
                <c:pt idx="25">
                  <c:v>43561.090277777781</c:v>
                </c:pt>
                <c:pt idx="26">
                  <c:v>43561.09375</c:v>
                </c:pt>
                <c:pt idx="27">
                  <c:v>43561.097222222219</c:v>
                </c:pt>
                <c:pt idx="28">
                  <c:v>43561.100694444445</c:v>
                </c:pt>
                <c:pt idx="29">
                  <c:v>43561.104166666664</c:v>
                </c:pt>
                <c:pt idx="30">
                  <c:v>43561.107638888891</c:v>
                </c:pt>
                <c:pt idx="31">
                  <c:v>43561.111111111109</c:v>
                </c:pt>
                <c:pt idx="32">
                  <c:v>43561.114583333336</c:v>
                </c:pt>
                <c:pt idx="33">
                  <c:v>43561.118055555555</c:v>
                </c:pt>
                <c:pt idx="34">
                  <c:v>43561.121527777781</c:v>
                </c:pt>
                <c:pt idx="35">
                  <c:v>43561.125</c:v>
                </c:pt>
                <c:pt idx="36">
                  <c:v>43561.128472222219</c:v>
                </c:pt>
                <c:pt idx="37">
                  <c:v>43561.131944444445</c:v>
                </c:pt>
                <c:pt idx="38">
                  <c:v>43561.135416666664</c:v>
                </c:pt>
                <c:pt idx="39">
                  <c:v>43561.138888888891</c:v>
                </c:pt>
                <c:pt idx="40">
                  <c:v>43561.142361111109</c:v>
                </c:pt>
                <c:pt idx="41">
                  <c:v>43561.145833333336</c:v>
                </c:pt>
                <c:pt idx="42">
                  <c:v>43561.149305555555</c:v>
                </c:pt>
                <c:pt idx="43">
                  <c:v>43561.152777777781</c:v>
                </c:pt>
                <c:pt idx="44">
                  <c:v>43561.15625</c:v>
                </c:pt>
                <c:pt idx="45">
                  <c:v>43561.159722222219</c:v>
                </c:pt>
                <c:pt idx="46">
                  <c:v>43561.163194444445</c:v>
                </c:pt>
              </c:numCache>
            </c:numRef>
          </c:cat>
          <c:val>
            <c:numRef>
              <c:f>Sheet1!$B$2:$B$48</c:f>
              <c:numCache>
                <c:formatCode>General</c:formatCode>
                <c:ptCount val="47"/>
                <c:pt idx="0">
                  <c:v>15069.697265999999</c:v>
                </c:pt>
                <c:pt idx="1">
                  <c:v>14877.670898</c:v>
                </c:pt>
                <c:pt idx="2">
                  <c:v>14800.920898</c:v>
                </c:pt>
                <c:pt idx="3">
                  <c:v>14740.146484000001</c:v>
                </c:pt>
                <c:pt idx="4">
                  <c:v>14803.673828000001</c:v>
                </c:pt>
                <c:pt idx="5">
                  <c:v>14929.198242</c:v>
                </c:pt>
                <c:pt idx="6">
                  <c:v>14998.606444999999</c:v>
                </c:pt>
                <c:pt idx="7">
                  <c:v>15058.470703000001</c:v>
                </c:pt>
                <c:pt idx="8">
                  <c:v>15038.996094</c:v>
                </c:pt>
                <c:pt idx="9">
                  <c:v>14940.15625</c:v>
                </c:pt>
                <c:pt idx="10">
                  <c:v>14784.798828000001</c:v>
                </c:pt>
                <c:pt idx="11">
                  <c:v>14584.108398</c:v>
                </c:pt>
                <c:pt idx="12">
                  <c:v>14562.950194999999</c:v>
                </c:pt>
                <c:pt idx="13">
                  <c:v>14447.625977</c:v>
                </c:pt>
                <c:pt idx="14">
                  <c:v>14326.983398</c:v>
                </c:pt>
                <c:pt idx="15">
                  <c:v>13971.000977</c:v>
                </c:pt>
                <c:pt idx="16">
                  <c:v>13707.702148</c:v>
                </c:pt>
                <c:pt idx="17">
                  <c:v>13455.445313</c:v>
                </c:pt>
                <c:pt idx="18">
                  <c:v>13219.024414</c:v>
                </c:pt>
                <c:pt idx="19">
                  <c:v>12959.958984000001</c:v>
                </c:pt>
                <c:pt idx="20">
                  <c:v>12781.743164</c:v>
                </c:pt>
                <c:pt idx="21">
                  <c:v>12607.136719</c:v>
                </c:pt>
                <c:pt idx="22">
                  <c:v>12585.362305000001</c:v>
                </c:pt>
                <c:pt idx="23">
                  <c:v>12501.264648</c:v>
                </c:pt>
                <c:pt idx="24">
                  <c:v>12404.400390999999</c:v>
                </c:pt>
                <c:pt idx="25">
                  <c:v>12252.109375</c:v>
                </c:pt>
                <c:pt idx="26">
                  <c:v>12003.220703000001</c:v>
                </c:pt>
                <c:pt idx="27">
                  <c:v>11792.260742</c:v>
                </c:pt>
                <c:pt idx="28">
                  <c:v>11315.019531</c:v>
                </c:pt>
                <c:pt idx="29">
                  <c:v>10839.548828000001</c:v>
                </c:pt>
                <c:pt idx="30">
                  <c:v>10286.130859000001</c:v>
                </c:pt>
                <c:pt idx="31">
                  <c:v>9613.3027344000002</c:v>
                </c:pt>
                <c:pt idx="32">
                  <c:v>9091.6552733999997</c:v>
                </c:pt>
                <c:pt idx="33">
                  <c:v>8720.3066405999998</c:v>
                </c:pt>
                <c:pt idx="34">
                  <c:v>8452.640625</c:v>
                </c:pt>
                <c:pt idx="35">
                  <c:v>8202.3466797000001</c:v>
                </c:pt>
                <c:pt idx="36">
                  <c:v>7918.0200194999998</c:v>
                </c:pt>
                <c:pt idx="37">
                  <c:v>7757.1762694999998</c:v>
                </c:pt>
                <c:pt idx="38">
                  <c:v>7660.3149414</c:v>
                </c:pt>
                <c:pt idx="39">
                  <c:v>7695.7954102000003</c:v>
                </c:pt>
                <c:pt idx="40">
                  <c:v>7642.2666016000003</c:v>
                </c:pt>
                <c:pt idx="41">
                  <c:v>7725.6459961</c:v>
                </c:pt>
                <c:pt idx="42">
                  <c:v>7826.4755858999997</c:v>
                </c:pt>
                <c:pt idx="43">
                  <c:v>7930.5498047000001</c:v>
                </c:pt>
                <c:pt idx="44">
                  <c:v>7869.5576172000001</c:v>
                </c:pt>
                <c:pt idx="45">
                  <c:v>7679.1640625</c:v>
                </c:pt>
                <c:pt idx="46">
                  <c:v>7381.6875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2660032"/>
        <c:axId val="302655328"/>
      </c:lineChart>
      <c:catAx>
        <c:axId val="3026604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 b="1"/>
                  <a:t>April 6th, 2019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h:mm;@" sourceLinked="0"/>
        <c:majorTickMark val="cross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02659640"/>
        <c:crosses val="autoZero"/>
        <c:auto val="0"/>
        <c:lblAlgn val="ctr"/>
        <c:lblOffset val="100"/>
        <c:tickMarkSkip val="1"/>
        <c:noMultiLvlLbl val="0"/>
      </c:catAx>
      <c:valAx>
        <c:axId val="302659640"/>
        <c:scaling>
          <c:orientation val="minMax"/>
          <c:max val="7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/>
                  <a:t>&lt;-- Underforecast | Error (MW) | Overforecast --&gt;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02660424"/>
        <c:crosses val="autoZero"/>
        <c:crossBetween val="between"/>
      </c:valAx>
      <c:valAx>
        <c:axId val="302655328"/>
        <c:scaling>
          <c:orientation val="minMax"/>
          <c:max val="16000"/>
          <c:min val="6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rgbClr val="26D07C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 sz="1200">
                    <a:solidFill>
                      <a:srgbClr val="26D07C"/>
                    </a:solidFill>
                  </a:rPr>
                  <a:t>Wind HSL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rgbClr val="26D07C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302660032"/>
        <c:crosses val="max"/>
        <c:crossBetween val="between"/>
      </c:valAx>
      <c:catAx>
        <c:axId val="302660032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302655328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5.8333333333333334E-2"/>
          <c:y val="0.90245757615620248"/>
          <c:w val="0.9"/>
          <c:h val="7.069278183902430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0.63333</cdr:x>
      <cdr:y>0.06921</cdr:y>
    </cdr:from>
    <cdr:to>
      <cdr:x>0.6956</cdr:x>
      <cdr:y>0.10495</cdr:y>
    </cdr:to>
    <cdr:cxnSp macro="">
      <cdr:nvCxnSpPr>
        <cdr:cNvPr id="3" name="Straight Arrow Connector 2"/>
        <cdr:cNvCxnSpPr>
          <a:stCxn xmlns:a="http://schemas.openxmlformats.org/drawingml/2006/main" id="4" idx="1"/>
        </cdr:cNvCxnSpPr>
      </cdr:nvCxnSpPr>
      <cdr:spPr>
        <a:xfrm xmlns:a="http://schemas.openxmlformats.org/drawingml/2006/main" flipH="1" flipV="1">
          <a:off x="5791200" y="294641"/>
          <a:ext cx="569366" cy="15211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AEC7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0.6956</cdr:x>
      <cdr:y>0.03328</cdr:y>
    </cdr:from>
    <cdr:to>
      <cdr:x>0.85824</cdr:x>
      <cdr:y>0.17661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6360566" y="141674"/>
          <a:ext cx="1487181" cy="610167"/>
        </a:xfrm>
        <a:prstGeom xmlns:a="http://schemas.openxmlformats.org/drawingml/2006/main" prst="rect">
          <a:avLst/>
        </a:prstGeom>
        <a:ln xmlns:a="http://schemas.openxmlformats.org/drawingml/2006/main">
          <a:solidFill>
            <a:srgbClr val="00AEC7"/>
          </a:solidFill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 anchor="ctr"/>
        <a:lstStyle xmlns:a="http://schemas.openxmlformats.org/drawingml/2006/main"/>
        <a:p xmlns:a="http://schemas.openxmlformats.org/drawingml/2006/main">
          <a:pPr algn="ctr"/>
          <a:r>
            <a:rPr lang="en-US" sz="1100" b="0" dirty="0">
              <a:latin typeface="Arial" panose="020B0604020202020204" pitchFamily="34" charset="0"/>
              <a:cs typeface="Arial" panose="020B0604020202020204" pitchFamily="34" charset="0"/>
            </a:rPr>
            <a:t>Wind</a:t>
          </a:r>
          <a:r>
            <a:rPr lang="en-US" sz="1100" b="0" baseline="0" dirty="0">
              <a:latin typeface="Arial" panose="020B0604020202020204" pitchFamily="34" charset="0"/>
              <a:cs typeface="Arial" panose="020B0604020202020204" pitchFamily="34" charset="0"/>
            </a:rPr>
            <a:t> generation dropped by 665 MW in </a:t>
          </a:r>
          <a:r>
            <a:rPr lang="en-US" sz="1100" b="0" baseline="0" dirty="0" smtClean="0">
              <a:latin typeface="Arial" panose="020B0604020202020204" pitchFamily="34" charset="0"/>
              <a:cs typeface="Arial" panose="020B0604020202020204" pitchFamily="34" charset="0"/>
            </a:rPr>
            <a:t>5 minutes</a:t>
          </a:r>
          <a:endParaRPr lang="en-US" sz="1100" b="0" dirty="0"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</a:t>
            </a:r>
            <a:r>
              <a:rPr lang="en-US" baseline="0" dirty="0" smtClean="0"/>
              <a:t>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4/01/19 - K5 changed from 0.5 to 0.4 and Max. Integral ACE Feedback changed from 250 to 150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</a:t>
            </a:r>
            <a:r>
              <a:rPr lang="en-US" sz="2400" b="1" dirty="0" smtClean="0">
                <a:solidFill>
                  <a:schemeClr val="tx2"/>
                </a:solidFill>
              </a:rPr>
              <a:t>(</a:t>
            </a:r>
            <a:r>
              <a:rPr lang="en-US" sz="2400" b="1" dirty="0" smtClean="0">
                <a:solidFill>
                  <a:schemeClr val="tx2"/>
                </a:solidFill>
              </a:rPr>
              <a:t>Apr</a:t>
            </a:r>
            <a:r>
              <a:rPr lang="en-US" sz="2400" b="1" dirty="0" smtClean="0">
                <a:solidFill>
                  <a:schemeClr val="tx2"/>
                </a:solidFill>
              </a:rPr>
              <a:t>. </a:t>
            </a:r>
            <a:r>
              <a:rPr lang="en-US" sz="2400" b="1" dirty="0" smtClean="0">
                <a:solidFill>
                  <a:schemeClr val="tx2"/>
                </a:solidFill>
              </a:rPr>
              <a:t>2019)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April 22, </a:t>
            </a:r>
            <a:r>
              <a:rPr lang="en-US" dirty="0" smtClean="0">
                <a:solidFill>
                  <a:schemeClr val="tx2"/>
                </a:solidFill>
              </a:rPr>
              <a:t>2019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Historical K factor tuning events:</a:t>
            </a:r>
          </a:p>
          <a:p>
            <a:r>
              <a:rPr lang="en-US" dirty="0" smtClean="0"/>
              <a:t>12/4/18 10:05 </a:t>
            </a:r>
            <a:r>
              <a:rPr lang="en-US" dirty="0"/>
              <a:t>AM – K6 Changed from 0 to 0.5</a:t>
            </a:r>
          </a:p>
          <a:p>
            <a:r>
              <a:rPr lang="en-US" dirty="0" smtClean="0"/>
              <a:t>2/12/19 2:15 </a:t>
            </a:r>
            <a:r>
              <a:rPr lang="en-US" dirty="0"/>
              <a:t>PM – K6 changed from 0.5 to </a:t>
            </a:r>
            <a:r>
              <a:rPr lang="en-US" dirty="0" smtClean="0"/>
              <a:t>1.0</a:t>
            </a:r>
          </a:p>
          <a:p>
            <a:r>
              <a:rPr lang="en-US" dirty="0" smtClean="0"/>
              <a:t>3/12/19 2:10 PM – PWRR Max/Min Threshold from 10 MW/min to 15 MW/min</a:t>
            </a:r>
          </a:p>
          <a:p>
            <a:r>
              <a:rPr lang="en-US" dirty="0" smtClean="0"/>
              <a:t>3/19/19 </a:t>
            </a:r>
            <a:r>
              <a:rPr lang="en-US" dirty="0"/>
              <a:t>2:15 PM – PWRR Max/Min Threshold from </a:t>
            </a:r>
            <a:r>
              <a:rPr lang="en-US" dirty="0" smtClean="0"/>
              <a:t>15 </a:t>
            </a:r>
            <a:r>
              <a:rPr lang="en-US" dirty="0"/>
              <a:t>MW/min to </a:t>
            </a:r>
            <a:r>
              <a:rPr lang="en-US" dirty="0" smtClean="0"/>
              <a:t>20 </a:t>
            </a:r>
            <a:r>
              <a:rPr lang="en-US" dirty="0" smtClean="0"/>
              <a:t>MW/min</a:t>
            </a:r>
          </a:p>
          <a:p>
            <a:r>
              <a:rPr lang="en-US" dirty="0"/>
              <a:t>4/01/19 </a:t>
            </a:r>
            <a:r>
              <a:rPr lang="en-US" dirty="0" smtClean="0"/>
              <a:t>10:05 AM – </a:t>
            </a:r>
            <a:r>
              <a:rPr lang="en-US" dirty="0"/>
              <a:t>K5 changed from 0.5 to 0.4 and Max. Integral ACE Feedback changed from 250 to 150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934085"/>
            <a:ext cx="3677545" cy="23811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" y="2971800"/>
            <a:ext cx="7533333" cy="2800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81600" y="5934085"/>
            <a:ext cx="3247619" cy="5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Chart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809610"/>
              </p:ext>
            </p:extLst>
          </p:nvPr>
        </p:nvGraphicFramePr>
        <p:xfrm>
          <a:off x="0" y="2143759"/>
          <a:ext cx="9144000" cy="4257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697959"/>
              </p:ext>
            </p:extLst>
          </p:nvPr>
        </p:nvGraphicFramePr>
        <p:xfrm>
          <a:off x="190500" y="834856"/>
          <a:ext cx="8763000" cy="1222544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4114800"/>
                <a:gridCol w="1104900"/>
                <a:gridCol w="1143000"/>
                <a:gridCol w="1143000"/>
                <a:gridCol w="1257300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</a:t>
                      </a: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3/19)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(12/4 – </a:t>
                      </a: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3/19)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3/19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4/18)</a:t>
                      </a:r>
                      <a:endParaRPr lang="en-US" sz="1200" dirty="0" smtClean="0">
                        <a:solidFill>
                          <a:srgbClr val="890C58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200" b="1" kern="120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3/19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US" sz="1200" b="1" kern="1200" baseline="0" dirty="0" smtClean="0">
                          <a:solidFill>
                            <a:srgbClr val="890C5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4/18)</a:t>
                      </a:r>
                      <a:endParaRPr lang="en-US" sz="1200" b="1" kern="1200" dirty="0" smtClean="0">
                        <a:solidFill>
                          <a:srgbClr val="890C58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76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65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82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131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163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120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890C58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172</a:t>
                      </a:r>
                      <a:endParaRPr lang="en-US" sz="1400" b="1" dirty="0">
                        <a:solidFill>
                          <a:srgbClr val="890C58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7772400" cy="1470025"/>
          </a:xfrm>
        </p:spPr>
        <p:txBody>
          <a:bodyPr/>
          <a:lstStyle/>
          <a:p>
            <a:r>
              <a:rPr lang="en-US" sz="3600" dirty="0" smtClean="0"/>
              <a:t>Appendix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1800" dirty="0" smtClean="0"/>
              <a:t>The following slides were presented at March PDCWG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385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(March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671" y="797396"/>
            <a:ext cx="8290929" cy="5402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02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Intra-Hour Win</a:t>
            </a:r>
            <a:r>
              <a:rPr lang="en-US" sz="2400" dirty="0"/>
              <a:t>d Ramp F</a:t>
            </a:r>
            <a:r>
              <a:rPr lang="en-US" sz="2400" dirty="0" smtClean="0"/>
              <a:t>orecast Error </a:t>
            </a:r>
            <a:r>
              <a:rPr lang="en-US" sz="2400" dirty="0" smtClean="0"/>
              <a:t>(March 2019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822" y="944961"/>
            <a:ext cx="7647778" cy="519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860</TotalTime>
  <Words>315</Words>
  <Application>Microsoft Office PowerPoint</Application>
  <PresentationFormat>On-screen Show (4:3)</PresentationFormat>
  <Paragraphs>54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  <vt:lpstr>Appendix The following slides were presented at March PDCWG</vt:lpstr>
      <vt:lpstr>Intra-Hour Wind Ramp Forecast Error (March 2019)</vt:lpstr>
      <vt:lpstr>Intra-Hour Wind Ramp Forecast Error (March 2019)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Chang, Sean</cp:lastModifiedBy>
  <cp:revision>93</cp:revision>
  <cp:lastPrinted>2016-01-21T20:53:15Z</cp:lastPrinted>
  <dcterms:created xsi:type="dcterms:W3CDTF">2016-01-21T15:20:31Z</dcterms:created>
  <dcterms:modified xsi:type="dcterms:W3CDTF">2019-04-19T14:20:53Z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