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719"/>
  </p:normalViewPr>
  <p:slideViewPr>
    <p:cSldViewPr>
      <p:cViewPr varScale="1">
        <p:scale>
          <a:sx n="98" d="100"/>
          <a:sy n="98" d="100"/>
        </p:scale>
        <p:origin x="1512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B3F35-6A8A-44ED-8AB3-862CB78F15B0}" type="datetimeFigureOut">
              <a:rPr lang="en-US" smtClean="0"/>
              <a:t>4/16/19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42A7-8714-430D-9531-0297097E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031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B3F35-6A8A-44ED-8AB3-862CB78F15B0}" type="datetimeFigureOut">
              <a:rPr lang="en-US" smtClean="0"/>
              <a:t>4/16/19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42A7-8714-430D-9531-0297097E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80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B3F35-6A8A-44ED-8AB3-862CB78F15B0}" type="datetimeFigureOut">
              <a:rPr lang="en-US" smtClean="0"/>
              <a:t>4/16/19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42A7-8714-430D-9531-0297097E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30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B3F35-6A8A-44ED-8AB3-862CB78F15B0}" type="datetimeFigureOut">
              <a:rPr lang="en-US" smtClean="0"/>
              <a:t>4/16/19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42A7-8714-430D-9531-0297097E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012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B3F35-6A8A-44ED-8AB3-862CB78F15B0}" type="datetimeFigureOut">
              <a:rPr lang="en-US" smtClean="0"/>
              <a:t>4/16/19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42A7-8714-430D-9531-0297097E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604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B3F35-6A8A-44ED-8AB3-862CB78F15B0}" type="datetimeFigureOut">
              <a:rPr lang="en-US" smtClean="0"/>
              <a:t>4/16/19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42A7-8714-430D-9531-0297097E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347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B3F35-6A8A-44ED-8AB3-862CB78F15B0}" type="datetimeFigureOut">
              <a:rPr lang="en-US" smtClean="0"/>
              <a:t>4/16/19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42A7-8714-430D-9531-0297097E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295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B3F35-6A8A-44ED-8AB3-862CB78F15B0}" type="datetimeFigureOut">
              <a:rPr lang="en-US" smtClean="0"/>
              <a:t>4/16/19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42A7-8714-430D-9531-0297097E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156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B3F35-6A8A-44ED-8AB3-862CB78F15B0}" type="datetimeFigureOut">
              <a:rPr lang="en-US" smtClean="0"/>
              <a:t>4/16/19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42A7-8714-430D-9531-0297097E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60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B3F35-6A8A-44ED-8AB3-862CB78F15B0}" type="datetimeFigureOut">
              <a:rPr lang="en-US" smtClean="0"/>
              <a:t>4/16/19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42A7-8714-430D-9531-0297097E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259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B3F35-6A8A-44ED-8AB3-862CB78F15B0}" type="datetimeFigureOut">
              <a:rPr lang="en-US" smtClean="0"/>
              <a:t>4/16/19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C42A7-8714-430D-9531-0297097E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781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B3F35-6A8A-44ED-8AB3-862CB78F15B0}" type="datetimeFigureOut">
              <a:rPr lang="en-US" smtClean="0"/>
              <a:t>4/16/19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C42A7-8714-430D-9531-0297097E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780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CRR Portfolio Disposal Discussion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63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MP Defaults holding a portfolio of CRRs</a:t>
            </a:r>
          </a:p>
          <a:p>
            <a:pPr lvl="1"/>
            <a:r>
              <a:rPr lang="en-US" dirty="0"/>
              <a:t>Currently one-time auction used to dispose</a:t>
            </a:r>
          </a:p>
          <a:p>
            <a:pPr lvl="2"/>
            <a:r>
              <a:rPr lang="en-US" dirty="0"/>
              <a:t>Entire portfolio clear</a:t>
            </a:r>
          </a:p>
          <a:p>
            <a:pPr lvl="2"/>
            <a:r>
              <a:rPr lang="en-US" dirty="0"/>
              <a:t>Cannot clear negative</a:t>
            </a:r>
          </a:p>
          <a:p>
            <a:pPr lvl="2"/>
            <a:r>
              <a:rPr lang="en-US" dirty="0"/>
              <a:t>Positive value offsets default </a:t>
            </a:r>
          </a:p>
          <a:p>
            <a:pPr lvl="2"/>
            <a:r>
              <a:rPr lang="en-US" dirty="0"/>
              <a:t>Any remaining value goes back to defaulted party</a:t>
            </a:r>
          </a:p>
          <a:p>
            <a:pPr lvl="2"/>
            <a:r>
              <a:rPr lang="en-US" dirty="0"/>
              <a:t>If auction doesn’t clear CRRs are liquidated in the market</a:t>
            </a:r>
          </a:p>
          <a:p>
            <a:pPr lvl="1"/>
            <a:r>
              <a:rPr lang="en-US" dirty="0"/>
              <a:t>PJM </a:t>
            </a:r>
            <a:r>
              <a:rPr lang="en-US" dirty="0" err="1"/>
              <a:t>Greenhat</a:t>
            </a:r>
            <a:r>
              <a:rPr lang="en-US" dirty="0"/>
              <a:t> event creates questions</a:t>
            </a:r>
          </a:p>
          <a:p>
            <a:pPr lvl="2"/>
            <a:r>
              <a:rPr lang="en-US" dirty="0"/>
              <a:t>What if portfolio is very large?</a:t>
            </a:r>
          </a:p>
          <a:p>
            <a:pPr lvl="2"/>
            <a:r>
              <a:rPr lang="en-US" dirty="0"/>
              <a:t>What if it is negatively valued?</a:t>
            </a:r>
          </a:p>
        </p:txBody>
      </p:sp>
    </p:spTree>
    <p:extLst>
      <p:ext uri="{BB962C8B-B14F-4D97-AF65-F5344CB8AC3E}">
        <p14:creationId xmlns:p14="http://schemas.microsoft.com/office/powerpoint/2010/main" val="2172616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Modify existing one-time auction</a:t>
            </a:r>
          </a:p>
          <a:p>
            <a:pPr lvl="1"/>
            <a:r>
              <a:rPr lang="en-US" dirty="0"/>
              <a:t>Allow negative bidding </a:t>
            </a:r>
          </a:p>
          <a:p>
            <a:pPr lvl="2"/>
            <a:r>
              <a:rPr lang="en-US" dirty="0"/>
              <a:t>Potentially decreases impact of net negative portfolio</a:t>
            </a:r>
          </a:p>
          <a:p>
            <a:pPr lvl="2"/>
            <a:r>
              <a:rPr lang="en-US" dirty="0"/>
              <a:t>Would increase default (as does liquidation)</a:t>
            </a:r>
          </a:p>
          <a:p>
            <a:pPr lvl="1"/>
            <a:r>
              <a:rPr lang="en-US" dirty="0"/>
              <a:t>Allow “percentage slices” to be purchased</a:t>
            </a:r>
          </a:p>
          <a:p>
            <a:pPr lvl="2"/>
            <a:r>
              <a:rPr lang="en-US" dirty="0"/>
              <a:t>Beneficial for larger portfolios</a:t>
            </a:r>
          </a:p>
          <a:p>
            <a:pPr lvl="2"/>
            <a:r>
              <a:rPr lang="en-US" dirty="0"/>
              <a:t>May result in residual unsold</a:t>
            </a:r>
          </a:p>
          <a:p>
            <a:pPr lvl="2"/>
            <a:r>
              <a:rPr lang="en-US" dirty="0"/>
              <a:t>Less impact than full liquidation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450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Liquidate in next Long Term Auction or Monthly Auction Sequence</a:t>
            </a:r>
          </a:p>
          <a:p>
            <a:pPr lvl="1"/>
            <a:r>
              <a:rPr lang="en-US" dirty="0"/>
              <a:t>Allows for more competitive solution</a:t>
            </a:r>
          </a:p>
          <a:p>
            <a:pPr lvl="1"/>
            <a:r>
              <a:rPr lang="en-US" dirty="0"/>
              <a:t>Portfolio can be synthesized into other CRRs</a:t>
            </a:r>
          </a:p>
          <a:p>
            <a:pPr lvl="1"/>
            <a:r>
              <a:rPr lang="en-US" dirty="0"/>
              <a:t>Sequence breaks up portfolio (6 mo. at a time)</a:t>
            </a:r>
          </a:p>
          <a:p>
            <a:pPr lvl="1"/>
            <a:r>
              <a:rPr lang="en-US" dirty="0"/>
              <a:t>Default impact is drug out over time</a:t>
            </a:r>
          </a:p>
          <a:p>
            <a:pPr lvl="2"/>
            <a:r>
              <a:rPr lang="en-US" dirty="0"/>
              <a:t>Participants could come and go over that timeframe</a:t>
            </a:r>
          </a:p>
          <a:p>
            <a:pPr lvl="1"/>
            <a:r>
              <a:rPr lang="en-US" dirty="0"/>
              <a:t>Could distort outcomes if portfolio is large</a:t>
            </a:r>
          </a:p>
        </p:txBody>
      </p:sp>
    </p:spTree>
    <p:extLst>
      <p:ext uri="{BB962C8B-B14F-4D97-AF65-F5344CB8AC3E}">
        <p14:creationId xmlns:p14="http://schemas.microsoft.com/office/powerpoint/2010/main" val="1564971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auction, liquidate all rights in DAM</a:t>
            </a:r>
          </a:p>
          <a:p>
            <a:pPr lvl="1"/>
            <a:r>
              <a:rPr lang="en-US" dirty="0"/>
              <a:t>Most competitive result</a:t>
            </a:r>
          </a:p>
          <a:p>
            <a:pPr lvl="1"/>
            <a:r>
              <a:rPr lang="en-US" dirty="0"/>
              <a:t>Drags out default over very long time (up to 3 </a:t>
            </a:r>
            <a:r>
              <a:rPr lang="en-US" dirty="0" err="1"/>
              <a:t>yrs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Implications?</a:t>
            </a:r>
          </a:p>
        </p:txBody>
      </p:sp>
    </p:spTree>
    <p:extLst>
      <p:ext uri="{BB962C8B-B14F-4D97-AF65-F5344CB8AC3E}">
        <p14:creationId xmlns:p14="http://schemas.microsoft.com/office/powerpoint/2010/main" val="2623305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 and Match?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Liquidate small portfolio in one time auction</a:t>
            </a:r>
          </a:p>
          <a:p>
            <a:r>
              <a:rPr lang="en-US" dirty="0"/>
              <a:t>Liquidate medium portfolio in LTAS/Monthlies</a:t>
            </a:r>
          </a:p>
          <a:p>
            <a:r>
              <a:rPr lang="en-US" dirty="0"/>
              <a:t>Liquidate large portfolio through slice of system sales auction then LTAS/Monthlies</a:t>
            </a:r>
          </a:p>
          <a:p>
            <a:pPr lvl="1"/>
            <a:r>
              <a:rPr lang="en-US" dirty="0"/>
              <a:t>What is large/medium/small?</a:t>
            </a:r>
          </a:p>
          <a:p>
            <a:pPr lvl="2"/>
            <a:r>
              <a:rPr lang="en-US" dirty="0"/>
              <a:t>MWh?, MTM value?, Regional MW?</a:t>
            </a:r>
          </a:p>
          <a:p>
            <a:pPr lvl="2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161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Discretion?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PJM requested a temporary waiver of FTR rules to stop GH liquidation for auction tenors beyond the prompt month (ER18-2068)</a:t>
            </a:r>
          </a:p>
          <a:p>
            <a:pPr lvl="1"/>
            <a:r>
              <a:rPr lang="en-US" dirty="0"/>
              <a:t>PJM noticed “significant divergence” from expected Day-Ahead outcomes due to lack of liquidity </a:t>
            </a:r>
          </a:p>
          <a:p>
            <a:pPr lvl="1"/>
            <a:r>
              <a:rPr lang="en-US" dirty="0"/>
              <a:t>Waiver rejected by FERC</a:t>
            </a:r>
          </a:p>
          <a:p>
            <a:pPr lvl="1"/>
            <a:r>
              <a:rPr lang="en-US" dirty="0"/>
              <a:t>PJM’s requested rehearing, which is still under consideration</a:t>
            </a:r>
          </a:p>
          <a:p>
            <a:pPr lvl="1"/>
            <a:r>
              <a:rPr lang="en-US" dirty="0"/>
              <a:t>Significant uncertainty remains </a:t>
            </a:r>
          </a:p>
          <a:p>
            <a:r>
              <a:rPr lang="en-US" dirty="0"/>
              <a:t>With all cases, should a step be added to allow ERCOT discretion?</a:t>
            </a:r>
          </a:p>
          <a:p>
            <a:pPr lvl="1"/>
            <a:r>
              <a:rPr lang="en-US" dirty="0"/>
              <a:t>Prior to liquidation to determine method?</a:t>
            </a:r>
          </a:p>
          <a:p>
            <a:pPr lvl="1"/>
            <a:r>
              <a:rPr lang="en-US" dirty="0"/>
              <a:t>Ability to reject results of an auction?</a:t>
            </a:r>
          </a:p>
          <a:p>
            <a:pPr lvl="2"/>
            <a:r>
              <a:rPr lang="en-US" dirty="0"/>
              <a:t>What criteria?</a:t>
            </a:r>
          </a:p>
        </p:txBody>
      </p:sp>
    </p:spTree>
    <p:extLst>
      <p:ext uri="{BB962C8B-B14F-4D97-AF65-F5344CB8AC3E}">
        <p14:creationId xmlns:p14="http://schemas.microsoft.com/office/powerpoint/2010/main" val="1446487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 Alternatives</a:t>
            </a:r>
          </a:p>
          <a:p>
            <a:r>
              <a:rPr lang="en-US" dirty="0"/>
              <a:t>Develop Best Solution Whitepaper or Presentation</a:t>
            </a:r>
          </a:p>
          <a:p>
            <a:r>
              <a:rPr lang="en-US" dirty="0"/>
              <a:t>Present to CMWG/WMS</a:t>
            </a:r>
          </a:p>
          <a:p>
            <a:r>
              <a:rPr lang="en-US" dirty="0"/>
              <a:t>Draft NPRR based on recommended result</a:t>
            </a:r>
          </a:p>
        </p:txBody>
      </p:sp>
    </p:spTree>
    <p:extLst>
      <p:ext uri="{BB962C8B-B14F-4D97-AF65-F5344CB8AC3E}">
        <p14:creationId xmlns:p14="http://schemas.microsoft.com/office/powerpoint/2010/main" val="3629724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353</Words>
  <Application>Microsoft Macintosh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CRR Portfolio Disposal Discussion</vt:lpstr>
      <vt:lpstr>Issue</vt:lpstr>
      <vt:lpstr>Alternative Methods</vt:lpstr>
      <vt:lpstr>Alternative Methods</vt:lpstr>
      <vt:lpstr>Alternative Methods</vt:lpstr>
      <vt:lpstr>Mix and Match?</vt:lpstr>
      <vt:lpstr>ERCOT Discretion?</vt:lpstr>
      <vt:lpstr>Next Steps</vt:lpstr>
    </vt:vector>
  </TitlesOfParts>
  <Company>Morgan Stanley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CRR Portfolio Disposal Discussion</dc:title>
  <dc:creator>Greer, Clayton (COMMOD)</dc:creator>
  <cp:lastModifiedBy>Seth Cochran</cp:lastModifiedBy>
  <cp:revision>16</cp:revision>
  <dcterms:created xsi:type="dcterms:W3CDTF">2019-04-16T14:42:16Z</dcterms:created>
  <dcterms:modified xsi:type="dcterms:W3CDTF">2019-04-16T16:56:35Z</dcterms:modified>
</cp:coreProperties>
</file>