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2"/>
  </p:notesMasterIdLst>
  <p:handoutMasterIdLst>
    <p:handoutMasterId r:id="rId23"/>
  </p:handoutMasterIdLst>
  <p:sldIdLst>
    <p:sldId id="260" r:id="rId6"/>
    <p:sldId id="267" r:id="rId7"/>
    <p:sldId id="268" r:id="rId8"/>
    <p:sldId id="269" r:id="rId9"/>
    <p:sldId id="283" r:id="rId10"/>
    <p:sldId id="302" r:id="rId11"/>
    <p:sldId id="289" r:id="rId12"/>
    <p:sldId id="290" r:id="rId13"/>
    <p:sldId id="284" r:id="rId14"/>
    <p:sldId id="297" r:id="rId15"/>
    <p:sldId id="298" r:id="rId16"/>
    <p:sldId id="299" r:id="rId17"/>
    <p:sldId id="303" r:id="rId18"/>
    <p:sldId id="304" r:id="rId19"/>
    <p:sldId id="301" r:id="rId20"/>
    <p:sldId id="291"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0" d="100"/>
          <a:sy n="120" d="100"/>
        </p:scale>
        <p:origin x="114" y="25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4/17/2019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4/17/2019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dirty="0">
              <a:solidFill>
                <a:srgbClr val="FF0000"/>
              </a:solidFill>
            </a:endParaRPr>
          </a:p>
        </p:txBody>
      </p:sp>
    </p:spTree>
    <p:extLst>
      <p:ext uri="{BB962C8B-B14F-4D97-AF65-F5344CB8AC3E}">
        <p14:creationId xmlns:p14="http://schemas.microsoft.com/office/powerpoint/2010/main" val="702832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dirty="0">
              <a:solidFill>
                <a:srgbClr val="FF0000"/>
              </a:solidFill>
            </a:endParaRPr>
          </a:p>
        </p:txBody>
      </p:sp>
    </p:spTree>
    <p:extLst>
      <p:ext uri="{BB962C8B-B14F-4D97-AF65-F5344CB8AC3E}">
        <p14:creationId xmlns:p14="http://schemas.microsoft.com/office/powerpoint/2010/main" val="2600625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t>Footer text goes here.</a:t>
            </a:r>
            <a:endParaRPr lang="en-US" dirty="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1846659"/>
          </a:xfrm>
          <a:prstGeom prst="rect">
            <a:avLst/>
          </a:prstGeom>
          <a:noFill/>
        </p:spPr>
        <p:txBody>
          <a:bodyPr wrap="square" rtlCol="0">
            <a:spAutoFit/>
          </a:bodyPr>
          <a:lstStyle/>
          <a:p>
            <a:r>
              <a:rPr lang="en-US" sz="2000" b="1" dirty="0" smtClean="0">
                <a:solidFill>
                  <a:schemeClr val="tx2"/>
                </a:solidFill>
              </a:rPr>
              <a:t>Credit Management </a:t>
            </a:r>
          </a:p>
          <a:p>
            <a:endParaRPr lang="en-US" sz="2000" b="1" dirty="0" smtClean="0">
              <a:solidFill>
                <a:schemeClr val="tx2"/>
              </a:solidFill>
            </a:endParaRPr>
          </a:p>
          <a:p>
            <a:r>
              <a:rPr lang="en-US" sz="2000" b="1" dirty="0" smtClean="0">
                <a:solidFill>
                  <a:schemeClr val="tx2"/>
                </a:solidFill>
              </a:rPr>
              <a:t>NPRRs 519, 620, 660, and 741 </a:t>
            </a:r>
            <a:endParaRPr lang="en-US" dirty="0">
              <a:solidFill>
                <a:schemeClr val="tx2"/>
              </a:solidFill>
            </a:endParaRPr>
          </a:p>
          <a:p>
            <a:r>
              <a:rPr lang="en-US" dirty="0" smtClean="0">
                <a:solidFill>
                  <a:schemeClr val="tx2"/>
                </a:solidFill>
              </a:rPr>
              <a:t>ERCOT Credit</a:t>
            </a:r>
          </a:p>
          <a:p>
            <a:endParaRPr lang="en-US" dirty="0">
              <a:solidFill>
                <a:schemeClr val="tx2"/>
              </a:solidFill>
            </a:endParaRPr>
          </a:p>
          <a:p>
            <a:r>
              <a:rPr lang="en-US" dirty="0" smtClean="0">
                <a:solidFill>
                  <a:schemeClr val="tx2"/>
                </a:solidFill>
              </a:rPr>
              <a:t>April 18,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NPRR 620 -  Overview</a:t>
            </a:r>
            <a:endParaRPr lang="en-US" sz="2400" dirty="0"/>
          </a:p>
        </p:txBody>
      </p:sp>
      <p:sp>
        <p:nvSpPr>
          <p:cNvPr id="3" name="Content Placeholder 2"/>
          <p:cNvSpPr>
            <a:spLocks noGrp="1"/>
          </p:cNvSpPr>
          <p:nvPr>
            <p:ph idx="1"/>
          </p:nvPr>
        </p:nvSpPr>
        <p:spPr/>
        <p:txBody>
          <a:bodyPr/>
          <a:lstStyle/>
          <a:p>
            <a:r>
              <a:rPr lang="en-US" sz="2800" b="1" dirty="0" smtClean="0"/>
              <a:t>NPRR 620 Collateral Requirements for Counter-Parties with No Load or Generation </a:t>
            </a:r>
          </a:p>
          <a:p>
            <a:pPr lvl="1"/>
            <a:r>
              <a:rPr lang="en-US" dirty="0" smtClean="0"/>
              <a:t>NPRR 620 </a:t>
            </a:r>
            <a:r>
              <a:rPr lang="en-US" dirty="0"/>
              <a:t>revises the calculation of credit exposure for Counter-Parties that represent neither Load nor generation by adjusting the M1 factor for forward exposure risk to reflect the fact that these Counter-Parties do not have Mass Transition risk, reducing the 40-day “look back” period for certain exposure components to 20 days and specifying a Minimum Current Exposure (MCE) for these Counter-Parties that is also used as the Initial Estimated Liability (IEL</a:t>
            </a:r>
            <a:r>
              <a:rPr lang="en-US" dirty="0" smtClean="0"/>
              <a:t>).</a:t>
            </a:r>
            <a:endParaRPr lang="en-US" dirty="0"/>
          </a:p>
          <a:p>
            <a:pPr marL="457200" lvl="1" indent="0">
              <a:buNone/>
            </a:pP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1294075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NPRR 660 -  Overview</a:t>
            </a:r>
            <a:endParaRPr lang="en-US" sz="2400" dirty="0"/>
          </a:p>
        </p:txBody>
      </p:sp>
      <p:sp>
        <p:nvSpPr>
          <p:cNvPr id="3" name="Content Placeholder 2"/>
          <p:cNvSpPr>
            <a:spLocks noGrp="1"/>
          </p:cNvSpPr>
          <p:nvPr>
            <p:ph idx="1"/>
          </p:nvPr>
        </p:nvSpPr>
        <p:spPr/>
        <p:txBody>
          <a:bodyPr/>
          <a:lstStyle/>
          <a:p>
            <a:r>
              <a:rPr lang="en-US" sz="2800" b="1" dirty="0" smtClean="0"/>
              <a:t>NPRR 660 Remove CRR State Change Adder </a:t>
            </a:r>
          </a:p>
          <a:p>
            <a:pPr lvl="1"/>
            <a:r>
              <a:rPr lang="en-US" dirty="0" smtClean="0"/>
              <a:t>NPRR 660 </a:t>
            </a:r>
            <a:r>
              <a:rPr lang="en-US" dirty="0"/>
              <a:t>deletes references to the State Change Adder component of the Congestion Revenue Right (CRR) Obligation credit calculation.  Removal of the State Change Adder is proposed since there is no benchmark by which eligible CRR Obligation paths could be identified or the value of the State Change adjustment quantified.  The State Change Adder was originally included as part of NPRR484, Revisions to Congestion Revenue Rights Credit Calculations and Payments, however, the initial system implementation of NPRR484 did not include the State Change Adder.</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2540819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NPRR 741 -  Overview</a:t>
            </a:r>
            <a:endParaRPr lang="en-US" sz="2400" dirty="0"/>
          </a:p>
        </p:txBody>
      </p:sp>
      <p:sp>
        <p:nvSpPr>
          <p:cNvPr id="3" name="Content Placeholder 2"/>
          <p:cNvSpPr>
            <a:spLocks noGrp="1"/>
          </p:cNvSpPr>
          <p:nvPr>
            <p:ph idx="1"/>
          </p:nvPr>
        </p:nvSpPr>
        <p:spPr/>
        <p:txBody>
          <a:bodyPr/>
          <a:lstStyle/>
          <a:p>
            <a:r>
              <a:rPr lang="en-US" sz="2800" b="1" dirty="0" smtClean="0"/>
              <a:t>NPRR 741 Clarification to TPE and EAL Credit Exposure Calculations  </a:t>
            </a:r>
          </a:p>
          <a:p>
            <a:pPr marL="457200" lvl="1" indent="0">
              <a:buNone/>
            </a:pPr>
            <a:r>
              <a:rPr lang="en-US" sz="1800" dirty="0" smtClean="0"/>
              <a:t>NPRR 741: </a:t>
            </a:r>
          </a:p>
          <a:p>
            <a:pPr lvl="0"/>
            <a:r>
              <a:rPr lang="en-US" sz="1800" dirty="0"/>
              <a:t>Simplifies equations for Estimated Aggregate Liability (EAL) and moves Potential Uplift (PUL) to Total Potential Exposure Any (TPEA);</a:t>
            </a:r>
          </a:p>
          <a:p>
            <a:pPr lvl="0"/>
            <a:r>
              <a:rPr lang="en-US" sz="1800" dirty="0"/>
              <a:t>Removes contradictory language for when Initial Estimated Liability (IEL) is to be used;</a:t>
            </a:r>
          </a:p>
          <a:p>
            <a:pPr lvl="0"/>
            <a:r>
              <a:rPr lang="en-US" sz="1800" dirty="0"/>
              <a:t>Applies consistent variable subscripts across applicable Protocol sections;</a:t>
            </a:r>
          </a:p>
          <a:p>
            <a:pPr lvl="0"/>
            <a:r>
              <a:rPr lang="en-US" sz="1800" dirty="0"/>
              <a:t>Corrects defined terms and subscripts;</a:t>
            </a:r>
          </a:p>
          <a:p>
            <a:pPr lvl="0"/>
            <a:r>
              <a:rPr lang="en-US" sz="1800" dirty="0"/>
              <a:t>Eliminates the Congestion Revenue Rights Activity (CRRA) flag to simplify the Total Potential Exposure (TPE) equation.  This flag was used to set inclusion of EAL for all the CRR Account Holders represented by the Counter-Party (EAL</a:t>
            </a:r>
            <a:r>
              <a:rPr lang="en-US" sz="1800" baseline="-25000" dirty="0"/>
              <a:t>a</a:t>
            </a:r>
            <a:r>
              <a:rPr lang="en-US" sz="1800" dirty="0"/>
              <a:t>) in either TPEA or Total Potential Exposure Secured (TPES);</a:t>
            </a:r>
          </a:p>
          <a:p>
            <a:pPr lvl="0"/>
            <a:r>
              <a:rPr lang="en-US" sz="1800" dirty="0"/>
              <a:t>Groups additional parameters to utilize standard change control process;</a:t>
            </a:r>
          </a:p>
          <a:p>
            <a:pPr lvl="0"/>
            <a:r>
              <a:rPr lang="en-US" sz="1800" dirty="0"/>
              <a:t>Clarifies components of Real-Time Liability (RTL) and Outstanding </a:t>
            </a:r>
            <a:r>
              <a:rPr lang="en-US" sz="1800" dirty="0" smtClean="0"/>
              <a:t>Unpaid </a:t>
            </a:r>
            <a:r>
              <a:rPr lang="en-US" sz="1800" dirty="0"/>
              <a:t>Transactions (OUT); and</a:t>
            </a:r>
          </a:p>
          <a:p>
            <a:r>
              <a:rPr lang="en-US" sz="1800" dirty="0"/>
              <a:t>Revises Minimum Current Exposure (MCE) formula to reduce the amount of collateral required to be posted by a Counter-Party when the Counter-Party is credit positive in the Day-Ahead Market (DAM).</a:t>
            </a:r>
          </a:p>
          <a:p>
            <a:pPr lvl="1"/>
            <a:endParaRPr lang="en-US" sz="1800" dirty="0" smtClean="0"/>
          </a:p>
          <a:p>
            <a:pPr lvl="1"/>
            <a:endParaRPr lang="en-US" dirty="0"/>
          </a:p>
          <a:p>
            <a:pPr lvl="1"/>
            <a:endParaRPr lang="en-US" dirty="0" smtClean="0"/>
          </a:p>
          <a:p>
            <a:pPr lvl="1"/>
            <a:endParaRPr lang="en-US" dirty="0"/>
          </a:p>
          <a:p>
            <a:pPr marL="457200" lvl="1" indent="0">
              <a:buNone/>
            </a:pP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3029078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800 - Overview</a:t>
            </a:r>
            <a:endParaRPr lang="en-US" dirty="0"/>
          </a:p>
        </p:txBody>
      </p:sp>
      <p:sp>
        <p:nvSpPr>
          <p:cNvPr id="3" name="Content Placeholder 2"/>
          <p:cNvSpPr>
            <a:spLocks noGrp="1"/>
          </p:cNvSpPr>
          <p:nvPr>
            <p:ph idx="1"/>
          </p:nvPr>
        </p:nvSpPr>
        <p:spPr>
          <a:xfrm>
            <a:off x="406400" y="762001"/>
            <a:ext cx="11379200" cy="5280822"/>
          </a:xfrm>
        </p:spPr>
        <p:txBody>
          <a:bodyPr/>
          <a:lstStyle/>
          <a:p>
            <a:r>
              <a:rPr lang="en-US" sz="2800" dirty="0" smtClean="0"/>
              <a:t>NPRR 800 Revisions </a:t>
            </a:r>
            <a:r>
              <a:rPr lang="en-US" sz="2800" dirty="0"/>
              <a:t>to Credit Exposure Calculations to Use Electricity Futures Market </a:t>
            </a:r>
            <a:r>
              <a:rPr lang="en-US" sz="2800" dirty="0" smtClean="0"/>
              <a:t>Prices</a:t>
            </a:r>
          </a:p>
          <a:p>
            <a:pPr lvl="1"/>
            <a:r>
              <a:rPr lang="en-US" dirty="0" smtClean="0"/>
              <a:t>NPRR 800 revises </a:t>
            </a:r>
            <a:r>
              <a:rPr lang="en-US" dirty="0"/>
              <a:t>the Real-Time Liability Extrapolated (RTLE) and Day-Ahead Liability Extrapolated (DALE) factors used in the Counter-Party Estimated Aggregate Liability (EAL) and Minimum Current Exposure (MCE) calculations to use electricity futures mark-to-market prices for estimating forward risk. </a:t>
            </a:r>
          </a:p>
          <a:p>
            <a:pPr lvl="1"/>
            <a:r>
              <a:rPr lang="en-US" dirty="0" smtClean="0"/>
              <a:t>The Real-Time Forward Adjustment Factor (RFAF) and Day-Ahead Forward Adjustment Factor (DFAF) for </a:t>
            </a:r>
            <a:r>
              <a:rPr lang="en-US" dirty="0"/>
              <a:t>Real-Time Market (RTM) exposure and Day-Ahead Market (DAM) exposure are calculated using a ratio of futures average price to historic average price of a reference hub.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4164543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NPRR800, Revisions to Credit Exposure Calculations to Use Electricity Futures Market </a:t>
            </a:r>
            <a:r>
              <a:rPr lang="en-US" sz="2000" dirty="0" smtClean="0"/>
              <a:t>Prices</a:t>
            </a:r>
            <a:r>
              <a:rPr lang="en-US" sz="2000" dirty="0"/>
              <a:t> </a:t>
            </a:r>
            <a:r>
              <a:rPr lang="en-US" dirty="0"/>
              <a:t/>
            </a:r>
            <a:br>
              <a:rPr lang="en-US" dirty="0"/>
            </a:br>
            <a:endParaRPr lang="en-US" dirty="0"/>
          </a:p>
        </p:txBody>
      </p:sp>
      <p:sp>
        <p:nvSpPr>
          <p:cNvPr id="3" name="Content Placeholder 2"/>
          <p:cNvSpPr>
            <a:spLocks noGrp="1"/>
          </p:cNvSpPr>
          <p:nvPr>
            <p:ph idx="1"/>
          </p:nvPr>
        </p:nvSpPr>
        <p:spPr>
          <a:xfrm>
            <a:off x="406400" y="1066800"/>
            <a:ext cx="11379200" cy="4976022"/>
          </a:xfrm>
        </p:spPr>
        <p:txBody>
          <a:bodyPr/>
          <a:lstStyle/>
          <a:p>
            <a:r>
              <a:rPr lang="en-US" sz="2000" dirty="0"/>
              <a:t>NPRR800 revises the Real-Time Liability Extrapolated (RTLE) and Day-Ahead Liability Extrapolated (DALE) factors used in the Counter-Party Estimated Aggregate Liability (EAL) and Minimum Current Exposure (MCE) calculations to use electricity futures mark-to-market prices for estimating forward risk. </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dirty="0">
              <a:solidFill>
                <a:prstClr val="black">
                  <a:tint val="75000"/>
                </a:prstClr>
              </a:solidFill>
            </a:endParaRPr>
          </a:p>
        </p:txBody>
      </p:sp>
      <p:graphicFrame>
        <p:nvGraphicFramePr>
          <p:cNvPr id="5" name="Table 4"/>
          <p:cNvGraphicFramePr>
            <a:graphicFrameLocks noGrp="1"/>
          </p:cNvGraphicFramePr>
          <p:nvPr>
            <p:extLst/>
          </p:nvPr>
        </p:nvGraphicFramePr>
        <p:xfrm>
          <a:off x="304800" y="2438401"/>
          <a:ext cx="11785600" cy="3871427"/>
        </p:xfrm>
        <a:graphic>
          <a:graphicData uri="http://schemas.openxmlformats.org/drawingml/2006/table">
            <a:tbl>
              <a:tblPr firstRow="1" bandRow="1">
                <a:tableStyleId>{5C22544A-7EE6-4342-B048-85BDC9FD1C3A}</a:tableStyleId>
              </a:tblPr>
              <a:tblGrid>
                <a:gridCol w="4343399"/>
                <a:gridCol w="3513668"/>
                <a:gridCol w="3928533"/>
              </a:tblGrid>
              <a:tr h="483867">
                <a:tc>
                  <a:txBody>
                    <a:bodyPr/>
                    <a:lstStyle/>
                    <a:p>
                      <a:endParaRPr lang="en-US" sz="1400" dirty="0" smtClean="0"/>
                    </a:p>
                    <a:p>
                      <a:r>
                        <a:rPr lang="en-US" sz="1400" dirty="0" smtClean="0"/>
                        <a:t>MCE</a:t>
                      </a:r>
                      <a:endParaRPr lang="en-US" sz="1400" dirty="0"/>
                    </a:p>
                  </a:txBody>
                  <a:tcPr/>
                </a:tc>
                <a:tc>
                  <a:txBody>
                    <a:bodyPr/>
                    <a:lstStyle/>
                    <a:p>
                      <a:r>
                        <a:rPr lang="en-US" sz="1400" dirty="0" smtClean="0"/>
                        <a:t>Current: RFAF*MAF* Higher Of {……}</a:t>
                      </a:r>
                      <a:endParaRPr lang="en-US" sz="1400" dirty="0"/>
                    </a:p>
                  </a:txBody>
                  <a:tcPr/>
                </a:tc>
                <a:tc>
                  <a:txBody>
                    <a:bodyPr/>
                    <a:lstStyle/>
                    <a:p>
                      <a:r>
                        <a:rPr lang="en-US" sz="1400" dirty="0" smtClean="0"/>
                        <a:t>New: Higher of {RFAF*MAF* Higher Of {……},MAF*IMCE}</a:t>
                      </a:r>
                      <a:endParaRPr lang="en-US" sz="1400" dirty="0"/>
                    </a:p>
                  </a:txBody>
                  <a:tcPr/>
                </a:tc>
              </a:tr>
              <a:tr h="483867">
                <a:tc>
                  <a:txBody>
                    <a:bodyPr/>
                    <a:lstStyle/>
                    <a:p>
                      <a:r>
                        <a:rPr lang="en-US" sz="1400" dirty="0" smtClean="0"/>
                        <a:t>Minimum</a:t>
                      </a:r>
                      <a:r>
                        <a:rPr lang="en-US" sz="1400" baseline="0" dirty="0" smtClean="0"/>
                        <a:t> Load </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a:t>
                      </a:r>
                      <a:r>
                        <a:rPr lang="en-US" sz="1400" baseline="0" dirty="0" smtClean="0"/>
                        <a:t> day of exposure for Load</a:t>
                      </a:r>
                      <a:endParaRPr lang="en-US" sz="1400" dirty="0" smtClean="0"/>
                    </a:p>
                    <a:p>
                      <a:endParaRPr lang="en-US" sz="1400" dirty="0"/>
                    </a:p>
                  </a:txBody>
                  <a:tcPr/>
                </a:tc>
                <a:tc>
                  <a:txBody>
                    <a:bodyPr/>
                    <a:lstStyle/>
                    <a:p>
                      <a:r>
                        <a:rPr lang="en-US" sz="1400" dirty="0" smtClean="0"/>
                        <a:t>1</a:t>
                      </a:r>
                      <a:r>
                        <a:rPr lang="en-US" sz="1400" baseline="0" dirty="0" smtClean="0"/>
                        <a:t> day of exposure for Load</a:t>
                      </a:r>
                      <a:endParaRPr lang="en-US" sz="1400" dirty="0"/>
                    </a:p>
                  </a:txBody>
                  <a:tcPr/>
                </a:tc>
              </a:tr>
              <a:tr h="1081585">
                <a:tc>
                  <a:txBody>
                    <a:bodyPr/>
                    <a:lstStyle/>
                    <a:p>
                      <a:r>
                        <a:rPr lang="en-US" sz="1400" dirty="0" smtClean="0"/>
                        <a:t>Load &amp; Generation</a:t>
                      </a:r>
                      <a:r>
                        <a:rPr lang="en-US" sz="1400" baseline="0" dirty="0" smtClean="0"/>
                        <a:t> vs. Trade Position</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5 days</a:t>
                      </a:r>
                      <a:r>
                        <a:rPr lang="en-US" sz="1400" baseline="0" dirty="0" smtClean="0"/>
                        <a:t> of exposure for Load minus 5 days of exposure for Generation plus 5 days of  bilateral exposure for  Load or 2 days of bilateral exposure for other entities</a:t>
                      </a:r>
                      <a:endParaRPr 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5 days</a:t>
                      </a:r>
                      <a:r>
                        <a:rPr lang="en-US" sz="1400" baseline="0" dirty="0" smtClean="0"/>
                        <a:t> of exposure for Load minus 5 days of exposure for Generation plus 5 days of  bilateral exposure for  Load or 2 days of bilateral exposure for other entities</a:t>
                      </a:r>
                      <a:endParaRPr lang="en-US" sz="1400" dirty="0" smtClean="0"/>
                    </a:p>
                    <a:p>
                      <a:endParaRPr lang="en-US" sz="1400" dirty="0"/>
                    </a:p>
                  </a:txBody>
                  <a:tcPr/>
                </a:tc>
              </a:tr>
              <a:tr h="284628">
                <a:tc>
                  <a:txBody>
                    <a:bodyPr/>
                    <a:lstStyle/>
                    <a:p>
                      <a:r>
                        <a:rPr lang="en-US" sz="1400" dirty="0" smtClean="0"/>
                        <a:t>Generation Outage Risk</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2 days of exposure @ 80%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2 days of exposure @ 80% </a:t>
                      </a:r>
                    </a:p>
                  </a:txBody>
                  <a:tcPr/>
                </a:tc>
              </a:tr>
              <a:tr h="683106">
                <a:tc>
                  <a:txBody>
                    <a:bodyPr/>
                    <a:lstStyle/>
                    <a:p>
                      <a:r>
                        <a:rPr lang="en-US" sz="1400" dirty="0" smtClean="0"/>
                        <a:t>Day-Ahead</a:t>
                      </a:r>
                      <a:r>
                        <a:rPr lang="en-US" sz="1400" baseline="0" dirty="0" smtClean="0"/>
                        <a:t> to Real-Time Risk</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 day of Day Ahead Market (DAM) exposure</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 day of Day Ahead Market (DAM) exposure</a:t>
                      </a:r>
                    </a:p>
                    <a:p>
                      <a:endParaRPr lang="en-US" sz="1400" dirty="0"/>
                    </a:p>
                  </a:txBody>
                  <a:tcPr/>
                </a:tc>
              </a:tr>
              <a:tr h="640547">
                <a:tc>
                  <a:txBody>
                    <a:bodyPr/>
                    <a:lstStyle/>
                    <a:p>
                      <a:r>
                        <a:rPr lang="en-US" sz="1400" dirty="0" smtClean="0"/>
                        <a:t>IMCE </a:t>
                      </a:r>
                      <a:r>
                        <a:rPr lang="en-US" sz="1100" dirty="0" smtClean="0"/>
                        <a:t>(Traders</a:t>
                      </a:r>
                      <a:r>
                        <a:rPr lang="en-US" sz="1100" baseline="0" dirty="0" smtClean="0"/>
                        <a:t> only)</a:t>
                      </a:r>
                      <a:endParaRPr lang="en-US" sz="1100" dirty="0"/>
                    </a:p>
                  </a:txBody>
                  <a:tcPr/>
                </a:tc>
                <a:tc>
                  <a:txBody>
                    <a:bodyPr/>
                    <a:lstStyle/>
                    <a:p>
                      <a:endParaRPr lang="en-US" sz="1400" dirty="0"/>
                    </a:p>
                  </a:txBody>
                  <a:tcPr/>
                </a:tc>
                <a:tc>
                  <a:txBody>
                    <a:bodyPr/>
                    <a:lstStyle/>
                    <a:p>
                      <a:r>
                        <a:rPr lang="en-US" sz="1400" dirty="0" smtClean="0"/>
                        <a:t>$40,500</a:t>
                      </a:r>
                      <a:endParaRPr lang="en-US" sz="1400" dirty="0"/>
                    </a:p>
                  </a:txBody>
                  <a:tcPr/>
                </a:tc>
              </a:tr>
            </a:tbl>
          </a:graphicData>
        </a:graphic>
      </p:graphicFrame>
    </p:spTree>
    <p:extLst>
      <p:ext uri="{BB962C8B-B14F-4D97-AF65-F5344CB8AC3E}">
        <p14:creationId xmlns:p14="http://schemas.microsoft.com/office/powerpoint/2010/main" val="1044067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289718"/>
          </a:xfrm>
        </p:spPr>
        <p:txBody>
          <a:bodyPr/>
          <a:lstStyle/>
          <a:p>
            <a:r>
              <a:rPr lang="en-US" sz="2000" dirty="0" smtClean="0"/>
              <a:t>Credit Reports Changes</a:t>
            </a:r>
            <a:endParaRPr lang="en-US" sz="2000" dirty="0"/>
          </a:p>
        </p:txBody>
      </p:sp>
      <p:sp>
        <p:nvSpPr>
          <p:cNvPr id="3" name="Content Placeholder 2"/>
          <p:cNvSpPr>
            <a:spLocks noGrp="1"/>
          </p:cNvSpPr>
          <p:nvPr>
            <p:ph idx="1"/>
          </p:nvPr>
        </p:nvSpPr>
        <p:spPr>
          <a:xfrm>
            <a:off x="406400" y="685801"/>
            <a:ext cx="11379200" cy="5357022"/>
          </a:xfrm>
        </p:spPr>
        <p:txBody>
          <a:bodyPr/>
          <a:lstStyle/>
          <a:p>
            <a:pPr marL="0" indent="0">
              <a:buNone/>
            </a:pPr>
            <a:r>
              <a:rPr lang="en-US" sz="1400" u="sng" dirty="0"/>
              <a:t>Available Credit Limit (ACL) Summary Report (EMIL ID FNC-470-SG, Report Id 11173</a:t>
            </a:r>
            <a:r>
              <a:rPr lang="en-US" sz="1400" u="sng" dirty="0" smtClean="0"/>
              <a:t>):</a:t>
            </a:r>
          </a:p>
          <a:p>
            <a:r>
              <a:rPr lang="en-US" sz="1400" dirty="0" smtClean="0"/>
              <a:t>Changed </a:t>
            </a:r>
            <a:r>
              <a:rPr lang="en-US" sz="1400" dirty="0"/>
              <a:t>column title of “CPIA” to “Independent Amount” for clarity</a:t>
            </a:r>
          </a:p>
          <a:p>
            <a:pPr lvl="0"/>
            <a:r>
              <a:rPr lang="en-US" sz="1400" dirty="0" smtClean="0"/>
              <a:t>Changed </a:t>
            </a:r>
            <a:r>
              <a:rPr lang="en-US" sz="1400" dirty="0"/>
              <a:t>reference to “Pre-payment” to “Flexible Account” in Pre-payment Transactions Summary section</a:t>
            </a:r>
          </a:p>
          <a:p>
            <a:endParaRPr lang="en-US" sz="1400" dirty="0"/>
          </a:p>
          <a:p>
            <a:pPr marL="0" indent="0">
              <a:buNone/>
            </a:pPr>
            <a:r>
              <a:rPr lang="en-US" sz="1400" u="sng" dirty="0"/>
              <a:t>Total Potential Exposure (TPE) Summary Report (EMIL ID NP16-664-SG, Report Id 11174</a:t>
            </a:r>
            <a:r>
              <a:rPr lang="en-US" sz="1400" u="sng" dirty="0" smtClean="0"/>
              <a:t>):</a:t>
            </a:r>
          </a:p>
          <a:p>
            <a:pPr lvl="0"/>
            <a:r>
              <a:rPr lang="en-US" sz="1400" dirty="0" smtClean="0"/>
              <a:t>Removed </a:t>
            </a:r>
            <a:r>
              <a:rPr lang="en-US" sz="1400" dirty="0"/>
              <a:t>CRRA flag and EALA columns in TPES Summary section</a:t>
            </a:r>
          </a:p>
          <a:p>
            <a:pPr lvl="0"/>
            <a:r>
              <a:rPr lang="en-US" sz="1400" dirty="0" smtClean="0"/>
              <a:t>Changed </a:t>
            </a:r>
            <a:r>
              <a:rPr lang="en-US" sz="1400" dirty="0"/>
              <a:t>column title of “CPIA” to “Independent Amount” for clarity</a:t>
            </a:r>
          </a:p>
          <a:p>
            <a:pPr lvl="0"/>
            <a:r>
              <a:rPr lang="en-US" sz="1400" dirty="0" smtClean="0"/>
              <a:t>Added </a:t>
            </a:r>
            <a:r>
              <a:rPr lang="en-US" sz="1400" dirty="0"/>
              <a:t>the following columns in TPEA Summary section: 1) Trader Only Activity; 2) EALT; and 3) PUL</a:t>
            </a:r>
          </a:p>
          <a:p>
            <a:pPr lvl="0"/>
            <a:r>
              <a:rPr lang="en-US" sz="1400" dirty="0" smtClean="0"/>
              <a:t>Removed </a:t>
            </a:r>
            <a:r>
              <a:rPr lang="en-US" sz="1400" dirty="0"/>
              <a:t>CRRA flag column in TPEA Summary section</a:t>
            </a:r>
          </a:p>
          <a:p>
            <a:endParaRPr lang="en-US" sz="1400" dirty="0" smtClean="0"/>
          </a:p>
          <a:p>
            <a:pPr marL="0" indent="0">
              <a:buNone/>
            </a:pPr>
            <a:r>
              <a:rPr lang="en-US" sz="1400" u="sng" dirty="0"/>
              <a:t>Estimated Aggregate Liability (EAL) Summary Report (EMIL ID NP16-665-SG, Report Id 13003):</a:t>
            </a:r>
          </a:p>
          <a:p>
            <a:r>
              <a:rPr lang="en-US" sz="1400" dirty="0"/>
              <a:t>Added summary section EALT (EAL for Counter-Party not representing either Load or Generation) </a:t>
            </a:r>
          </a:p>
          <a:p>
            <a:r>
              <a:rPr lang="en-US" sz="1400" dirty="0"/>
              <a:t>Changed EAL component headings to reference entity type (added “Q” to EAL component names for Counter-Party representing either Load or Generation; and “T” for Counter-Party not representing either Load or Generation)</a:t>
            </a:r>
          </a:p>
          <a:p>
            <a:r>
              <a:rPr lang="en-US" sz="1400" dirty="0"/>
              <a:t>Changed presentation of MAXRTLEQ and DALE in the EAL summary section to display the product of 1) RFAF and MAXRTLEQ and 2) DFAF and DALE instead of presenting separately</a:t>
            </a:r>
          </a:p>
          <a:p>
            <a:r>
              <a:rPr lang="en-US" sz="1400" dirty="0" smtClean="0"/>
              <a:t>Removed </a:t>
            </a:r>
            <a:r>
              <a:rPr lang="en-US" sz="1400" dirty="0"/>
              <a:t>EAL components not applicable to CRRAHs in the EALA (EAL for CRRAHs) summary section</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1309745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289718"/>
          </a:xfrm>
        </p:spPr>
        <p:txBody>
          <a:bodyPr/>
          <a:lstStyle/>
          <a:p>
            <a:r>
              <a:rPr lang="en-US" sz="2000" dirty="0" smtClean="0"/>
              <a:t>Credit Reports Changes</a:t>
            </a:r>
            <a:endParaRPr lang="en-US" sz="2000" dirty="0"/>
          </a:p>
        </p:txBody>
      </p:sp>
      <p:sp>
        <p:nvSpPr>
          <p:cNvPr id="3" name="Content Placeholder 2"/>
          <p:cNvSpPr>
            <a:spLocks noGrp="1"/>
          </p:cNvSpPr>
          <p:nvPr>
            <p:ph idx="1"/>
          </p:nvPr>
        </p:nvSpPr>
        <p:spPr>
          <a:xfrm>
            <a:off x="406400" y="685801"/>
            <a:ext cx="11379200" cy="5357022"/>
          </a:xfrm>
        </p:spPr>
        <p:txBody>
          <a:bodyPr/>
          <a:lstStyle/>
          <a:p>
            <a:pPr marL="0" indent="0">
              <a:buNone/>
            </a:pPr>
            <a:r>
              <a:rPr lang="en-US" sz="1400" u="sng" dirty="0" smtClean="0"/>
              <a:t>Estimated </a:t>
            </a:r>
            <a:r>
              <a:rPr lang="en-US" sz="1400" u="sng" dirty="0"/>
              <a:t>Aggregate Liability (EAL) Detail Report </a:t>
            </a:r>
            <a:r>
              <a:rPr lang="en-US" sz="1400" dirty="0"/>
              <a:t>(EMIL ID NP16-669-SG, Report Id 11179)</a:t>
            </a:r>
            <a:r>
              <a:rPr lang="en-US" sz="1400" u="sng" dirty="0"/>
              <a:t>:</a:t>
            </a:r>
            <a:endParaRPr lang="en-US" sz="1400" dirty="0"/>
          </a:p>
          <a:p>
            <a:pPr lvl="0"/>
            <a:r>
              <a:rPr lang="en-US" sz="1400" dirty="0" smtClean="0"/>
              <a:t>Added </a:t>
            </a:r>
            <a:r>
              <a:rPr lang="en-US" sz="1400" dirty="0"/>
              <a:t>summary section EALT (EAL for Counter-Party not representing either Load or Generation)</a:t>
            </a:r>
          </a:p>
          <a:p>
            <a:pPr lvl="0"/>
            <a:r>
              <a:rPr lang="en-US" sz="1400" dirty="0" smtClean="0"/>
              <a:t>Changed </a:t>
            </a:r>
            <a:r>
              <a:rPr lang="en-US" sz="1400" dirty="0"/>
              <a:t>EAL component headings to reference entity type (added “Q” to EAL component names for Counter-Party representing either Load or Generation; and “T” for Counter-Party not representing either Load or Generation)</a:t>
            </a:r>
          </a:p>
          <a:p>
            <a:pPr lvl="0"/>
            <a:r>
              <a:rPr lang="en-US" sz="1400" dirty="0" smtClean="0"/>
              <a:t>Changed </a:t>
            </a:r>
            <a:r>
              <a:rPr lang="en-US" sz="1400" dirty="0"/>
              <a:t>presentation of MAXRTLEQ and DALE in the EAL summary section to display the product of 1) RFAF and MAXRTLEQ and 2) DFAF and DALE instead of presenting separately</a:t>
            </a:r>
          </a:p>
          <a:p>
            <a:pPr lvl="0"/>
            <a:r>
              <a:rPr lang="en-US" sz="1400" dirty="0" smtClean="0"/>
              <a:t>Added </a:t>
            </a:r>
            <a:r>
              <a:rPr lang="en-US" sz="1400" dirty="0"/>
              <a:t>RFAF and DFAF columns in the RTLE section to display historical RFAF and DFAF factors used for each day during the look-back period</a:t>
            </a:r>
          </a:p>
          <a:p>
            <a:pPr lvl="0"/>
            <a:r>
              <a:rPr lang="en-US" sz="1400" dirty="0" smtClean="0"/>
              <a:t>Removed </a:t>
            </a:r>
            <a:r>
              <a:rPr lang="en-US" sz="1400" dirty="0"/>
              <a:t>EAL components not applicable to CRRAHs in the EALA (EAL for CRRAHs) summary section</a:t>
            </a:r>
          </a:p>
          <a:p>
            <a:pPr lvl="0"/>
            <a:r>
              <a:rPr lang="en-US" sz="1400" dirty="0" smtClean="0"/>
              <a:t>Removed </a:t>
            </a:r>
            <a:r>
              <a:rPr lang="en-US" sz="1400" dirty="0"/>
              <a:t>RTLE, URTA, DALE Details for all CRRAHs, RTLCNS Details for all CRRAHs,  RTM Initial Statements Average Amount Details for all CRRAHs, RTM Final Statements Average Amount Details for all CRRAHs, RTM True-Up Statements Average Amount Details for all CRRAHs sections not applicable to CRRAHs</a:t>
            </a:r>
          </a:p>
          <a:p>
            <a:pPr lvl="0"/>
            <a:r>
              <a:rPr lang="en-US" sz="1400" dirty="0"/>
              <a:t>Removed unadjusted RT liability amount i</a:t>
            </a:r>
            <a:r>
              <a:rPr lang="en-US" sz="1400" dirty="0" smtClean="0"/>
              <a:t>n </a:t>
            </a:r>
            <a:r>
              <a:rPr lang="en-US" sz="1400" dirty="0"/>
              <a:t>RTLCNS section to display marked-up or </a:t>
            </a:r>
            <a:r>
              <a:rPr lang="en-US" sz="1400" dirty="0" smtClean="0"/>
              <a:t>marked-down effective amount </a:t>
            </a:r>
            <a:endParaRPr lang="en-US" sz="1400" dirty="0"/>
          </a:p>
          <a:p>
            <a:endParaRPr lang="en-US" sz="1400" dirty="0"/>
          </a:p>
          <a:p>
            <a:pPr marL="0" indent="0">
              <a:buNone/>
            </a:pPr>
            <a:r>
              <a:rPr lang="en-US" sz="1400" u="sng" dirty="0"/>
              <a:t>Minimum Current Exposure (MCE) Summary Report (EMIL ID NP16-678-SG, Report Id 13092):</a:t>
            </a:r>
          </a:p>
          <a:p>
            <a:pPr lvl="0"/>
            <a:r>
              <a:rPr lang="en-US" sz="1400" dirty="0"/>
              <a:t>Moved the summary row from bottom to above details of Operating Date data</a:t>
            </a:r>
          </a:p>
          <a:p>
            <a:pPr lvl="0"/>
            <a:r>
              <a:rPr lang="en-US" sz="1400" dirty="0" smtClean="0"/>
              <a:t>Added IMCE column</a:t>
            </a:r>
          </a:p>
          <a:p>
            <a:endParaRPr lang="en-US" sz="1400" dirty="0" smtClean="0"/>
          </a:p>
          <a:p>
            <a:pPr marL="0" indent="0">
              <a:buNone/>
            </a:pPr>
            <a:r>
              <a:rPr lang="en-US" sz="1400" u="sng" dirty="0" smtClean="0"/>
              <a:t>Future Credit Exposure for CRR PTP Obligations (FCEOBL) Summary Report (EMIL ID NP16-681-SG, Report Id 13106):</a:t>
            </a:r>
          </a:p>
          <a:p>
            <a:r>
              <a:rPr lang="en-US" sz="1400" dirty="0" smtClean="0"/>
              <a:t>Removed </a:t>
            </a:r>
            <a:r>
              <a:rPr lang="en-US" sz="1400" dirty="0"/>
              <a:t>State Change Adder Exposure column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3231629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Title 4"/>
          <p:cNvSpPr>
            <a:spLocks noGrp="1"/>
          </p:cNvSpPr>
          <p:nvPr>
            <p:ph type="title"/>
          </p:nvPr>
        </p:nvSpPr>
        <p:spPr/>
        <p:txBody>
          <a:bodyPr/>
          <a:lstStyle/>
          <a:p>
            <a:r>
              <a:rPr lang="en-US" sz="2400" dirty="0" smtClean="0"/>
              <a:t>Protocol Disclaimer </a:t>
            </a:r>
            <a:endParaRPr lang="en-US" sz="2400" dirty="0"/>
          </a:p>
        </p:txBody>
      </p:sp>
      <p:sp>
        <p:nvSpPr>
          <p:cNvPr id="6" name="Content Placeholder 5"/>
          <p:cNvSpPr>
            <a:spLocks noGrp="1"/>
          </p:cNvSpPr>
          <p:nvPr>
            <p:ph idx="1"/>
          </p:nvPr>
        </p:nvSpPr>
        <p:spPr/>
        <p:txBody>
          <a:bodyPr/>
          <a:lstStyle/>
          <a:p>
            <a:pPr marL="0" indent="0">
              <a:buNone/>
            </a:pPr>
            <a:r>
              <a:rPr lang="en-US" dirty="0" smtClean="0"/>
              <a:t>Legal Disclaimers and Admonitions</a:t>
            </a:r>
          </a:p>
          <a:p>
            <a:endParaRPr lang="en-US" dirty="0" smtClean="0"/>
          </a:p>
          <a:p>
            <a:pPr marL="0" indent="0">
              <a:buNone/>
            </a:pPr>
            <a:r>
              <a:rPr lang="en-US" dirty="0" smtClean="0"/>
              <a:t>This </a:t>
            </a:r>
            <a:r>
              <a:rPr lang="en-US" dirty="0"/>
              <a:t>presentation provides a general overview of the Texas Nodal Market and is not intended to be a substitute for the ERCOT Protocols, as amended from time to time. If any conflict exists between this presentation and the ERCOT Protocols, the ERCOT Protocols shall control in all respects.</a:t>
            </a:r>
          </a:p>
          <a:p>
            <a:endParaRPr lang="en-US" dirty="0" smtClean="0"/>
          </a:p>
          <a:p>
            <a:pPr marL="0" indent="0">
              <a:buNone/>
            </a:pPr>
            <a:r>
              <a:rPr lang="en-US" dirty="0" smtClean="0"/>
              <a:t>For </a:t>
            </a:r>
            <a:r>
              <a:rPr lang="en-US" dirty="0"/>
              <a:t>more information, please visit:</a:t>
            </a:r>
          </a:p>
          <a:p>
            <a:pPr marL="0" indent="0">
              <a:buNone/>
            </a:pPr>
            <a:r>
              <a:rPr lang="en-US" u="sng" dirty="0"/>
              <a:t>http://www.ercot.com/mktrules/nprotocols/ </a:t>
            </a: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Course Audience</a:t>
            </a:r>
            <a:endParaRPr lang="en-US" sz="2400" dirty="0"/>
          </a:p>
        </p:txBody>
      </p:sp>
      <p:sp>
        <p:nvSpPr>
          <p:cNvPr id="3" name="Content Placeholder 2"/>
          <p:cNvSpPr>
            <a:spLocks noGrp="1"/>
          </p:cNvSpPr>
          <p:nvPr>
            <p:ph idx="1"/>
          </p:nvPr>
        </p:nvSpPr>
        <p:spPr/>
        <p:txBody>
          <a:bodyPr/>
          <a:lstStyle/>
          <a:p>
            <a:endParaRPr lang="en-US" dirty="0"/>
          </a:p>
          <a:p>
            <a:pPr marL="0" indent="0">
              <a:buNone/>
            </a:pPr>
            <a:r>
              <a:rPr lang="en-US" dirty="0" smtClean="0"/>
              <a:t>This training is </a:t>
            </a:r>
            <a:r>
              <a:rPr lang="en-US" dirty="0"/>
              <a:t>intended for personnel responsible for meeting ERCOT creditworthiness requirements at their </a:t>
            </a:r>
            <a:r>
              <a:rPr lang="en-US" dirty="0" smtClean="0"/>
              <a:t>companies and who have completed the Credit Management Workshop. </a:t>
            </a:r>
          </a:p>
          <a:p>
            <a:pPr marL="0" indent="0">
              <a:buNone/>
            </a:pPr>
            <a:endParaRPr lang="en-US" dirty="0"/>
          </a:p>
          <a:p>
            <a:pPr marL="0" indent="0">
              <a:buNone/>
            </a:pPr>
            <a:r>
              <a:rPr lang="en-US" dirty="0" smtClean="0"/>
              <a:t>Includes </a:t>
            </a:r>
            <a:r>
              <a:rPr lang="en-US" dirty="0"/>
              <a:t>companies registered as Qualified Scheduling Entities and CRR Account </a:t>
            </a:r>
            <a:r>
              <a:rPr lang="en-US" dirty="0" smtClean="0"/>
              <a:t>Holders</a:t>
            </a:r>
          </a:p>
          <a:p>
            <a:pPr marL="0" indent="0">
              <a:buNone/>
            </a:pPr>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34569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Workshop Objectives</a:t>
            </a:r>
            <a:endParaRPr lang="en-US" sz="2400" dirty="0"/>
          </a:p>
        </p:txBody>
      </p:sp>
      <p:sp>
        <p:nvSpPr>
          <p:cNvPr id="3" name="Content Placeholder 2"/>
          <p:cNvSpPr>
            <a:spLocks noGrp="1"/>
          </p:cNvSpPr>
          <p:nvPr>
            <p:ph idx="1"/>
          </p:nvPr>
        </p:nvSpPr>
        <p:spPr>
          <a:xfrm>
            <a:off x="406400" y="762000"/>
            <a:ext cx="11379200" cy="5638800"/>
          </a:xfrm>
        </p:spPr>
        <p:txBody>
          <a:bodyPr/>
          <a:lstStyle/>
          <a:p>
            <a:pPr marL="0" indent="0">
              <a:buNone/>
            </a:pPr>
            <a:r>
              <a:rPr lang="en-US" sz="2400" dirty="0" smtClean="0"/>
              <a:t>Gain </a:t>
            </a:r>
            <a:r>
              <a:rPr lang="en-US" sz="2400" dirty="0"/>
              <a:t>an understanding of…. </a:t>
            </a:r>
          </a:p>
          <a:p>
            <a:pPr lvl="0"/>
            <a:r>
              <a:rPr lang="en-US" sz="2000" dirty="0"/>
              <a:t>Credit </a:t>
            </a:r>
            <a:r>
              <a:rPr lang="en-US" sz="2000" dirty="0" smtClean="0"/>
              <a:t>changes </a:t>
            </a:r>
            <a:r>
              <a:rPr lang="en-US" sz="2000" dirty="0"/>
              <a:t>related to implementation of </a:t>
            </a:r>
            <a:r>
              <a:rPr lang="en-US" sz="2000" dirty="0" smtClean="0"/>
              <a:t>Nodal Protocol </a:t>
            </a:r>
            <a:r>
              <a:rPr lang="en-US" sz="2000" dirty="0"/>
              <a:t>Revision </a:t>
            </a:r>
            <a:r>
              <a:rPr lang="en-US" sz="2000" dirty="0" smtClean="0"/>
              <a:t>Requests (NPRRs): </a:t>
            </a:r>
            <a:endParaRPr lang="en-US" sz="2000" dirty="0"/>
          </a:p>
          <a:p>
            <a:pPr lvl="1"/>
            <a:r>
              <a:rPr lang="en-US" sz="1600" dirty="0" smtClean="0"/>
              <a:t>NPRR519, Exemption of ERS-Only QSEs from Collateral and Capitalization Requirements </a:t>
            </a:r>
          </a:p>
          <a:p>
            <a:pPr lvl="1"/>
            <a:r>
              <a:rPr lang="en-US" sz="1600" dirty="0" smtClean="0"/>
              <a:t>NPRR620, Collateral Requirements for Counter-Parties with No Load or Generation</a:t>
            </a:r>
            <a:endParaRPr lang="en-US" sz="1600" dirty="0"/>
          </a:p>
          <a:p>
            <a:pPr lvl="1"/>
            <a:r>
              <a:rPr lang="en-US" sz="1600" dirty="0" smtClean="0"/>
              <a:t>NPRR660, Remove CRR State Change Adder</a:t>
            </a:r>
          </a:p>
          <a:p>
            <a:pPr lvl="1"/>
            <a:r>
              <a:rPr lang="en-US" sz="1600" dirty="0" smtClean="0"/>
              <a:t>NPRR741, Clarification to TPE and EAL Credit Exposure Calculations (</a:t>
            </a:r>
            <a:r>
              <a:rPr lang="en-US" sz="1400" dirty="0" smtClean="0"/>
              <a:t>Calculation implemented in February 2018)</a:t>
            </a:r>
          </a:p>
          <a:p>
            <a:pPr lvl="1"/>
            <a:endParaRPr lang="en-US" sz="2000" dirty="0" smtClean="0"/>
          </a:p>
          <a:p>
            <a:pPr lvl="0"/>
            <a:r>
              <a:rPr lang="en-US" sz="2000" dirty="0" smtClean="0"/>
              <a:t>High-Level Credit Calculations: </a:t>
            </a:r>
            <a:endParaRPr lang="en-US" sz="2000" dirty="0"/>
          </a:p>
          <a:p>
            <a:pPr lvl="1"/>
            <a:r>
              <a:rPr lang="en-US" sz="1600" dirty="0"/>
              <a:t>NPRR620, Collateral Requirements for Counter-Parties with No Load or </a:t>
            </a:r>
            <a:r>
              <a:rPr lang="en-US" sz="1600" dirty="0" smtClean="0"/>
              <a:t>Generation</a:t>
            </a:r>
            <a:endParaRPr lang="en-US" sz="1600" dirty="0"/>
          </a:p>
          <a:p>
            <a:pPr lvl="1"/>
            <a:endParaRPr lang="en-US" sz="2000" dirty="0" smtClean="0"/>
          </a:p>
          <a:p>
            <a:pPr lvl="0"/>
            <a:r>
              <a:rPr lang="en-US" sz="2000" dirty="0" smtClean="0"/>
              <a:t>Credit </a:t>
            </a:r>
            <a:r>
              <a:rPr lang="en-US" sz="2000" dirty="0"/>
              <a:t>Report </a:t>
            </a:r>
            <a:r>
              <a:rPr lang="en-US" sz="2000" dirty="0" smtClean="0"/>
              <a:t>Changes</a:t>
            </a:r>
          </a:p>
          <a:p>
            <a:pPr lvl="1"/>
            <a:r>
              <a:rPr lang="en-US" sz="1600" dirty="0"/>
              <a:t>NPRR620, Collateral Requirements for Counter-Parties with No Load or Generation</a:t>
            </a:r>
          </a:p>
          <a:p>
            <a:pPr lvl="1"/>
            <a:r>
              <a:rPr lang="en-US" sz="1600" dirty="0" smtClean="0"/>
              <a:t>NPRR660</a:t>
            </a:r>
            <a:r>
              <a:rPr lang="en-US" sz="1600" dirty="0"/>
              <a:t>, Remove CRR State </a:t>
            </a:r>
            <a:r>
              <a:rPr lang="en-US" sz="1600" dirty="0" smtClean="0"/>
              <a:t>Change </a:t>
            </a:r>
            <a:r>
              <a:rPr lang="en-US" sz="1600" dirty="0"/>
              <a:t>Adder</a:t>
            </a:r>
          </a:p>
          <a:p>
            <a:pPr lvl="1"/>
            <a:r>
              <a:rPr lang="en-US" sz="1600" dirty="0"/>
              <a:t>NPRR741, Clarification to TPE and EAL Credit Exposure </a:t>
            </a:r>
            <a:r>
              <a:rPr lang="en-US" sz="1600" dirty="0" smtClean="0"/>
              <a:t>Calculations</a:t>
            </a:r>
          </a:p>
          <a:p>
            <a:pPr lvl="1"/>
            <a:endParaRPr lang="en-US" sz="1600" dirty="0"/>
          </a:p>
          <a:p>
            <a:pPr lvl="0"/>
            <a:r>
              <a:rPr lang="en-US" sz="2000" dirty="0" smtClean="0"/>
              <a:t>Review Components of </a:t>
            </a:r>
            <a:r>
              <a:rPr lang="en-US" sz="1600" dirty="0" smtClean="0"/>
              <a:t>NPRR800, Revisions to Credit Exposure Calculations to Use Electricity Futures Market Prices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716032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442118"/>
          </a:xfrm>
        </p:spPr>
        <p:txBody>
          <a:bodyPr/>
          <a:lstStyle/>
          <a:p>
            <a:r>
              <a:rPr lang="en-US" dirty="0" smtClean="0"/>
              <a:t>Workshop Outline</a:t>
            </a:r>
            <a:endParaRPr lang="en-US" dirty="0"/>
          </a:p>
        </p:txBody>
      </p:sp>
      <p:sp>
        <p:nvSpPr>
          <p:cNvPr id="3" name="Content Placeholder 2"/>
          <p:cNvSpPr>
            <a:spLocks noGrp="1"/>
          </p:cNvSpPr>
          <p:nvPr>
            <p:ph idx="1"/>
          </p:nvPr>
        </p:nvSpPr>
        <p:spPr>
          <a:xfrm>
            <a:off x="406400" y="762000"/>
            <a:ext cx="11379200" cy="5799138"/>
          </a:xfrm>
        </p:spPr>
        <p:txBody>
          <a:bodyPr/>
          <a:lstStyle/>
          <a:p>
            <a:r>
              <a:rPr lang="en-US" sz="2000" dirty="0" smtClean="0"/>
              <a:t>Introduction</a:t>
            </a:r>
          </a:p>
          <a:p>
            <a:r>
              <a:rPr lang="en-US" sz="2000" dirty="0" smtClean="0"/>
              <a:t>Credit exposure calculation changes related to:</a:t>
            </a:r>
          </a:p>
          <a:p>
            <a:pPr lvl="1"/>
            <a:r>
              <a:rPr lang="en-US" sz="1800" dirty="0" smtClean="0"/>
              <a:t>Estimated Aggregate Liability (EAL)</a:t>
            </a:r>
          </a:p>
          <a:p>
            <a:pPr lvl="2"/>
            <a:r>
              <a:rPr lang="en-US" sz="1600" dirty="0" smtClean="0"/>
              <a:t>MAX RTLE (Real-Time Liability Extrapolated)</a:t>
            </a:r>
          </a:p>
          <a:p>
            <a:pPr lvl="2"/>
            <a:r>
              <a:rPr lang="en-US" sz="1600" dirty="0" smtClean="0"/>
              <a:t>MAX URTA (Unbilled Real-Time Amount)</a:t>
            </a:r>
          </a:p>
          <a:p>
            <a:pPr lvl="1"/>
            <a:r>
              <a:rPr lang="en-US" sz="1800" dirty="0" smtClean="0"/>
              <a:t>Minimum Current Exposure (MCE)</a:t>
            </a:r>
          </a:p>
          <a:p>
            <a:pPr lvl="1"/>
            <a:endParaRPr lang="en-US" sz="1800" dirty="0" smtClean="0"/>
          </a:p>
          <a:p>
            <a:r>
              <a:rPr lang="en-US" sz="2000" dirty="0" smtClean="0"/>
              <a:t>NPRR Overview</a:t>
            </a:r>
          </a:p>
          <a:p>
            <a:pPr lvl="1"/>
            <a:r>
              <a:rPr lang="en-US" sz="1800" dirty="0" smtClean="0"/>
              <a:t>519, 620, 660, 741, and 800</a:t>
            </a:r>
          </a:p>
          <a:p>
            <a:pPr lvl="1"/>
            <a:endParaRPr lang="en-US" sz="1800" dirty="0" smtClean="0"/>
          </a:p>
          <a:p>
            <a:r>
              <a:rPr lang="en-US" sz="2000" dirty="0" smtClean="0"/>
              <a:t>Credit Report Changes </a:t>
            </a:r>
            <a:endParaRPr lang="en-US" sz="1800" dirty="0"/>
          </a:p>
          <a:p>
            <a:pPr lvl="1"/>
            <a:r>
              <a:rPr lang="en-US" sz="1600" dirty="0" smtClean="0"/>
              <a:t>Available Credit Limit (ACL) Summary Report</a:t>
            </a:r>
          </a:p>
          <a:p>
            <a:pPr lvl="1"/>
            <a:r>
              <a:rPr lang="en-US" sz="1600" dirty="0"/>
              <a:t>Total Potential Exposure (TPE) Summary Report</a:t>
            </a:r>
          </a:p>
          <a:p>
            <a:pPr lvl="1"/>
            <a:r>
              <a:rPr lang="en-US" sz="1600" dirty="0" smtClean="0"/>
              <a:t>Estimated Aggregate Liability (EAL) Summary Report</a:t>
            </a:r>
          </a:p>
          <a:p>
            <a:pPr lvl="1"/>
            <a:r>
              <a:rPr lang="en-US" sz="1600" dirty="0"/>
              <a:t>Estimated Aggregate Liability (EAL) </a:t>
            </a:r>
            <a:r>
              <a:rPr lang="en-US" sz="1600" dirty="0" smtClean="0"/>
              <a:t>Detail Report</a:t>
            </a:r>
          </a:p>
          <a:p>
            <a:pPr lvl="1"/>
            <a:r>
              <a:rPr lang="en-US" sz="1600" dirty="0" smtClean="0"/>
              <a:t>Minimum Current Exposure (MCE) Summary Report</a:t>
            </a:r>
          </a:p>
          <a:p>
            <a:pPr lvl="1"/>
            <a:r>
              <a:rPr lang="en-US" sz="1600" dirty="0" smtClean="0"/>
              <a:t>Future Credit Exposure for CRR PTP Obligations (FCEOBL) Summary Report</a:t>
            </a:r>
          </a:p>
          <a:p>
            <a:endParaRPr lang="en-US" sz="2000" dirty="0" smtClean="0"/>
          </a:p>
          <a:p>
            <a:r>
              <a:rPr lang="en-US" sz="2000" dirty="0" smtClean="0"/>
              <a:t>Q &amp; A </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593753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Exposure Calculation - TPE</a:t>
            </a:r>
            <a:endParaRPr lang="en-US" dirty="0"/>
          </a:p>
        </p:txBody>
      </p:sp>
      <p:sp>
        <p:nvSpPr>
          <p:cNvPr id="3" name="Content Placeholder 2"/>
          <p:cNvSpPr>
            <a:spLocks noGrp="1"/>
          </p:cNvSpPr>
          <p:nvPr>
            <p:ph idx="1"/>
          </p:nvPr>
        </p:nvSpPr>
        <p:spPr>
          <a:xfrm>
            <a:off x="406400" y="990601"/>
            <a:ext cx="11379200" cy="5570537"/>
          </a:xfrm>
        </p:spPr>
        <p:txBody>
          <a:bodyPr/>
          <a:lstStyle/>
          <a:p>
            <a:r>
              <a:rPr lang="en-US" sz="2400" dirty="0" smtClean="0"/>
              <a:t>Total Potential Exposure</a:t>
            </a:r>
          </a:p>
          <a:p>
            <a:endParaRPr lang="en-US" sz="2400" dirty="0" smtClean="0"/>
          </a:p>
          <a:p>
            <a:r>
              <a:rPr lang="en-US" sz="2000" dirty="0" smtClean="0"/>
              <a:t>The ERCOT credit calculation determines a minimum amount that a Counter-Party must post with ERCOT. The minimum amount is defined as Total Potential Exposure (TPE). </a:t>
            </a:r>
          </a:p>
          <a:p>
            <a:endParaRPr lang="en-US" sz="2000" dirty="0" smtClean="0"/>
          </a:p>
          <a:p>
            <a:r>
              <a:rPr lang="en-US" sz="2000" dirty="0" smtClean="0"/>
              <a:t>A Counter-Party must maintain posted Financial Security at or above Total Potential Exposure minus Unsecured Credit Limit (if any)</a:t>
            </a:r>
          </a:p>
          <a:p>
            <a:endParaRPr lang="en-US" sz="2000" dirty="0" smtClean="0"/>
          </a:p>
          <a:p>
            <a:r>
              <a:rPr lang="en-US" sz="2000" dirty="0" smtClean="0"/>
              <a:t>Total Potential Exposure Any</a:t>
            </a:r>
          </a:p>
          <a:p>
            <a:pPr lvl="1"/>
            <a:r>
              <a:rPr lang="en-US" sz="1800" dirty="0" smtClean="0"/>
              <a:t>May be satisfied by Secured Collateral or Unsecured Credit</a:t>
            </a:r>
          </a:p>
          <a:p>
            <a:pPr lvl="1"/>
            <a:endParaRPr lang="en-US" sz="1800" dirty="0" smtClean="0"/>
          </a:p>
          <a:p>
            <a:r>
              <a:rPr lang="en-US" sz="2000" dirty="0" smtClean="0"/>
              <a:t>Total Potential Exposure Secured </a:t>
            </a:r>
          </a:p>
          <a:p>
            <a:pPr lvl="1"/>
            <a:r>
              <a:rPr lang="en-US" sz="1800" dirty="0" smtClean="0"/>
              <a:t>Must be satisfied by Secured Collateral</a:t>
            </a:r>
          </a:p>
          <a:p>
            <a:pPr lvl="1"/>
            <a:endParaRPr lang="en-US" sz="1800" dirty="0"/>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798753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2400" dirty="0" smtClean="0"/>
              <a:t>Credit Exposure Calculation  – TPE  </a:t>
            </a:r>
            <a:endParaRPr lang="en-US" sz="2400" dirty="0" smtClean="0">
              <a:solidFill>
                <a:schemeClr val="accent6">
                  <a:lumMod val="60000"/>
                  <a:lumOff val="40000"/>
                </a:schemeClr>
              </a:solidFill>
            </a:endParaRPr>
          </a:p>
        </p:txBody>
      </p:sp>
      <p:sp>
        <p:nvSpPr>
          <p:cNvPr id="4" name="Slide Number Placeholder 3"/>
          <p:cNvSpPr>
            <a:spLocks noGrp="1"/>
          </p:cNvSpPr>
          <p:nvPr>
            <p:ph type="sldNum" sz="quarter" idx="4"/>
          </p:nvPr>
        </p:nvSpPr>
        <p:spPr>
          <a:xfrm>
            <a:off x="9024731" y="6527181"/>
            <a:ext cx="1510751" cy="284922"/>
          </a:xfrm>
        </p:spPr>
        <p:txBody>
          <a:bodyPr/>
          <a:lstStyle/>
          <a:p>
            <a:pPr algn="r">
              <a:defRPr/>
            </a:pPr>
            <a:fld id="{E2243D31-365D-468B-BC2E-01C372FC6DAC}" type="slidenum">
              <a:rPr lang="en-US" smtClean="0"/>
              <a:pPr algn="r">
                <a:defRPr/>
              </a:pPr>
              <a:t>7</a:t>
            </a:fld>
            <a:endParaRPr lang="en-US" sz="1600" dirty="0"/>
          </a:p>
        </p:txBody>
      </p:sp>
      <p:pic>
        <p:nvPicPr>
          <p:cNvPr id="3" name="Picture 2"/>
          <p:cNvPicPr>
            <a:picLocks noChangeAspect="1"/>
          </p:cNvPicPr>
          <p:nvPr/>
        </p:nvPicPr>
        <p:blipFill>
          <a:blip r:embed="rId3"/>
          <a:stretch>
            <a:fillRect/>
          </a:stretch>
        </p:blipFill>
        <p:spPr>
          <a:xfrm>
            <a:off x="1828800" y="773927"/>
            <a:ext cx="7315200" cy="5410200"/>
          </a:xfrm>
          <a:prstGeom prst="rect">
            <a:avLst/>
          </a:prstGeom>
        </p:spPr>
      </p:pic>
    </p:spTree>
    <p:extLst>
      <p:ext uri="{BB962C8B-B14F-4D97-AF65-F5344CB8AC3E}">
        <p14:creationId xmlns:p14="http://schemas.microsoft.com/office/powerpoint/2010/main" val="3761550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2400" dirty="0" smtClean="0"/>
              <a:t>Credit Exposure Calculation  </a:t>
            </a:r>
            <a:r>
              <a:rPr lang="en-US" sz="2400" dirty="0"/>
              <a:t>– </a:t>
            </a:r>
            <a:r>
              <a:rPr lang="en-US" sz="2400" dirty="0" smtClean="0"/>
              <a:t>MCE </a:t>
            </a:r>
            <a:endParaRPr lang="en-US" sz="2400" dirty="0" smtClean="0">
              <a:solidFill>
                <a:schemeClr val="accent6">
                  <a:lumMod val="60000"/>
                  <a:lumOff val="40000"/>
                </a:schemeClr>
              </a:solidFill>
            </a:endParaRPr>
          </a:p>
        </p:txBody>
      </p:sp>
      <p:sp>
        <p:nvSpPr>
          <p:cNvPr id="4" name="Slide Number Placeholder 3"/>
          <p:cNvSpPr>
            <a:spLocks noGrp="1"/>
          </p:cNvSpPr>
          <p:nvPr>
            <p:ph type="sldNum" sz="quarter" idx="4"/>
          </p:nvPr>
        </p:nvSpPr>
        <p:spPr>
          <a:xfrm>
            <a:off x="9024731" y="6527181"/>
            <a:ext cx="1510751" cy="284922"/>
          </a:xfrm>
        </p:spPr>
        <p:txBody>
          <a:bodyPr/>
          <a:lstStyle/>
          <a:p>
            <a:pPr algn="r">
              <a:defRPr/>
            </a:pPr>
            <a:fld id="{E2243D31-365D-468B-BC2E-01C372FC6DAC}" type="slidenum">
              <a:rPr lang="en-US" smtClean="0"/>
              <a:pPr algn="r">
                <a:defRPr/>
              </a:pPr>
              <a:t>8</a:t>
            </a:fld>
            <a:endParaRPr lang="en-US" sz="1600" dirty="0"/>
          </a:p>
        </p:txBody>
      </p:sp>
      <p:pic>
        <p:nvPicPr>
          <p:cNvPr id="3" name="Picture 2"/>
          <p:cNvPicPr>
            <a:picLocks noChangeAspect="1"/>
          </p:cNvPicPr>
          <p:nvPr/>
        </p:nvPicPr>
        <p:blipFill>
          <a:blip r:embed="rId3"/>
          <a:stretch>
            <a:fillRect/>
          </a:stretch>
        </p:blipFill>
        <p:spPr>
          <a:xfrm>
            <a:off x="2287875" y="914400"/>
            <a:ext cx="6551325" cy="5105400"/>
          </a:xfrm>
          <a:prstGeom prst="rect">
            <a:avLst/>
          </a:prstGeom>
        </p:spPr>
      </p:pic>
    </p:spTree>
    <p:extLst>
      <p:ext uri="{BB962C8B-B14F-4D97-AF65-F5344CB8AC3E}">
        <p14:creationId xmlns:p14="http://schemas.microsoft.com/office/powerpoint/2010/main" val="2575694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NPRR 519 -  Overview</a:t>
            </a:r>
            <a:endParaRPr lang="en-US" sz="2400" dirty="0"/>
          </a:p>
        </p:txBody>
      </p:sp>
      <p:sp>
        <p:nvSpPr>
          <p:cNvPr id="3" name="Content Placeholder 2"/>
          <p:cNvSpPr>
            <a:spLocks noGrp="1"/>
          </p:cNvSpPr>
          <p:nvPr>
            <p:ph idx="1"/>
          </p:nvPr>
        </p:nvSpPr>
        <p:spPr/>
        <p:txBody>
          <a:bodyPr/>
          <a:lstStyle/>
          <a:p>
            <a:r>
              <a:rPr lang="en-US" sz="2800" b="1" dirty="0" smtClean="0"/>
              <a:t>NPRR 519 Exemption of ERS-Only from Collateral and Capitalization </a:t>
            </a:r>
          </a:p>
          <a:p>
            <a:pPr lvl="1"/>
            <a:r>
              <a:rPr lang="en-US" dirty="0" smtClean="0"/>
              <a:t>NPRR 519 </a:t>
            </a:r>
            <a:r>
              <a:rPr lang="en-US" dirty="0"/>
              <a:t>exempts those Qualified Scheduling Entities (QSEs) that represent only Emergency Response Service (ERS) Resources and that do not participate in the Day-Ahead Market (DAM), Real-Time Market (RTM) and Congestion Revenue Right (CRR) market (“ERS-only QSEs”) from the collateral and financial statement reporting requirements in Section 16.11, Financial Security for Counter-Parties, and from each of the various requirements in Section 16.16, Additional Counter-Party Qualification Requirements, including those relating to capitalization, certification, and the verification of a risk management framework.</a:t>
            </a:r>
            <a:endParaRPr lang="en-US" dirty="0" smtClean="0"/>
          </a:p>
          <a:p>
            <a:pPr lvl="1"/>
            <a:endParaRPr lang="en-US" dirty="0"/>
          </a:p>
          <a:p>
            <a:pPr marL="457200" lvl="1" indent="0">
              <a:buNone/>
            </a:pP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1178502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infopath/2007/PartnerControls"/>
    <ds:schemaRef ds:uri="http://purl.org/dc/dcmitype/"/>
    <ds:schemaRef ds:uri="http://www.w3.org/XML/1998/namespace"/>
    <ds:schemaRef ds:uri="http://schemas.openxmlformats.org/package/2006/metadata/core-properties"/>
    <ds:schemaRef ds:uri="http://purl.org/dc/elements/1.1/"/>
    <ds:schemaRef ds:uri="http://schemas.microsoft.com/office/2006/documentManagement/types"/>
    <ds:schemaRef ds:uri="c34af464-7aa1-4edd-9be4-83dffc1cb926"/>
    <ds:schemaRef ds:uri="http://schemas.microsoft.com/office/2006/metadata/propertie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3522</TotalTime>
  <Words>1788</Words>
  <Application>Microsoft Office PowerPoint</Application>
  <PresentationFormat>Widescreen</PresentationFormat>
  <Paragraphs>164</Paragraphs>
  <Slides>16</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Calibri</vt:lpstr>
      <vt:lpstr>1_Custom Design</vt:lpstr>
      <vt:lpstr>Office Theme</vt:lpstr>
      <vt:lpstr>PowerPoint Presentation</vt:lpstr>
      <vt:lpstr>Protocol Disclaimer </vt:lpstr>
      <vt:lpstr>Course Audience</vt:lpstr>
      <vt:lpstr>Workshop Objectives</vt:lpstr>
      <vt:lpstr>Workshop Outline</vt:lpstr>
      <vt:lpstr>Credit Exposure Calculation - TPE</vt:lpstr>
      <vt:lpstr>Credit Exposure Calculation  – TPE  </vt:lpstr>
      <vt:lpstr>Credit Exposure Calculation  – MCE </vt:lpstr>
      <vt:lpstr>NPRR 519 -  Overview</vt:lpstr>
      <vt:lpstr>NPRR 620 -  Overview</vt:lpstr>
      <vt:lpstr>NPRR 660 -  Overview</vt:lpstr>
      <vt:lpstr>NPRR 741 -  Overview</vt:lpstr>
      <vt:lpstr>NPRR 800 - Overview</vt:lpstr>
      <vt:lpstr>NPRR800, Revisions to Credit Exposure Calculations to Use Electricity Futures Market Prices  </vt:lpstr>
      <vt:lpstr>Credit Reports Changes</vt:lpstr>
      <vt:lpstr>Credit Reports Changes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Zapanta, Zaldy</cp:lastModifiedBy>
  <cp:revision>187</cp:revision>
  <cp:lastPrinted>2019-04-15T20:10:43Z</cp:lastPrinted>
  <dcterms:created xsi:type="dcterms:W3CDTF">2016-01-21T15:20:31Z</dcterms:created>
  <dcterms:modified xsi:type="dcterms:W3CDTF">2019-04-17T19:44:39Z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