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Lst>
  <p:notesMasterIdLst>
    <p:notesMasterId r:id="rId36"/>
  </p:notesMasterIdLst>
  <p:handoutMasterIdLst>
    <p:handoutMasterId r:id="rId37"/>
  </p:handoutMasterIdLst>
  <p:sldIdLst>
    <p:sldId id="260" r:id="rId6"/>
    <p:sldId id="299" r:id="rId7"/>
    <p:sldId id="282" r:id="rId8"/>
    <p:sldId id="262" r:id="rId9"/>
    <p:sldId id="263" r:id="rId10"/>
    <p:sldId id="298" r:id="rId11"/>
    <p:sldId id="272" r:id="rId12"/>
    <p:sldId id="331" r:id="rId13"/>
    <p:sldId id="304" r:id="rId14"/>
    <p:sldId id="328" r:id="rId15"/>
    <p:sldId id="332" r:id="rId16"/>
    <p:sldId id="306" r:id="rId17"/>
    <p:sldId id="308" r:id="rId18"/>
    <p:sldId id="307" r:id="rId19"/>
    <p:sldId id="311" r:id="rId20"/>
    <p:sldId id="312" r:id="rId21"/>
    <p:sldId id="313" r:id="rId22"/>
    <p:sldId id="314" r:id="rId23"/>
    <p:sldId id="315" r:id="rId24"/>
    <p:sldId id="316" r:id="rId25"/>
    <p:sldId id="317" r:id="rId26"/>
    <p:sldId id="318" r:id="rId27"/>
    <p:sldId id="319" r:id="rId28"/>
    <p:sldId id="320" r:id="rId29"/>
    <p:sldId id="321" r:id="rId30"/>
    <p:sldId id="322" r:id="rId31"/>
    <p:sldId id="323" r:id="rId32"/>
    <p:sldId id="325" r:id="rId33"/>
    <p:sldId id="324" r:id="rId34"/>
    <p:sldId id="326"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wnsend, Aaron" initials="TA" lastIdx="1" clrIdx="0">
    <p:extLst>
      <p:ext uri="{19B8F6BF-5375-455C-9EA6-DF929625EA0E}">
        <p15:presenceInfo xmlns:p15="http://schemas.microsoft.com/office/powerpoint/2012/main" userId="S-1-5-21-639947351-343809578-3807592339-53395" providerId="AD"/>
      </p:ext>
    </p:extLst>
  </p:cmAuthor>
  <p:cmAuthor id="2" name="Zhang, Wen" initials="ZW" lastIdx="9" clrIdx="1">
    <p:extLst>
      <p:ext uri="{19B8F6BF-5375-455C-9EA6-DF929625EA0E}">
        <p15:presenceInfo xmlns:p15="http://schemas.microsoft.com/office/powerpoint/2012/main" userId="S-1-5-21-639947351-343809578-3807592339-533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BE3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3910" autoAdjust="0"/>
  </p:normalViewPr>
  <p:slideViewPr>
    <p:cSldViewPr showGuides="1">
      <p:cViewPr varScale="1">
        <p:scale>
          <a:sx n="60" d="100"/>
          <a:sy n="60" d="100"/>
        </p:scale>
        <p:origin x="1386" y="72"/>
      </p:cViewPr>
      <p:guideLst>
        <p:guide orient="horz" pos="2160"/>
        <p:guide pos="2880"/>
      </p:guideLst>
    </p:cSldViewPr>
  </p:slideViewPr>
  <p:outlineViewPr>
    <p:cViewPr>
      <p:scale>
        <a:sx n="33" d="100"/>
        <a:sy n="33" d="100"/>
      </p:scale>
      <p:origin x="0" y="-4476"/>
    </p:cViewPr>
  </p:outlineViewPr>
  <p:notesTextViewPr>
    <p:cViewPr>
      <p:scale>
        <a:sx n="3" d="2"/>
        <a:sy n="3" d="2"/>
      </p:scale>
      <p:origin x="0" y="0"/>
    </p:cViewPr>
  </p:notesTextViewPr>
  <p:sorterViewPr>
    <p:cViewPr>
      <p:scale>
        <a:sx n="100" d="100"/>
        <a:sy n="100" d="100"/>
      </p:scale>
      <p:origin x="0" y="-3546"/>
    </p:cViewPr>
  </p:sorterViewPr>
  <p:notesViewPr>
    <p:cSldViewPr showGuides="1">
      <p:cViewPr varScale="1">
        <p:scale>
          <a:sx n="48" d="100"/>
          <a:sy n="48" d="100"/>
        </p:scale>
        <p:origin x="2652"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4/17/2019</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dirty="0"/>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4/17/2019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dirty="0"/>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a:t>
            </a:fld>
            <a:endParaRPr lang="en-US" dirty="0"/>
          </a:p>
        </p:txBody>
      </p:sp>
    </p:spTree>
    <p:extLst>
      <p:ext uri="{BB962C8B-B14F-4D97-AF65-F5344CB8AC3E}">
        <p14:creationId xmlns:p14="http://schemas.microsoft.com/office/powerpoint/2010/main" val="2699748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10</a:t>
            </a:fld>
            <a:endParaRPr lang="en-US" dirty="0"/>
          </a:p>
        </p:txBody>
      </p:sp>
    </p:spTree>
    <p:extLst>
      <p:ext uri="{BB962C8B-B14F-4D97-AF65-F5344CB8AC3E}">
        <p14:creationId xmlns:p14="http://schemas.microsoft.com/office/powerpoint/2010/main" val="3626301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11</a:t>
            </a:fld>
            <a:endParaRPr lang="en-US" dirty="0"/>
          </a:p>
        </p:txBody>
      </p:sp>
    </p:spTree>
    <p:extLst>
      <p:ext uri="{BB962C8B-B14F-4D97-AF65-F5344CB8AC3E}">
        <p14:creationId xmlns:p14="http://schemas.microsoft.com/office/powerpoint/2010/main" val="3789466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62AC51D-6DAA-4455-8EA7-D54B64909A85}" type="slidenum">
              <a:rPr lang="en-US" smtClean="0"/>
              <a:t>12</a:t>
            </a:fld>
            <a:endParaRPr lang="en-US" dirty="0"/>
          </a:p>
        </p:txBody>
      </p:sp>
    </p:spTree>
    <p:extLst>
      <p:ext uri="{BB962C8B-B14F-4D97-AF65-F5344CB8AC3E}">
        <p14:creationId xmlns:p14="http://schemas.microsoft.com/office/powerpoint/2010/main" val="2657898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13</a:t>
            </a:fld>
            <a:endParaRPr lang="en-US" dirty="0"/>
          </a:p>
        </p:txBody>
      </p:sp>
    </p:spTree>
    <p:extLst>
      <p:ext uri="{BB962C8B-B14F-4D97-AF65-F5344CB8AC3E}">
        <p14:creationId xmlns:p14="http://schemas.microsoft.com/office/powerpoint/2010/main" val="1076716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14</a:t>
            </a:fld>
            <a:endParaRPr lang="en-US" dirty="0"/>
          </a:p>
        </p:txBody>
      </p:sp>
    </p:spTree>
    <p:extLst>
      <p:ext uri="{BB962C8B-B14F-4D97-AF65-F5344CB8AC3E}">
        <p14:creationId xmlns:p14="http://schemas.microsoft.com/office/powerpoint/2010/main" val="57335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15</a:t>
            </a:fld>
            <a:endParaRPr lang="en-US" dirty="0"/>
          </a:p>
        </p:txBody>
      </p:sp>
    </p:spTree>
    <p:extLst>
      <p:ext uri="{BB962C8B-B14F-4D97-AF65-F5344CB8AC3E}">
        <p14:creationId xmlns:p14="http://schemas.microsoft.com/office/powerpoint/2010/main" val="913952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16</a:t>
            </a:fld>
            <a:endParaRPr lang="en-US" dirty="0"/>
          </a:p>
        </p:txBody>
      </p:sp>
    </p:spTree>
    <p:extLst>
      <p:ext uri="{BB962C8B-B14F-4D97-AF65-F5344CB8AC3E}">
        <p14:creationId xmlns:p14="http://schemas.microsoft.com/office/powerpoint/2010/main" val="1069939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17</a:t>
            </a:fld>
            <a:endParaRPr lang="en-US" dirty="0"/>
          </a:p>
        </p:txBody>
      </p:sp>
    </p:spTree>
    <p:extLst>
      <p:ext uri="{BB962C8B-B14F-4D97-AF65-F5344CB8AC3E}">
        <p14:creationId xmlns:p14="http://schemas.microsoft.com/office/powerpoint/2010/main" val="18308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18</a:t>
            </a:fld>
            <a:endParaRPr lang="en-US" dirty="0"/>
          </a:p>
        </p:txBody>
      </p:sp>
    </p:spTree>
    <p:extLst>
      <p:ext uri="{BB962C8B-B14F-4D97-AF65-F5344CB8AC3E}">
        <p14:creationId xmlns:p14="http://schemas.microsoft.com/office/powerpoint/2010/main" val="21556441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19</a:t>
            </a:fld>
            <a:endParaRPr lang="en-US" dirty="0"/>
          </a:p>
        </p:txBody>
      </p:sp>
    </p:spTree>
    <p:extLst>
      <p:ext uri="{BB962C8B-B14F-4D97-AF65-F5344CB8AC3E}">
        <p14:creationId xmlns:p14="http://schemas.microsoft.com/office/powerpoint/2010/main" val="22102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a:t>
            </a:fld>
            <a:endParaRPr lang="en-US" dirty="0"/>
          </a:p>
        </p:txBody>
      </p:sp>
    </p:spTree>
    <p:extLst>
      <p:ext uri="{BB962C8B-B14F-4D97-AF65-F5344CB8AC3E}">
        <p14:creationId xmlns:p14="http://schemas.microsoft.com/office/powerpoint/2010/main" val="3169350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20</a:t>
            </a:fld>
            <a:endParaRPr lang="en-US" dirty="0"/>
          </a:p>
        </p:txBody>
      </p:sp>
    </p:spTree>
    <p:extLst>
      <p:ext uri="{BB962C8B-B14F-4D97-AF65-F5344CB8AC3E}">
        <p14:creationId xmlns:p14="http://schemas.microsoft.com/office/powerpoint/2010/main" val="9423798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21</a:t>
            </a:fld>
            <a:endParaRPr lang="en-US" dirty="0"/>
          </a:p>
        </p:txBody>
      </p:sp>
    </p:spTree>
    <p:extLst>
      <p:ext uri="{BB962C8B-B14F-4D97-AF65-F5344CB8AC3E}">
        <p14:creationId xmlns:p14="http://schemas.microsoft.com/office/powerpoint/2010/main" val="5524924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22</a:t>
            </a:fld>
            <a:endParaRPr lang="en-US" dirty="0"/>
          </a:p>
        </p:txBody>
      </p:sp>
    </p:spTree>
    <p:extLst>
      <p:ext uri="{BB962C8B-B14F-4D97-AF65-F5344CB8AC3E}">
        <p14:creationId xmlns:p14="http://schemas.microsoft.com/office/powerpoint/2010/main" val="1793455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23</a:t>
            </a:fld>
            <a:endParaRPr lang="en-US" dirty="0"/>
          </a:p>
        </p:txBody>
      </p:sp>
    </p:spTree>
    <p:extLst>
      <p:ext uri="{BB962C8B-B14F-4D97-AF65-F5344CB8AC3E}">
        <p14:creationId xmlns:p14="http://schemas.microsoft.com/office/powerpoint/2010/main" val="16267003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24</a:t>
            </a:fld>
            <a:endParaRPr lang="en-US" dirty="0"/>
          </a:p>
        </p:txBody>
      </p:sp>
    </p:spTree>
    <p:extLst>
      <p:ext uri="{BB962C8B-B14F-4D97-AF65-F5344CB8AC3E}">
        <p14:creationId xmlns:p14="http://schemas.microsoft.com/office/powerpoint/2010/main" val="34879150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25</a:t>
            </a:fld>
            <a:endParaRPr lang="en-US" dirty="0"/>
          </a:p>
        </p:txBody>
      </p:sp>
    </p:spTree>
    <p:extLst>
      <p:ext uri="{BB962C8B-B14F-4D97-AF65-F5344CB8AC3E}">
        <p14:creationId xmlns:p14="http://schemas.microsoft.com/office/powerpoint/2010/main" val="19345702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26</a:t>
            </a:fld>
            <a:endParaRPr lang="en-US" dirty="0"/>
          </a:p>
        </p:txBody>
      </p:sp>
    </p:spTree>
    <p:extLst>
      <p:ext uri="{BB962C8B-B14F-4D97-AF65-F5344CB8AC3E}">
        <p14:creationId xmlns:p14="http://schemas.microsoft.com/office/powerpoint/2010/main" val="9074016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27</a:t>
            </a:fld>
            <a:endParaRPr lang="en-US" dirty="0"/>
          </a:p>
        </p:txBody>
      </p:sp>
    </p:spTree>
    <p:extLst>
      <p:ext uri="{BB962C8B-B14F-4D97-AF65-F5344CB8AC3E}">
        <p14:creationId xmlns:p14="http://schemas.microsoft.com/office/powerpoint/2010/main" val="20994597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28</a:t>
            </a:fld>
            <a:endParaRPr lang="en-US" dirty="0"/>
          </a:p>
        </p:txBody>
      </p:sp>
    </p:spTree>
    <p:extLst>
      <p:ext uri="{BB962C8B-B14F-4D97-AF65-F5344CB8AC3E}">
        <p14:creationId xmlns:p14="http://schemas.microsoft.com/office/powerpoint/2010/main" val="16468479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29</a:t>
            </a:fld>
            <a:endParaRPr lang="en-US" dirty="0"/>
          </a:p>
        </p:txBody>
      </p:sp>
    </p:spTree>
    <p:extLst>
      <p:ext uri="{BB962C8B-B14F-4D97-AF65-F5344CB8AC3E}">
        <p14:creationId xmlns:p14="http://schemas.microsoft.com/office/powerpoint/2010/main" val="1405720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a:t>
            </a:fld>
            <a:endParaRPr lang="en-US" dirty="0"/>
          </a:p>
        </p:txBody>
      </p:sp>
    </p:spTree>
    <p:extLst>
      <p:ext uri="{BB962C8B-B14F-4D97-AF65-F5344CB8AC3E}">
        <p14:creationId xmlns:p14="http://schemas.microsoft.com/office/powerpoint/2010/main" val="2877656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30</a:t>
            </a:fld>
            <a:endParaRPr lang="en-US" dirty="0"/>
          </a:p>
        </p:txBody>
      </p:sp>
    </p:spTree>
    <p:extLst>
      <p:ext uri="{BB962C8B-B14F-4D97-AF65-F5344CB8AC3E}">
        <p14:creationId xmlns:p14="http://schemas.microsoft.com/office/powerpoint/2010/main" val="2650250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4</a:t>
            </a:fld>
            <a:endParaRPr lang="en-US" dirty="0"/>
          </a:p>
        </p:txBody>
      </p:sp>
    </p:spTree>
    <p:extLst>
      <p:ext uri="{BB962C8B-B14F-4D97-AF65-F5344CB8AC3E}">
        <p14:creationId xmlns:p14="http://schemas.microsoft.com/office/powerpoint/2010/main" val="1827202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5</a:t>
            </a:fld>
            <a:endParaRPr lang="en-US" dirty="0"/>
          </a:p>
        </p:txBody>
      </p:sp>
    </p:spTree>
    <p:extLst>
      <p:ext uri="{BB962C8B-B14F-4D97-AF65-F5344CB8AC3E}">
        <p14:creationId xmlns:p14="http://schemas.microsoft.com/office/powerpoint/2010/main" val="2752168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6</a:t>
            </a:fld>
            <a:endParaRPr lang="en-US" dirty="0"/>
          </a:p>
        </p:txBody>
      </p:sp>
    </p:spTree>
    <p:extLst>
      <p:ext uri="{BB962C8B-B14F-4D97-AF65-F5344CB8AC3E}">
        <p14:creationId xmlns:p14="http://schemas.microsoft.com/office/powerpoint/2010/main" val="2885095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7</a:t>
            </a:fld>
            <a:endParaRPr lang="en-US" dirty="0"/>
          </a:p>
        </p:txBody>
      </p:sp>
    </p:spTree>
    <p:extLst>
      <p:ext uri="{BB962C8B-B14F-4D97-AF65-F5344CB8AC3E}">
        <p14:creationId xmlns:p14="http://schemas.microsoft.com/office/powerpoint/2010/main" val="3919994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8</a:t>
            </a:fld>
            <a:endParaRPr lang="en-US" dirty="0"/>
          </a:p>
        </p:txBody>
      </p:sp>
    </p:spTree>
    <p:extLst>
      <p:ext uri="{BB962C8B-B14F-4D97-AF65-F5344CB8AC3E}">
        <p14:creationId xmlns:p14="http://schemas.microsoft.com/office/powerpoint/2010/main" val="2380890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9</a:t>
            </a:fld>
            <a:endParaRPr lang="en-US" dirty="0"/>
          </a:p>
        </p:txBody>
      </p:sp>
    </p:spTree>
    <p:extLst>
      <p:ext uri="{BB962C8B-B14F-4D97-AF65-F5344CB8AC3E}">
        <p14:creationId xmlns:p14="http://schemas.microsoft.com/office/powerpoint/2010/main" val="1855202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r>
              <a:rPr lang="en-US" dirty="0" smtClean="0"/>
              <a:t>Footer text goes here.</a:t>
            </a:r>
            <a:endParaRPr lang="en-US" dirty="0"/>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15744571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990600"/>
            <a:ext cx="8534400" cy="5052221"/>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4"/>
          <p:cNvSpPr>
            <a:spLocks noGrp="1"/>
          </p:cNvSpPr>
          <p:nvPr>
            <p:ph type="ftr" sz="quarter" idx="11"/>
          </p:nvPr>
        </p:nvSpPr>
        <p:spPr>
          <a:xfrm>
            <a:off x="2743200" y="6553200"/>
            <a:ext cx="4038600" cy="228600"/>
          </a:xfrm>
        </p:spPr>
        <p:txBody>
          <a:bodyPr/>
          <a:lstStyle/>
          <a:p>
            <a:r>
              <a:rPr lang="en-US" dirty="0" smtClean="0"/>
              <a:t>Footer text goes here.</a:t>
            </a:r>
            <a:endParaRPr lang="en-US" dirty="0"/>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27900848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Footer text goes here.</a:t>
            </a:r>
            <a:endParaRPr lang="en-US" dirty="0"/>
          </a:p>
        </p:txBody>
      </p:sp>
      <p:sp>
        <p:nvSpPr>
          <p:cNvPr id="4" name="Slide Number Placeholder 3"/>
          <p:cNvSpPr>
            <a:spLocks noGrp="1"/>
          </p:cNvSpPr>
          <p:nvPr>
            <p:ph type="sldNum" sz="quarter" idx="11"/>
          </p:nvPr>
        </p:nvSpPr>
        <p:spPr/>
        <p:txBody>
          <a:bodyPr/>
          <a:lstStyle/>
          <a:p>
            <a:fld id="{1D93BD3E-1E9A-4970-A6F7-E7AC52762E0C}" type="slidenum">
              <a:rPr lang="en-US" smtClean="0"/>
              <a:pPr/>
              <a:t>‹#›</a:t>
            </a:fld>
            <a:endParaRPr lang="en-US" dirty="0"/>
          </a:p>
        </p:txBody>
      </p:sp>
      <p:sp>
        <p:nvSpPr>
          <p:cNvPr id="5" name="Content Placeholder 4"/>
          <p:cNvSpPr>
            <a:spLocks noGrp="1"/>
          </p:cNvSpPr>
          <p:nvPr>
            <p:ph sz="half" idx="1"/>
          </p:nvPr>
        </p:nvSpPr>
        <p:spPr>
          <a:xfrm>
            <a:off x="628650" y="990601"/>
            <a:ext cx="3886200" cy="4800600"/>
          </a:xfrm>
          <a:prstGeom prst="rect">
            <a:avLst/>
          </a:prstGeom>
        </p:spPr>
        <p:txBody>
          <a:bodyPr/>
          <a:lstStyle/>
          <a:p>
            <a:endParaRPr lang="en-US" dirty="0"/>
          </a:p>
        </p:txBody>
      </p:sp>
      <p:sp>
        <p:nvSpPr>
          <p:cNvPr id="6" name="Content Placeholder 5"/>
          <p:cNvSpPr>
            <a:spLocks noGrp="1"/>
          </p:cNvSpPr>
          <p:nvPr>
            <p:ph sz="half" idx="2"/>
          </p:nvPr>
        </p:nvSpPr>
        <p:spPr>
          <a:xfrm>
            <a:off x="4629150" y="990601"/>
            <a:ext cx="3886200" cy="4800600"/>
          </a:xfrm>
          <a:prstGeom prst="rect">
            <a:avLst/>
          </a:prstGeom>
        </p:spPr>
        <p:txBody>
          <a:bodyPr/>
          <a:lstStyle/>
          <a:p>
            <a:endParaRPr lang="en-US"/>
          </a:p>
        </p:txBody>
      </p:sp>
      <p:sp>
        <p:nvSpPr>
          <p:cNvPr id="7"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smtClean="0"/>
              <a:t>Click to edit Master title style</a:t>
            </a:r>
            <a:endParaRPr lang="en-US" dirty="0"/>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76478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Footer text goes here.</a:t>
            </a:r>
            <a:endParaRPr lang="en-US" dirty="0"/>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pPr algn="l"/>
            <a:r>
              <a:rPr lang="en-US" sz="1000" b="1" baseline="0" dirty="0" smtClean="0">
                <a:solidFill>
                  <a:schemeClr val="tx2"/>
                </a:solidFill>
              </a:rPr>
              <a:t>PUBLIC</a:t>
            </a:r>
            <a:endParaRPr lang="en-US" sz="1000" b="1" dirty="0">
              <a:solidFill>
                <a:schemeClr val="tx2"/>
              </a:solidFill>
            </a:endParaRP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0" y="2105561"/>
            <a:ext cx="5646034" cy="2092881"/>
          </a:xfrm>
          <a:prstGeom prst="rect">
            <a:avLst/>
          </a:prstGeom>
          <a:noFill/>
        </p:spPr>
        <p:txBody>
          <a:bodyPr wrap="square" rtlCol="0">
            <a:spAutoFit/>
          </a:bodyPr>
          <a:lstStyle/>
          <a:p>
            <a:r>
              <a:rPr lang="en-US" sz="2000" b="1" dirty="0" smtClean="0"/>
              <a:t>Analysis of RTORDPA Relaxation and Triggering Proposals</a:t>
            </a:r>
            <a:endParaRPr lang="en-US" sz="2000" b="1" dirty="0"/>
          </a:p>
          <a:p>
            <a:endParaRPr lang="en-US" dirty="0" smtClean="0"/>
          </a:p>
          <a:p>
            <a:endParaRPr lang="en-US" dirty="0"/>
          </a:p>
          <a:p>
            <a:r>
              <a:rPr lang="en-US" dirty="0" smtClean="0"/>
              <a:t>Market Analysis</a:t>
            </a:r>
            <a:endParaRPr lang="en-US" dirty="0"/>
          </a:p>
          <a:p>
            <a:endParaRPr lang="en-US" dirty="0"/>
          </a:p>
          <a:p>
            <a:r>
              <a:rPr lang="en-US" dirty="0" smtClean="0"/>
              <a:t>4/22/2019</a:t>
            </a:r>
            <a:endParaRPr lang="en-US" dirty="0"/>
          </a:p>
        </p:txBody>
      </p:sp>
    </p:spTree>
    <p:extLst>
      <p:ext uri="{BB962C8B-B14F-4D97-AF65-F5344CB8AC3E}">
        <p14:creationId xmlns:p14="http://schemas.microsoft.com/office/powerpoint/2010/main" val="7306037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04800" y="1188720"/>
            <a:ext cx="8534400" cy="4724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1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2000" dirty="0" smtClean="0"/>
          </a:p>
          <a:p>
            <a:pPr marL="0" indent="0">
              <a:buNone/>
            </a:pPr>
            <a:endParaRPr lang="en-US" sz="2000" dirty="0" smtClean="0"/>
          </a:p>
          <a:p>
            <a:endParaRPr lang="en-US" sz="2000" dirty="0" smtClean="0"/>
          </a:p>
          <a:p>
            <a:endParaRPr lang="en-US" sz="2000" dirty="0" smtClean="0"/>
          </a:p>
          <a:p>
            <a:endParaRPr lang="en-US" sz="2000" dirty="0" smtClean="0"/>
          </a:p>
          <a:p>
            <a:endParaRPr lang="en-US" sz="2000" dirty="0" smtClean="0"/>
          </a:p>
        </p:txBody>
      </p:sp>
      <p:sp>
        <p:nvSpPr>
          <p:cNvPr id="2" name="Title 1"/>
          <p:cNvSpPr>
            <a:spLocks noGrp="1"/>
          </p:cNvSpPr>
          <p:nvPr>
            <p:ph type="title"/>
          </p:nvPr>
        </p:nvSpPr>
        <p:spPr>
          <a:xfrm>
            <a:off x="381000" y="243682"/>
            <a:ext cx="8458200" cy="518318"/>
          </a:xfrm>
        </p:spPr>
        <p:txBody>
          <a:bodyPr/>
          <a:lstStyle/>
          <a:p>
            <a:r>
              <a:rPr lang="en-US" dirty="0"/>
              <a:t>The Approaches </a:t>
            </a:r>
            <a:r>
              <a:rPr lang="en-US" dirty="0" smtClean="0"/>
              <a:t>vs. </a:t>
            </a:r>
            <a:r>
              <a:rPr lang="en-US" dirty="0"/>
              <a:t>Sequential SCED</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10</a:t>
            </a:fld>
            <a:endParaRPr lang="en-US" dirty="0"/>
          </a:p>
        </p:txBody>
      </p:sp>
      <p:sp>
        <p:nvSpPr>
          <p:cNvPr id="8" name="Content Placeholder 2"/>
          <p:cNvSpPr txBox="1">
            <a:spLocks/>
          </p:cNvSpPr>
          <p:nvPr/>
        </p:nvSpPr>
        <p:spPr>
          <a:xfrm>
            <a:off x="304800" y="990600"/>
            <a:ext cx="3962391" cy="4724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1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smtClean="0"/>
              <a:t>The graph shows each of the four approaches’ System Lambda + RTORDPA versus the Sequential SCED System Lambda, for the same SCED execution</a:t>
            </a:r>
          </a:p>
          <a:p>
            <a:r>
              <a:rPr lang="en-US" sz="2000" dirty="0" smtClean="0"/>
              <a:t>Points on the line indicate good agreement between the approach and Sequential SCED</a:t>
            </a:r>
          </a:p>
          <a:p>
            <a:r>
              <a:rPr lang="en-US" sz="2000" dirty="0" smtClean="0"/>
              <a:t>Points above and to the left of the line indicate the approach resulted in higher prices than Sequential SCED</a:t>
            </a:r>
          </a:p>
          <a:p>
            <a:endParaRPr lang="en-US" sz="2000" dirty="0" smtClean="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3233" y="958516"/>
            <a:ext cx="4572009" cy="5029210"/>
          </a:xfrm>
          <a:prstGeom prst="rect">
            <a:avLst/>
          </a:prstGeom>
        </p:spPr>
      </p:pic>
    </p:spTree>
    <p:extLst>
      <p:ext uri="{BB962C8B-B14F-4D97-AF65-F5344CB8AC3E}">
        <p14:creationId xmlns:p14="http://schemas.microsoft.com/office/powerpoint/2010/main" val="40432477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591" y="914395"/>
            <a:ext cx="8686818" cy="5029210"/>
          </a:xfrm>
          <a:prstGeom prst="rect">
            <a:avLst/>
          </a:prstGeom>
        </p:spPr>
      </p:pic>
      <p:sp>
        <p:nvSpPr>
          <p:cNvPr id="2" name="Title 1"/>
          <p:cNvSpPr>
            <a:spLocks noGrp="1"/>
          </p:cNvSpPr>
          <p:nvPr>
            <p:ph type="title"/>
          </p:nvPr>
        </p:nvSpPr>
        <p:spPr/>
        <p:txBody>
          <a:bodyPr/>
          <a:lstStyle/>
          <a:p>
            <a:r>
              <a:rPr lang="en-US" dirty="0" smtClean="0"/>
              <a:t>Results for 8/1/2018</a:t>
            </a:r>
            <a:endParaRPr lang="en-US" dirty="0"/>
          </a:p>
        </p:txBody>
      </p:sp>
      <p:grpSp>
        <p:nvGrpSpPr>
          <p:cNvPr id="44" name="Group 43"/>
          <p:cNvGrpSpPr/>
          <p:nvPr/>
        </p:nvGrpSpPr>
        <p:grpSpPr>
          <a:xfrm>
            <a:off x="736358" y="1260836"/>
            <a:ext cx="1295400" cy="2268310"/>
            <a:chOff x="761286" y="1260836"/>
            <a:chExt cx="1295400" cy="2268310"/>
          </a:xfrm>
        </p:grpSpPr>
        <p:sp>
          <p:nvSpPr>
            <p:cNvPr id="13" name="TextBox 12"/>
            <p:cNvSpPr txBox="1"/>
            <p:nvPr/>
          </p:nvSpPr>
          <p:spPr>
            <a:xfrm>
              <a:off x="761286" y="1260836"/>
              <a:ext cx="1295400" cy="1600438"/>
            </a:xfrm>
            <a:prstGeom prst="rect">
              <a:avLst/>
            </a:prstGeom>
            <a:noFill/>
          </p:spPr>
          <p:txBody>
            <a:bodyPr wrap="square" rtlCol="0">
              <a:spAutoFit/>
            </a:bodyPr>
            <a:lstStyle/>
            <a:p>
              <a:pPr algn="ctr"/>
              <a:r>
                <a:rPr lang="en-US" sz="1400" dirty="0" smtClean="0">
                  <a:solidFill>
                    <a:schemeClr val="tx2"/>
                  </a:solidFill>
                </a:rPr>
                <a:t>Conditional 1 and 2 prices higher than Sequential SCED due to decreased HDL</a:t>
              </a:r>
              <a:endParaRPr lang="en-US" sz="1400" dirty="0">
                <a:solidFill>
                  <a:schemeClr val="tx2"/>
                </a:solidFill>
              </a:endParaRPr>
            </a:p>
          </p:txBody>
        </p:sp>
        <p:cxnSp>
          <p:nvCxnSpPr>
            <p:cNvPr id="15" name="Straight Arrow Connector 14"/>
            <p:cNvCxnSpPr>
              <a:stCxn id="13" idx="2"/>
            </p:cNvCxnSpPr>
            <p:nvPr/>
          </p:nvCxnSpPr>
          <p:spPr>
            <a:xfrm>
              <a:off x="1408986" y="2861274"/>
              <a:ext cx="529651" cy="66787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1194055" y="2861274"/>
              <a:ext cx="214931" cy="60909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2772408" y="1828800"/>
            <a:ext cx="2942592" cy="2819400"/>
            <a:chOff x="2772408" y="1828800"/>
            <a:chExt cx="2942592" cy="2819400"/>
          </a:xfrm>
        </p:grpSpPr>
        <p:sp>
          <p:nvSpPr>
            <p:cNvPr id="27" name="TextBox 26"/>
            <p:cNvSpPr txBox="1"/>
            <p:nvPr/>
          </p:nvSpPr>
          <p:spPr>
            <a:xfrm>
              <a:off x="2772408" y="1828800"/>
              <a:ext cx="1382278" cy="954107"/>
            </a:xfrm>
            <a:prstGeom prst="rect">
              <a:avLst/>
            </a:prstGeom>
            <a:noFill/>
          </p:spPr>
          <p:txBody>
            <a:bodyPr wrap="square" rtlCol="0">
              <a:spAutoFit/>
            </a:bodyPr>
            <a:lstStyle/>
            <a:p>
              <a:pPr algn="ctr"/>
              <a:r>
                <a:rPr lang="en-US" sz="1400" dirty="0" smtClean="0">
                  <a:solidFill>
                    <a:schemeClr val="tx2"/>
                  </a:solidFill>
                </a:rPr>
                <a:t>Sequential SCED prices higher than all approaches</a:t>
              </a:r>
              <a:endParaRPr lang="en-US" sz="1400" dirty="0">
                <a:solidFill>
                  <a:schemeClr val="tx2"/>
                </a:solidFill>
              </a:endParaRPr>
            </a:p>
          </p:txBody>
        </p:sp>
        <p:cxnSp>
          <p:nvCxnSpPr>
            <p:cNvPr id="28" name="Straight Arrow Connector 27"/>
            <p:cNvCxnSpPr>
              <a:stCxn id="27" idx="2"/>
            </p:cNvCxnSpPr>
            <p:nvPr/>
          </p:nvCxnSpPr>
          <p:spPr>
            <a:xfrm>
              <a:off x="3463547" y="2782907"/>
              <a:ext cx="2251453" cy="1865293"/>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7" idx="2"/>
            </p:cNvCxnSpPr>
            <p:nvPr/>
          </p:nvCxnSpPr>
          <p:spPr>
            <a:xfrm flipH="1">
              <a:off x="3352800" y="2782907"/>
              <a:ext cx="110747" cy="1027093"/>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a:off x="4556340" y="1487725"/>
            <a:ext cx="2093715" cy="3541475"/>
            <a:chOff x="4556340" y="1487725"/>
            <a:chExt cx="2093715" cy="3541475"/>
          </a:xfrm>
        </p:grpSpPr>
        <p:sp>
          <p:nvSpPr>
            <p:cNvPr id="35" name="TextBox 34"/>
            <p:cNvSpPr txBox="1"/>
            <p:nvPr/>
          </p:nvSpPr>
          <p:spPr>
            <a:xfrm>
              <a:off x="4556340" y="1487725"/>
              <a:ext cx="2093715" cy="2246769"/>
            </a:xfrm>
            <a:prstGeom prst="rect">
              <a:avLst/>
            </a:prstGeom>
            <a:noFill/>
          </p:spPr>
          <p:txBody>
            <a:bodyPr wrap="square" rtlCol="0">
              <a:spAutoFit/>
            </a:bodyPr>
            <a:lstStyle/>
            <a:p>
              <a:pPr algn="ctr"/>
              <a:r>
                <a:rPr lang="en-US" sz="1400" dirty="0" smtClean="0">
                  <a:solidFill>
                    <a:schemeClr val="tx2"/>
                  </a:solidFill>
                </a:rPr>
                <a:t>Production approach produces price adders where the other approaches do not and Sequential SCED indicates adders are not appropriate.  Ballpark 5 GW of capacity is ramp-limited in the dispatch run.</a:t>
              </a:r>
              <a:endParaRPr lang="en-US" sz="1400" dirty="0">
                <a:solidFill>
                  <a:schemeClr val="tx2"/>
                </a:solidFill>
              </a:endParaRPr>
            </a:p>
          </p:txBody>
        </p:sp>
        <p:cxnSp>
          <p:nvCxnSpPr>
            <p:cNvPr id="36" name="Straight Arrow Connector 35"/>
            <p:cNvCxnSpPr>
              <a:stCxn id="35" idx="2"/>
            </p:cNvCxnSpPr>
            <p:nvPr/>
          </p:nvCxnSpPr>
          <p:spPr>
            <a:xfrm flipH="1">
              <a:off x="5334000" y="3734494"/>
              <a:ext cx="269198" cy="1294706"/>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546495" y="3680936"/>
            <a:ext cx="1898611" cy="1276667"/>
            <a:chOff x="3546495" y="3680936"/>
            <a:chExt cx="1898611" cy="1276667"/>
          </a:xfrm>
        </p:grpSpPr>
        <p:sp>
          <p:nvSpPr>
            <p:cNvPr id="51" name="TextBox 50"/>
            <p:cNvSpPr txBox="1"/>
            <p:nvPr/>
          </p:nvSpPr>
          <p:spPr>
            <a:xfrm>
              <a:off x="3546495" y="3680936"/>
              <a:ext cx="1898611" cy="738664"/>
            </a:xfrm>
            <a:prstGeom prst="rect">
              <a:avLst/>
            </a:prstGeom>
            <a:noFill/>
          </p:spPr>
          <p:txBody>
            <a:bodyPr wrap="square" rtlCol="0">
              <a:spAutoFit/>
            </a:bodyPr>
            <a:lstStyle/>
            <a:p>
              <a:pPr algn="ctr"/>
              <a:r>
                <a:rPr lang="en-US" sz="1400" dirty="0" smtClean="0">
                  <a:solidFill>
                    <a:schemeClr val="tx2"/>
                  </a:solidFill>
                </a:rPr>
                <a:t>For much of the time, all approaches are nearly identical.</a:t>
              </a:r>
              <a:endParaRPr lang="en-US" sz="1400" dirty="0">
                <a:solidFill>
                  <a:schemeClr val="tx2"/>
                </a:solidFill>
              </a:endParaRPr>
            </a:p>
          </p:txBody>
        </p:sp>
        <p:cxnSp>
          <p:nvCxnSpPr>
            <p:cNvPr id="54" name="Straight Arrow Connector 53"/>
            <p:cNvCxnSpPr/>
            <p:nvPr/>
          </p:nvCxnSpPr>
          <p:spPr>
            <a:xfrm flipH="1">
              <a:off x="4113380" y="4419600"/>
              <a:ext cx="379572" cy="538003"/>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47654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5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4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591" y="914395"/>
            <a:ext cx="8686818" cy="5029210"/>
          </a:xfrm>
          <a:prstGeom prst="rect">
            <a:avLst/>
          </a:prstGeom>
        </p:spPr>
      </p:pic>
      <p:sp>
        <p:nvSpPr>
          <p:cNvPr id="2" name="Title 1"/>
          <p:cNvSpPr>
            <a:spLocks noGrp="1"/>
          </p:cNvSpPr>
          <p:nvPr>
            <p:ph type="title"/>
          </p:nvPr>
        </p:nvSpPr>
        <p:spPr/>
        <p:txBody>
          <a:bodyPr/>
          <a:lstStyle/>
          <a:p>
            <a:r>
              <a:rPr lang="en-US" dirty="0" smtClean="0"/>
              <a:t>Results for 8/2/2018</a:t>
            </a:r>
            <a:endParaRPr lang="en-US" dirty="0"/>
          </a:p>
        </p:txBody>
      </p:sp>
      <p:grpSp>
        <p:nvGrpSpPr>
          <p:cNvPr id="14" name="Group 13"/>
          <p:cNvGrpSpPr/>
          <p:nvPr/>
        </p:nvGrpSpPr>
        <p:grpSpPr>
          <a:xfrm>
            <a:off x="974728" y="1676400"/>
            <a:ext cx="1295400" cy="1335107"/>
            <a:chOff x="761286" y="408056"/>
            <a:chExt cx="1295400" cy="1335107"/>
          </a:xfrm>
        </p:grpSpPr>
        <p:sp>
          <p:nvSpPr>
            <p:cNvPr id="17" name="TextBox 16"/>
            <p:cNvSpPr txBox="1"/>
            <p:nvPr/>
          </p:nvSpPr>
          <p:spPr>
            <a:xfrm>
              <a:off x="761286" y="789056"/>
              <a:ext cx="1295400" cy="954107"/>
            </a:xfrm>
            <a:prstGeom prst="rect">
              <a:avLst/>
            </a:prstGeom>
            <a:noFill/>
          </p:spPr>
          <p:txBody>
            <a:bodyPr wrap="square" rtlCol="0">
              <a:spAutoFit/>
            </a:bodyPr>
            <a:lstStyle/>
            <a:p>
              <a:pPr algn="ctr"/>
              <a:r>
                <a:rPr lang="en-US" sz="1400" dirty="0" smtClean="0">
                  <a:solidFill>
                    <a:schemeClr val="tx2"/>
                  </a:solidFill>
                </a:rPr>
                <a:t>All approaches nearly identical</a:t>
              </a:r>
              <a:endParaRPr lang="en-US" sz="1400" dirty="0">
                <a:solidFill>
                  <a:schemeClr val="tx2"/>
                </a:solidFill>
              </a:endParaRPr>
            </a:p>
          </p:txBody>
        </p:sp>
        <p:cxnSp>
          <p:nvCxnSpPr>
            <p:cNvPr id="19" name="Straight Arrow Connector 18"/>
            <p:cNvCxnSpPr/>
            <p:nvPr/>
          </p:nvCxnSpPr>
          <p:spPr>
            <a:xfrm flipV="1">
              <a:off x="1408986" y="408056"/>
              <a:ext cx="0" cy="38100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4610100" y="2582254"/>
            <a:ext cx="2093715" cy="2828184"/>
            <a:chOff x="4556340" y="259979"/>
            <a:chExt cx="2093715" cy="2828184"/>
          </a:xfrm>
        </p:grpSpPr>
        <p:sp>
          <p:nvSpPr>
            <p:cNvPr id="28" name="TextBox 27"/>
            <p:cNvSpPr txBox="1"/>
            <p:nvPr/>
          </p:nvSpPr>
          <p:spPr>
            <a:xfrm>
              <a:off x="4556340" y="1487725"/>
              <a:ext cx="2093715" cy="1600438"/>
            </a:xfrm>
            <a:prstGeom prst="rect">
              <a:avLst/>
            </a:prstGeom>
            <a:noFill/>
          </p:spPr>
          <p:txBody>
            <a:bodyPr wrap="square" rtlCol="0">
              <a:spAutoFit/>
            </a:bodyPr>
            <a:lstStyle/>
            <a:p>
              <a:pPr algn="ctr"/>
              <a:r>
                <a:rPr lang="en-US" sz="1400" dirty="0" smtClean="0">
                  <a:solidFill>
                    <a:schemeClr val="tx2"/>
                  </a:solidFill>
                </a:rPr>
                <a:t>Production approach produces price adders where the other approaches do not and Sequential SCED indicates adders are not appropriate.</a:t>
              </a:r>
              <a:endParaRPr lang="en-US" sz="1400" dirty="0">
                <a:solidFill>
                  <a:schemeClr val="tx2"/>
                </a:solidFill>
              </a:endParaRPr>
            </a:p>
          </p:txBody>
        </p:sp>
        <p:cxnSp>
          <p:nvCxnSpPr>
            <p:cNvPr id="29" name="Straight Arrow Connector 28"/>
            <p:cNvCxnSpPr>
              <a:stCxn id="28" idx="0"/>
            </p:cNvCxnSpPr>
            <p:nvPr/>
          </p:nvCxnSpPr>
          <p:spPr>
            <a:xfrm flipV="1">
              <a:off x="5603198" y="259979"/>
              <a:ext cx="91512" cy="1227746"/>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2209800" y="2514602"/>
            <a:ext cx="2608061" cy="1227641"/>
            <a:chOff x="6179243" y="141527"/>
            <a:chExt cx="2608061" cy="1227641"/>
          </a:xfrm>
        </p:grpSpPr>
        <p:sp>
          <p:nvSpPr>
            <p:cNvPr id="35" name="TextBox 34"/>
            <p:cNvSpPr txBox="1"/>
            <p:nvPr/>
          </p:nvSpPr>
          <p:spPr>
            <a:xfrm>
              <a:off x="6179243" y="415061"/>
              <a:ext cx="2093715" cy="954107"/>
            </a:xfrm>
            <a:prstGeom prst="rect">
              <a:avLst/>
            </a:prstGeom>
            <a:noFill/>
          </p:spPr>
          <p:txBody>
            <a:bodyPr wrap="square" rtlCol="0">
              <a:spAutoFit/>
            </a:bodyPr>
            <a:lstStyle/>
            <a:p>
              <a:pPr algn="ctr"/>
              <a:r>
                <a:rPr lang="en-US" sz="1400" dirty="0" smtClean="0">
                  <a:solidFill>
                    <a:schemeClr val="tx2"/>
                  </a:solidFill>
                </a:rPr>
                <a:t>Conditional 2 lower than others and Sequential SCED due to relaxation into AS capacity</a:t>
              </a:r>
              <a:endParaRPr lang="en-US" sz="1400" dirty="0">
                <a:solidFill>
                  <a:schemeClr val="tx2"/>
                </a:solidFill>
              </a:endParaRPr>
            </a:p>
          </p:txBody>
        </p:sp>
        <p:cxnSp>
          <p:nvCxnSpPr>
            <p:cNvPr id="36" name="Straight Arrow Connector 35"/>
            <p:cNvCxnSpPr/>
            <p:nvPr/>
          </p:nvCxnSpPr>
          <p:spPr>
            <a:xfrm flipV="1">
              <a:off x="8236643" y="141527"/>
              <a:ext cx="550661" cy="371464"/>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2368731" y="2438402"/>
            <a:ext cx="2965269" cy="2447932"/>
            <a:chOff x="5291317" y="-1043092"/>
            <a:chExt cx="2965269" cy="2447932"/>
          </a:xfrm>
        </p:grpSpPr>
        <p:sp>
          <p:nvSpPr>
            <p:cNvPr id="40" name="TextBox 39"/>
            <p:cNvSpPr txBox="1"/>
            <p:nvPr/>
          </p:nvSpPr>
          <p:spPr>
            <a:xfrm>
              <a:off x="5291317" y="450733"/>
              <a:ext cx="2093715" cy="954107"/>
            </a:xfrm>
            <a:prstGeom prst="rect">
              <a:avLst/>
            </a:prstGeom>
            <a:noFill/>
          </p:spPr>
          <p:txBody>
            <a:bodyPr wrap="square" rtlCol="0">
              <a:spAutoFit/>
            </a:bodyPr>
            <a:lstStyle/>
            <a:p>
              <a:pPr algn="ctr"/>
              <a:r>
                <a:rPr lang="en-US" sz="1400" dirty="0" smtClean="0">
                  <a:solidFill>
                    <a:schemeClr val="tx2"/>
                  </a:solidFill>
                </a:rPr>
                <a:t>No LDL Relaxation and Conditional 1 higher than Conditional 2 and Sequential SCED</a:t>
              </a:r>
              <a:endParaRPr lang="en-US" sz="1400" dirty="0">
                <a:solidFill>
                  <a:schemeClr val="tx2"/>
                </a:solidFill>
              </a:endParaRPr>
            </a:p>
          </p:txBody>
        </p:sp>
        <p:cxnSp>
          <p:nvCxnSpPr>
            <p:cNvPr id="41" name="Straight Arrow Connector 40"/>
            <p:cNvCxnSpPr/>
            <p:nvPr/>
          </p:nvCxnSpPr>
          <p:spPr>
            <a:xfrm flipV="1">
              <a:off x="7265995" y="-1043092"/>
              <a:ext cx="990591" cy="152399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7664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10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3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591" y="914395"/>
            <a:ext cx="8686818" cy="5029210"/>
          </a:xfrm>
          <a:prstGeom prst="rect">
            <a:avLst/>
          </a:prstGeom>
        </p:spPr>
      </p:pic>
      <p:sp>
        <p:nvSpPr>
          <p:cNvPr id="2" name="Title 1"/>
          <p:cNvSpPr>
            <a:spLocks noGrp="1"/>
          </p:cNvSpPr>
          <p:nvPr>
            <p:ph type="title"/>
          </p:nvPr>
        </p:nvSpPr>
        <p:spPr/>
        <p:txBody>
          <a:bodyPr/>
          <a:lstStyle/>
          <a:p>
            <a:r>
              <a:rPr lang="en-US" dirty="0" smtClean="0"/>
              <a:t>Results for 8/14/2018</a:t>
            </a:r>
            <a:endParaRPr lang="en-US" dirty="0"/>
          </a:p>
        </p:txBody>
      </p:sp>
      <p:grpSp>
        <p:nvGrpSpPr>
          <p:cNvPr id="6" name="Group 5"/>
          <p:cNvGrpSpPr/>
          <p:nvPr/>
        </p:nvGrpSpPr>
        <p:grpSpPr>
          <a:xfrm>
            <a:off x="1200151" y="2514600"/>
            <a:ext cx="1295400" cy="1444779"/>
            <a:chOff x="761286" y="298384"/>
            <a:chExt cx="1295400" cy="1444779"/>
          </a:xfrm>
        </p:grpSpPr>
        <p:sp>
          <p:nvSpPr>
            <p:cNvPr id="7" name="TextBox 6"/>
            <p:cNvSpPr txBox="1"/>
            <p:nvPr/>
          </p:nvSpPr>
          <p:spPr>
            <a:xfrm>
              <a:off x="761286" y="789056"/>
              <a:ext cx="1295400" cy="954107"/>
            </a:xfrm>
            <a:prstGeom prst="rect">
              <a:avLst/>
            </a:prstGeom>
            <a:noFill/>
          </p:spPr>
          <p:txBody>
            <a:bodyPr wrap="square" rtlCol="0">
              <a:spAutoFit/>
            </a:bodyPr>
            <a:lstStyle/>
            <a:p>
              <a:pPr algn="ctr"/>
              <a:r>
                <a:rPr lang="en-US" sz="1400" dirty="0" smtClean="0">
                  <a:solidFill>
                    <a:schemeClr val="tx2"/>
                  </a:solidFill>
                </a:rPr>
                <a:t>Sequential SCED is lower than all approaches</a:t>
              </a:r>
              <a:endParaRPr lang="en-US" sz="1400" dirty="0">
                <a:solidFill>
                  <a:schemeClr val="tx2"/>
                </a:solidFill>
              </a:endParaRPr>
            </a:p>
          </p:txBody>
        </p:sp>
        <p:cxnSp>
          <p:nvCxnSpPr>
            <p:cNvPr id="8" name="Straight Arrow Connector 7"/>
            <p:cNvCxnSpPr/>
            <p:nvPr/>
          </p:nvCxnSpPr>
          <p:spPr>
            <a:xfrm flipV="1">
              <a:off x="1408986" y="298384"/>
              <a:ext cx="514349" cy="49067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3886200" y="1341041"/>
            <a:ext cx="2781300" cy="1600438"/>
            <a:chOff x="4556340" y="1487725"/>
            <a:chExt cx="2093715" cy="1600438"/>
          </a:xfrm>
        </p:grpSpPr>
        <p:sp>
          <p:nvSpPr>
            <p:cNvPr id="10" name="TextBox 9"/>
            <p:cNvSpPr txBox="1"/>
            <p:nvPr/>
          </p:nvSpPr>
          <p:spPr>
            <a:xfrm>
              <a:off x="4556340" y="1487725"/>
              <a:ext cx="2093715" cy="1600438"/>
            </a:xfrm>
            <a:prstGeom prst="rect">
              <a:avLst/>
            </a:prstGeom>
            <a:noFill/>
          </p:spPr>
          <p:txBody>
            <a:bodyPr wrap="square" rtlCol="0">
              <a:spAutoFit/>
            </a:bodyPr>
            <a:lstStyle/>
            <a:p>
              <a:pPr algn="ctr"/>
              <a:r>
                <a:rPr lang="en-US" sz="1400" dirty="0" smtClean="0">
                  <a:solidFill>
                    <a:schemeClr val="tx2"/>
                  </a:solidFill>
                </a:rPr>
                <a:t>Production approach produces price adders where the other approaches do not and Sequential SCED indicates adders are not appropriate.</a:t>
              </a:r>
              <a:endParaRPr lang="en-US" sz="1400" dirty="0">
                <a:solidFill>
                  <a:schemeClr val="tx2"/>
                </a:solidFill>
              </a:endParaRPr>
            </a:p>
          </p:txBody>
        </p:sp>
        <p:cxnSp>
          <p:nvCxnSpPr>
            <p:cNvPr id="11" name="Straight Arrow Connector 10"/>
            <p:cNvCxnSpPr/>
            <p:nvPr/>
          </p:nvCxnSpPr>
          <p:spPr>
            <a:xfrm flipH="1">
              <a:off x="5474133" y="2661284"/>
              <a:ext cx="129065" cy="38100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2812626" y="1676400"/>
            <a:ext cx="1295400" cy="2684270"/>
            <a:chOff x="707488" y="-642982"/>
            <a:chExt cx="1295400" cy="2684270"/>
          </a:xfrm>
        </p:grpSpPr>
        <p:sp>
          <p:nvSpPr>
            <p:cNvPr id="21" name="TextBox 20"/>
            <p:cNvSpPr txBox="1"/>
            <p:nvPr/>
          </p:nvSpPr>
          <p:spPr>
            <a:xfrm>
              <a:off x="707488" y="440850"/>
              <a:ext cx="1295400" cy="1600438"/>
            </a:xfrm>
            <a:prstGeom prst="rect">
              <a:avLst/>
            </a:prstGeom>
            <a:noFill/>
          </p:spPr>
          <p:txBody>
            <a:bodyPr wrap="square" rtlCol="0">
              <a:spAutoFit/>
            </a:bodyPr>
            <a:lstStyle/>
            <a:p>
              <a:pPr algn="ctr"/>
              <a:r>
                <a:rPr lang="en-US" sz="1400" dirty="0" smtClean="0">
                  <a:solidFill>
                    <a:schemeClr val="tx2"/>
                  </a:solidFill>
                </a:rPr>
                <a:t>Production and No LDL Relaxation are lower than both Conditional approaches</a:t>
              </a:r>
              <a:endParaRPr lang="en-US" sz="1400" dirty="0">
                <a:solidFill>
                  <a:schemeClr val="tx2"/>
                </a:solidFill>
              </a:endParaRPr>
            </a:p>
          </p:txBody>
        </p:sp>
        <p:cxnSp>
          <p:nvCxnSpPr>
            <p:cNvPr id="22" name="Straight Arrow Connector 21"/>
            <p:cNvCxnSpPr/>
            <p:nvPr/>
          </p:nvCxnSpPr>
          <p:spPr>
            <a:xfrm flipH="1" flipV="1">
              <a:off x="914284" y="-642982"/>
              <a:ext cx="394214" cy="1083536"/>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1391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10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10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591" y="914395"/>
            <a:ext cx="8686818" cy="5029210"/>
          </a:xfrm>
          <a:prstGeom prst="rect">
            <a:avLst/>
          </a:prstGeom>
        </p:spPr>
      </p:pic>
      <p:sp>
        <p:nvSpPr>
          <p:cNvPr id="2" name="Title 1"/>
          <p:cNvSpPr>
            <a:spLocks noGrp="1"/>
          </p:cNvSpPr>
          <p:nvPr>
            <p:ph type="title"/>
          </p:nvPr>
        </p:nvSpPr>
        <p:spPr/>
        <p:txBody>
          <a:bodyPr/>
          <a:lstStyle/>
          <a:p>
            <a:r>
              <a:rPr lang="en-US" dirty="0" smtClean="0"/>
              <a:t>Results for 8/18/2018</a:t>
            </a:r>
            <a:endParaRPr lang="en-US" dirty="0"/>
          </a:p>
        </p:txBody>
      </p:sp>
      <p:sp>
        <p:nvSpPr>
          <p:cNvPr id="6" name="TextBox 5"/>
          <p:cNvSpPr txBox="1"/>
          <p:nvPr/>
        </p:nvSpPr>
        <p:spPr>
          <a:xfrm>
            <a:off x="2286000" y="2061055"/>
            <a:ext cx="2971800" cy="307777"/>
          </a:xfrm>
          <a:prstGeom prst="rect">
            <a:avLst/>
          </a:prstGeom>
          <a:noFill/>
        </p:spPr>
        <p:txBody>
          <a:bodyPr wrap="square" rtlCol="0">
            <a:spAutoFit/>
          </a:bodyPr>
          <a:lstStyle/>
          <a:p>
            <a:pPr algn="ctr"/>
            <a:r>
              <a:rPr lang="en-US" sz="1400" dirty="0" smtClean="0">
                <a:solidFill>
                  <a:schemeClr val="tx2"/>
                </a:solidFill>
              </a:rPr>
              <a:t>All approaches are nearly identical</a:t>
            </a:r>
            <a:endParaRPr lang="en-US" sz="1400" dirty="0">
              <a:solidFill>
                <a:schemeClr val="tx2"/>
              </a:solidFill>
            </a:endParaRPr>
          </a:p>
        </p:txBody>
      </p:sp>
    </p:spTree>
    <p:extLst>
      <p:ext uri="{BB962C8B-B14F-4D97-AF65-F5344CB8AC3E}">
        <p14:creationId xmlns:p14="http://schemas.microsoft.com/office/powerpoint/2010/main" val="24160336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591" y="914395"/>
            <a:ext cx="8686818" cy="5029210"/>
          </a:xfrm>
          <a:prstGeom prst="rect">
            <a:avLst/>
          </a:prstGeom>
        </p:spPr>
      </p:pic>
      <p:sp>
        <p:nvSpPr>
          <p:cNvPr id="2" name="Title 1"/>
          <p:cNvSpPr>
            <a:spLocks noGrp="1"/>
          </p:cNvSpPr>
          <p:nvPr>
            <p:ph type="title"/>
          </p:nvPr>
        </p:nvSpPr>
        <p:spPr/>
        <p:txBody>
          <a:bodyPr/>
          <a:lstStyle/>
          <a:p>
            <a:r>
              <a:rPr lang="en-US" dirty="0" smtClean="0"/>
              <a:t>Results for 8/28/2018</a:t>
            </a:r>
            <a:endParaRPr lang="en-US" dirty="0"/>
          </a:p>
        </p:txBody>
      </p:sp>
      <p:grpSp>
        <p:nvGrpSpPr>
          <p:cNvPr id="5" name="Group 4"/>
          <p:cNvGrpSpPr/>
          <p:nvPr/>
        </p:nvGrpSpPr>
        <p:grpSpPr>
          <a:xfrm>
            <a:off x="727651" y="1989074"/>
            <a:ext cx="1716285" cy="1802220"/>
            <a:chOff x="456486" y="-11592"/>
            <a:chExt cx="1716285" cy="1802220"/>
          </a:xfrm>
        </p:grpSpPr>
        <p:sp>
          <p:nvSpPr>
            <p:cNvPr id="6" name="TextBox 5"/>
            <p:cNvSpPr txBox="1"/>
            <p:nvPr/>
          </p:nvSpPr>
          <p:spPr>
            <a:xfrm>
              <a:off x="456486" y="836521"/>
              <a:ext cx="1716285" cy="954107"/>
            </a:xfrm>
            <a:prstGeom prst="rect">
              <a:avLst/>
            </a:prstGeom>
            <a:noFill/>
          </p:spPr>
          <p:txBody>
            <a:bodyPr wrap="square" rtlCol="0">
              <a:spAutoFit/>
            </a:bodyPr>
            <a:lstStyle/>
            <a:p>
              <a:pPr algn="ctr"/>
              <a:r>
                <a:rPr lang="en-US" sz="1400" dirty="0" smtClean="0">
                  <a:solidFill>
                    <a:schemeClr val="tx2"/>
                  </a:solidFill>
                </a:rPr>
                <a:t>All approaches are nearly identical for much of the RUC period</a:t>
              </a:r>
              <a:endParaRPr lang="en-US" sz="1400" dirty="0">
                <a:solidFill>
                  <a:schemeClr val="tx2"/>
                </a:solidFill>
              </a:endParaRPr>
            </a:p>
          </p:txBody>
        </p:sp>
        <p:cxnSp>
          <p:nvCxnSpPr>
            <p:cNvPr id="7" name="Straight Arrow Connector 6"/>
            <p:cNvCxnSpPr/>
            <p:nvPr/>
          </p:nvCxnSpPr>
          <p:spPr>
            <a:xfrm flipV="1">
              <a:off x="1294686" y="-11592"/>
              <a:ext cx="19942" cy="848113"/>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5105400" y="2105025"/>
            <a:ext cx="1633174" cy="2074584"/>
            <a:chOff x="6321857" y="-2246854"/>
            <a:chExt cx="1633174" cy="2074584"/>
          </a:xfrm>
        </p:grpSpPr>
        <p:sp>
          <p:nvSpPr>
            <p:cNvPr id="9" name="TextBox 8"/>
            <p:cNvSpPr txBox="1"/>
            <p:nvPr/>
          </p:nvSpPr>
          <p:spPr>
            <a:xfrm>
              <a:off x="6321857" y="-1126377"/>
              <a:ext cx="1633174" cy="954107"/>
            </a:xfrm>
            <a:prstGeom prst="rect">
              <a:avLst/>
            </a:prstGeom>
            <a:noFill/>
          </p:spPr>
          <p:txBody>
            <a:bodyPr wrap="square" rtlCol="0">
              <a:spAutoFit/>
            </a:bodyPr>
            <a:lstStyle/>
            <a:p>
              <a:pPr algn="ctr"/>
              <a:r>
                <a:rPr lang="en-US" sz="1400" dirty="0" smtClean="0">
                  <a:solidFill>
                    <a:schemeClr val="tx2"/>
                  </a:solidFill>
                </a:rPr>
                <a:t>Conditional 1 has the closest match to Sequential SCED</a:t>
              </a:r>
              <a:endParaRPr lang="en-US" sz="1400" dirty="0">
                <a:solidFill>
                  <a:schemeClr val="tx2"/>
                </a:solidFill>
              </a:endParaRPr>
            </a:p>
          </p:txBody>
        </p:sp>
        <p:cxnSp>
          <p:nvCxnSpPr>
            <p:cNvPr id="10" name="Straight Arrow Connector 9"/>
            <p:cNvCxnSpPr/>
            <p:nvPr/>
          </p:nvCxnSpPr>
          <p:spPr>
            <a:xfrm flipH="1" flipV="1">
              <a:off x="6898156" y="-2246854"/>
              <a:ext cx="240288" cy="118344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2341921" y="2181250"/>
            <a:ext cx="3144479" cy="2432311"/>
            <a:chOff x="6132249" y="-1906048"/>
            <a:chExt cx="3144479" cy="2432311"/>
          </a:xfrm>
        </p:grpSpPr>
        <p:sp>
          <p:nvSpPr>
            <p:cNvPr id="20" name="TextBox 19"/>
            <p:cNvSpPr txBox="1"/>
            <p:nvPr/>
          </p:nvSpPr>
          <p:spPr>
            <a:xfrm>
              <a:off x="6132249" y="-427844"/>
              <a:ext cx="2093715" cy="954107"/>
            </a:xfrm>
            <a:prstGeom prst="rect">
              <a:avLst/>
            </a:prstGeom>
            <a:noFill/>
          </p:spPr>
          <p:txBody>
            <a:bodyPr wrap="square" rtlCol="0">
              <a:spAutoFit/>
            </a:bodyPr>
            <a:lstStyle/>
            <a:p>
              <a:pPr algn="ctr"/>
              <a:r>
                <a:rPr lang="en-US" sz="1400" dirty="0" smtClean="0">
                  <a:solidFill>
                    <a:schemeClr val="tx2"/>
                  </a:solidFill>
                </a:rPr>
                <a:t>Conditional 2 is below Sequential SCED due to </a:t>
              </a:r>
              <a:r>
                <a:rPr lang="en-US" sz="1400" dirty="0">
                  <a:solidFill>
                    <a:schemeClr val="tx2"/>
                  </a:solidFill>
                </a:rPr>
                <a:t>relaxation into AS </a:t>
              </a:r>
              <a:r>
                <a:rPr lang="en-US" sz="1400" dirty="0" smtClean="0">
                  <a:solidFill>
                    <a:schemeClr val="tx2"/>
                  </a:solidFill>
                </a:rPr>
                <a:t>capacity</a:t>
              </a:r>
              <a:endParaRPr lang="en-US" sz="1400" dirty="0">
                <a:solidFill>
                  <a:schemeClr val="tx2"/>
                </a:solidFill>
              </a:endParaRPr>
            </a:p>
          </p:txBody>
        </p:sp>
        <p:cxnSp>
          <p:nvCxnSpPr>
            <p:cNvPr id="21" name="Straight Arrow Connector 20"/>
            <p:cNvCxnSpPr/>
            <p:nvPr/>
          </p:nvCxnSpPr>
          <p:spPr>
            <a:xfrm flipV="1">
              <a:off x="8099813" y="-1906048"/>
              <a:ext cx="1176915" cy="1478204"/>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2230635" y="1943100"/>
            <a:ext cx="3255765" cy="1646412"/>
            <a:chOff x="4556340" y="1441751"/>
            <a:chExt cx="2450884" cy="1646412"/>
          </a:xfrm>
        </p:grpSpPr>
        <p:sp>
          <p:nvSpPr>
            <p:cNvPr id="24" name="TextBox 23"/>
            <p:cNvSpPr txBox="1"/>
            <p:nvPr/>
          </p:nvSpPr>
          <p:spPr>
            <a:xfrm>
              <a:off x="4556340" y="1487725"/>
              <a:ext cx="2093715" cy="1600438"/>
            </a:xfrm>
            <a:prstGeom prst="rect">
              <a:avLst/>
            </a:prstGeom>
            <a:noFill/>
          </p:spPr>
          <p:txBody>
            <a:bodyPr wrap="square" rtlCol="0">
              <a:spAutoFit/>
            </a:bodyPr>
            <a:lstStyle/>
            <a:p>
              <a:pPr algn="ctr"/>
              <a:r>
                <a:rPr lang="en-US" sz="1400" dirty="0" smtClean="0">
                  <a:solidFill>
                    <a:schemeClr val="tx2"/>
                  </a:solidFill>
                </a:rPr>
                <a:t>Production approach produces price adders where the other approaches do not and Sequential SCED indicates adders are not appropriate.</a:t>
              </a:r>
              <a:endParaRPr lang="en-US" sz="1400" dirty="0">
                <a:solidFill>
                  <a:schemeClr val="tx2"/>
                </a:solidFill>
              </a:endParaRPr>
            </a:p>
          </p:txBody>
        </p:sp>
        <p:cxnSp>
          <p:nvCxnSpPr>
            <p:cNvPr id="25" name="Straight Arrow Connector 24"/>
            <p:cNvCxnSpPr/>
            <p:nvPr/>
          </p:nvCxnSpPr>
          <p:spPr>
            <a:xfrm flipV="1">
              <a:off x="6577680" y="1441751"/>
              <a:ext cx="429544" cy="23314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16335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1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591" y="914395"/>
            <a:ext cx="8686818" cy="5029210"/>
          </a:xfrm>
          <a:prstGeom prst="rect">
            <a:avLst/>
          </a:prstGeom>
        </p:spPr>
      </p:pic>
      <p:sp>
        <p:nvSpPr>
          <p:cNvPr id="2" name="Title 1"/>
          <p:cNvSpPr>
            <a:spLocks noGrp="1"/>
          </p:cNvSpPr>
          <p:nvPr>
            <p:ph type="title"/>
          </p:nvPr>
        </p:nvSpPr>
        <p:spPr/>
        <p:txBody>
          <a:bodyPr/>
          <a:lstStyle/>
          <a:p>
            <a:r>
              <a:rPr lang="en-US" dirty="0" smtClean="0"/>
              <a:t>Results for 9/6/2018</a:t>
            </a:r>
            <a:endParaRPr lang="en-US" dirty="0"/>
          </a:p>
        </p:txBody>
      </p:sp>
      <p:grpSp>
        <p:nvGrpSpPr>
          <p:cNvPr id="5" name="Group 4"/>
          <p:cNvGrpSpPr/>
          <p:nvPr/>
        </p:nvGrpSpPr>
        <p:grpSpPr>
          <a:xfrm>
            <a:off x="3581400" y="2872811"/>
            <a:ext cx="1716285" cy="2233108"/>
            <a:chOff x="456486" y="-11592"/>
            <a:chExt cx="1716285" cy="2233108"/>
          </a:xfrm>
        </p:grpSpPr>
        <p:sp>
          <p:nvSpPr>
            <p:cNvPr id="6" name="TextBox 5"/>
            <p:cNvSpPr txBox="1"/>
            <p:nvPr/>
          </p:nvSpPr>
          <p:spPr>
            <a:xfrm>
              <a:off x="456486" y="836521"/>
              <a:ext cx="1716285" cy="1384995"/>
            </a:xfrm>
            <a:prstGeom prst="rect">
              <a:avLst/>
            </a:prstGeom>
            <a:noFill/>
          </p:spPr>
          <p:txBody>
            <a:bodyPr wrap="square" rtlCol="0">
              <a:spAutoFit/>
            </a:bodyPr>
            <a:lstStyle/>
            <a:p>
              <a:pPr algn="ctr"/>
              <a:r>
                <a:rPr lang="en-US" sz="1400" dirty="0" smtClean="0">
                  <a:solidFill>
                    <a:schemeClr val="tx2"/>
                  </a:solidFill>
                </a:rPr>
                <a:t>All approaches except Production are generally grouped together over the RUC period</a:t>
              </a:r>
              <a:endParaRPr lang="en-US" sz="1400" dirty="0">
                <a:solidFill>
                  <a:schemeClr val="tx2"/>
                </a:solidFill>
              </a:endParaRPr>
            </a:p>
          </p:txBody>
        </p:sp>
        <p:cxnSp>
          <p:nvCxnSpPr>
            <p:cNvPr id="7" name="Straight Arrow Connector 6"/>
            <p:cNvCxnSpPr/>
            <p:nvPr/>
          </p:nvCxnSpPr>
          <p:spPr>
            <a:xfrm flipV="1">
              <a:off x="1294686" y="-11592"/>
              <a:ext cx="19942" cy="848113"/>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1640533" y="2061056"/>
            <a:ext cx="1716285" cy="1761865"/>
            <a:chOff x="446514" y="-11591"/>
            <a:chExt cx="1716285" cy="1761865"/>
          </a:xfrm>
        </p:grpSpPr>
        <p:sp>
          <p:nvSpPr>
            <p:cNvPr id="16" name="TextBox 15"/>
            <p:cNvSpPr txBox="1"/>
            <p:nvPr/>
          </p:nvSpPr>
          <p:spPr>
            <a:xfrm>
              <a:off x="446514" y="580723"/>
              <a:ext cx="1716285" cy="1169551"/>
            </a:xfrm>
            <a:prstGeom prst="rect">
              <a:avLst/>
            </a:prstGeom>
            <a:noFill/>
          </p:spPr>
          <p:txBody>
            <a:bodyPr wrap="square" rtlCol="0">
              <a:spAutoFit/>
            </a:bodyPr>
            <a:lstStyle/>
            <a:p>
              <a:pPr algn="ctr"/>
              <a:r>
                <a:rPr lang="en-US" sz="1400" dirty="0" smtClean="0">
                  <a:solidFill>
                    <a:schemeClr val="tx2"/>
                  </a:solidFill>
                </a:rPr>
                <a:t>No LDL Relaxation is lower due to HDL relaxation of ramp-constrained capacity</a:t>
              </a:r>
              <a:endParaRPr lang="en-US" sz="1400" dirty="0">
                <a:solidFill>
                  <a:schemeClr val="tx2"/>
                </a:solidFill>
              </a:endParaRPr>
            </a:p>
          </p:txBody>
        </p:sp>
        <p:cxnSp>
          <p:nvCxnSpPr>
            <p:cNvPr id="17" name="Straight Arrow Connector 16"/>
            <p:cNvCxnSpPr>
              <a:stCxn id="16" idx="0"/>
            </p:cNvCxnSpPr>
            <p:nvPr/>
          </p:nvCxnSpPr>
          <p:spPr>
            <a:xfrm flipV="1">
              <a:off x="1304657" y="-11591"/>
              <a:ext cx="9971" cy="592314"/>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4419601" y="1326842"/>
            <a:ext cx="2513399" cy="1467074"/>
            <a:chOff x="661479" y="1348688"/>
            <a:chExt cx="1646036" cy="1467074"/>
          </a:xfrm>
        </p:grpSpPr>
        <p:sp>
          <p:nvSpPr>
            <p:cNvPr id="31" name="TextBox 30"/>
            <p:cNvSpPr txBox="1"/>
            <p:nvPr/>
          </p:nvSpPr>
          <p:spPr>
            <a:xfrm>
              <a:off x="1012115" y="1348688"/>
              <a:ext cx="1295400" cy="738664"/>
            </a:xfrm>
            <a:prstGeom prst="rect">
              <a:avLst/>
            </a:prstGeom>
            <a:noFill/>
          </p:spPr>
          <p:txBody>
            <a:bodyPr wrap="square" rtlCol="0">
              <a:spAutoFit/>
            </a:bodyPr>
            <a:lstStyle/>
            <a:p>
              <a:pPr algn="ctr"/>
              <a:r>
                <a:rPr lang="en-US" sz="1400" dirty="0" smtClean="0">
                  <a:solidFill>
                    <a:schemeClr val="tx2"/>
                  </a:solidFill>
                </a:rPr>
                <a:t>Production has the closest match to Sequential SCED</a:t>
              </a:r>
              <a:endParaRPr lang="en-US" sz="1400" dirty="0">
                <a:solidFill>
                  <a:schemeClr val="tx2"/>
                </a:solidFill>
              </a:endParaRPr>
            </a:p>
          </p:txBody>
        </p:sp>
        <p:cxnSp>
          <p:nvCxnSpPr>
            <p:cNvPr id="32" name="Straight Arrow Connector 31"/>
            <p:cNvCxnSpPr/>
            <p:nvPr/>
          </p:nvCxnSpPr>
          <p:spPr>
            <a:xfrm>
              <a:off x="1609649" y="2110243"/>
              <a:ext cx="84751" cy="70551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661479" y="1870837"/>
              <a:ext cx="449133" cy="239406"/>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6415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1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10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591" y="914395"/>
            <a:ext cx="8686818" cy="5029210"/>
          </a:xfrm>
          <a:prstGeom prst="rect">
            <a:avLst/>
          </a:prstGeom>
        </p:spPr>
      </p:pic>
      <p:sp>
        <p:nvSpPr>
          <p:cNvPr id="2" name="Title 1"/>
          <p:cNvSpPr>
            <a:spLocks noGrp="1"/>
          </p:cNvSpPr>
          <p:nvPr>
            <p:ph type="title"/>
          </p:nvPr>
        </p:nvSpPr>
        <p:spPr/>
        <p:txBody>
          <a:bodyPr/>
          <a:lstStyle/>
          <a:p>
            <a:r>
              <a:rPr lang="en-US" dirty="0" smtClean="0"/>
              <a:t>Results for 10/1/2018</a:t>
            </a:r>
            <a:endParaRPr lang="en-US" dirty="0"/>
          </a:p>
        </p:txBody>
      </p:sp>
      <p:grpSp>
        <p:nvGrpSpPr>
          <p:cNvPr id="6" name="Group 5"/>
          <p:cNvGrpSpPr/>
          <p:nvPr/>
        </p:nvGrpSpPr>
        <p:grpSpPr>
          <a:xfrm>
            <a:off x="762002" y="2590801"/>
            <a:ext cx="2743198" cy="1774613"/>
            <a:chOff x="311136" y="891489"/>
            <a:chExt cx="1576549" cy="3201015"/>
          </a:xfrm>
        </p:grpSpPr>
        <p:sp>
          <p:nvSpPr>
            <p:cNvPr id="7" name="TextBox 6"/>
            <p:cNvSpPr txBox="1"/>
            <p:nvPr/>
          </p:nvSpPr>
          <p:spPr>
            <a:xfrm>
              <a:off x="311136" y="1982889"/>
              <a:ext cx="1576549" cy="2109615"/>
            </a:xfrm>
            <a:prstGeom prst="rect">
              <a:avLst/>
            </a:prstGeom>
            <a:noFill/>
          </p:spPr>
          <p:txBody>
            <a:bodyPr wrap="square" rtlCol="0">
              <a:spAutoFit/>
            </a:bodyPr>
            <a:lstStyle/>
            <a:p>
              <a:pPr algn="ctr"/>
              <a:r>
                <a:rPr lang="en-US" sz="1400" dirty="0" smtClean="0">
                  <a:solidFill>
                    <a:schemeClr val="tx2"/>
                  </a:solidFill>
                </a:rPr>
                <a:t>Conditional approaches sometimes match Sequential SCED more closely, and other times Production or No LDL Relaxation match more closely</a:t>
              </a:r>
              <a:endParaRPr lang="en-US" sz="1400" dirty="0">
                <a:solidFill>
                  <a:schemeClr val="tx2"/>
                </a:solidFill>
              </a:endParaRPr>
            </a:p>
          </p:txBody>
        </p:sp>
        <p:cxnSp>
          <p:nvCxnSpPr>
            <p:cNvPr id="8" name="Straight Arrow Connector 7"/>
            <p:cNvCxnSpPr/>
            <p:nvPr/>
          </p:nvCxnSpPr>
          <p:spPr>
            <a:xfrm flipV="1">
              <a:off x="968031" y="891489"/>
              <a:ext cx="1" cy="989627"/>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573893" y="891491"/>
              <a:ext cx="0" cy="989627"/>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3886200" y="2133600"/>
            <a:ext cx="1904999" cy="1343726"/>
            <a:chOff x="311136" y="891489"/>
            <a:chExt cx="1094826" cy="2423789"/>
          </a:xfrm>
        </p:grpSpPr>
        <p:sp>
          <p:nvSpPr>
            <p:cNvPr id="22" name="TextBox 21"/>
            <p:cNvSpPr txBox="1"/>
            <p:nvPr/>
          </p:nvSpPr>
          <p:spPr>
            <a:xfrm>
              <a:off x="311136" y="1982889"/>
              <a:ext cx="1094826" cy="1332389"/>
            </a:xfrm>
            <a:prstGeom prst="rect">
              <a:avLst/>
            </a:prstGeom>
            <a:noFill/>
          </p:spPr>
          <p:txBody>
            <a:bodyPr wrap="square" rtlCol="0">
              <a:spAutoFit/>
            </a:bodyPr>
            <a:lstStyle/>
            <a:p>
              <a:pPr algn="ctr"/>
              <a:r>
                <a:rPr lang="en-US" sz="1400" dirty="0" smtClean="0">
                  <a:solidFill>
                    <a:schemeClr val="tx2"/>
                  </a:solidFill>
                </a:rPr>
                <a:t>No LDL Relaxation prices are lower than the other approaches</a:t>
              </a:r>
              <a:endParaRPr lang="en-US" sz="1400" dirty="0">
                <a:solidFill>
                  <a:schemeClr val="tx2"/>
                </a:solidFill>
              </a:endParaRPr>
            </a:p>
          </p:txBody>
        </p:sp>
        <p:cxnSp>
          <p:nvCxnSpPr>
            <p:cNvPr id="23" name="Straight Arrow Connector 22"/>
            <p:cNvCxnSpPr/>
            <p:nvPr/>
          </p:nvCxnSpPr>
          <p:spPr>
            <a:xfrm flipV="1">
              <a:off x="880446" y="942375"/>
              <a:ext cx="1" cy="989627"/>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617687" y="891489"/>
              <a:ext cx="0" cy="989627"/>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762001" y="1248340"/>
            <a:ext cx="2583148" cy="738664"/>
            <a:chOff x="329904" y="1860006"/>
            <a:chExt cx="1484566" cy="1332389"/>
          </a:xfrm>
        </p:grpSpPr>
        <p:sp>
          <p:nvSpPr>
            <p:cNvPr id="26" name="TextBox 25"/>
            <p:cNvSpPr txBox="1"/>
            <p:nvPr/>
          </p:nvSpPr>
          <p:spPr>
            <a:xfrm>
              <a:off x="329904" y="1860006"/>
              <a:ext cx="1243103" cy="1332389"/>
            </a:xfrm>
            <a:prstGeom prst="rect">
              <a:avLst/>
            </a:prstGeom>
            <a:noFill/>
          </p:spPr>
          <p:txBody>
            <a:bodyPr wrap="square" rtlCol="0">
              <a:spAutoFit/>
            </a:bodyPr>
            <a:lstStyle/>
            <a:p>
              <a:pPr algn="ctr"/>
              <a:r>
                <a:rPr lang="en-US" sz="1400" dirty="0" smtClean="0">
                  <a:solidFill>
                    <a:schemeClr val="tx2"/>
                  </a:solidFill>
                </a:rPr>
                <a:t>All approaches have higher values than Sequential SCED</a:t>
              </a:r>
              <a:endParaRPr lang="en-US" sz="1400" dirty="0">
                <a:solidFill>
                  <a:schemeClr val="tx2"/>
                </a:solidFill>
              </a:endParaRPr>
            </a:p>
          </p:txBody>
        </p:sp>
        <p:cxnSp>
          <p:nvCxnSpPr>
            <p:cNvPr id="28" name="Straight Arrow Connector 27"/>
            <p:cNvCxnSpPr/>
            <p:nvPr/>
          </p:nvCxnSpPr>
          <p:spPr>
            <a:xfrm flipV="1">
              <a:off x="1453833" y="2121120"/>
              <a:ext cx="360637" cy="40508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5328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591" y="914395"/>
            <a:ext cx="8686818" cy="5029210"/>
          </a:xfrm>
          <a:prstGeom prst="rect">
            <a:avLst/>
          </a:prstGeom>
        </p:spPr>
      </p:pic>
      <p:sp>
        <p:nvSpPr>
          <p:cNvPr id="2" name="Title 1"/>
          <p:cNvSpPr>
            <a:spLocks noGrp="1"/>
          </p:cNvSpPr>
          <p:nvPr>
            <p:ph type="title"/>
          </p:nvPr>
        </p:nvSpPr>
        <p:spPr/>
        <p:txBody>
          <a:bodyPr/>
          <a:lstStyle/>
          <a:p>
            <a:r>
              <a:rPr lang="en-US" dirty="0" smtClean="0"/>
              <a:t>Results for 10/4/2018</a:t>
            </a:r>
            <a:endParaRPr lang="en-US" dirty="0"/>
          </a:p>
        </p:txBody>
      </p:sp>
      <p:grpSp>
        <p:nvGrpSpPr>
          <p:cNvPr id="8" name="Group 7"/>
          <p:cNvGrpSpPr/>
          <p:nvPr/>
        </p:nvGrpSpPr>
        <p:grpSpPr>
          <a:xfrm>
            <a:off x="3686179" y="1266825"/>
            <a:ext cx="3152769" cy="1169551"/>
            <a:chOff x="765490" y="192412"/>
            <a:chExt cx="1811935" cy="2109615"/>
          </a:xfrm>
        </p:grpSpPr>
        <p:sp>
          <p:nvSpPr>
            <p:cNvPr id="9" name="TextBox 8"/>
            <p:cNvSpPr txBox="1"/>
            <p:nvPr/>
          </p:nvSpPr>
          <p:spPr>
            <a:xfrm>
              <a:off x="1000876" y="192412"/>
              <a:ext cx="1576549" cy="2109615"/>
            </a:xfrm>
            <a:prstGeom prst="rect">
              <a:avLst/>
            </a:prstGeom>
            <a:noFill/>
          </p:spPr>
          <p:txBody>
            <a:bodyPr wrap="square" rtlCol="0">
              <a:spAutoFit/>
            </a:bodyPr>
            <a:lstStyle/>
            <a:p>
              <a:pPr algn="ctr"/>
              <a:r>
                <a:rPr lang="en-US" sz="1400" dirty="0" smtClean="0">
                  <a:solidFill>
                    <a:schemeClr val="tx2"/>
                  </a:solidFill>
                </a:rPr>
                <a:t>Conditional approaches have 9 intervals near $1,500/MWh whereas Sequential SCED has 3 and Production and No LDL Relaxation have zero</a:t>
              </a:r>
              <a:endParaRPr lang="en-US" sz="1400" dirty="0">
                <a:solidFill>
                  <a:schemeClr val="tx2"/>
                </a:solidFill>
              </a:endParaRPr>
            </a:p>
          </p:txBody>
        </p:sp>
        <p:cxnSp>
          <p:nvCxnSpPr>
            <p:cNvPr id="11" name="Straight Arrow Connector 10"/>
            <p:cNvCxnSpPr/>
            <p:nvPr/>
          </p:nvCxnSpPr>
          <p:spPr>
            <a:xfrm flipH="1">
              <a:off x="765490" y="450127"/>
              <a:ext cx="262756"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685800" y="1235843"/>
            <a:ext cx="1382278" cy="1263517"/>
            <a:chOff x="1934208" y="-1278757"/>
            <a:chExt cx="1382278" cy="1263517"/>
          </a:xfrm>
        </p:grpSpPr>
        <p:sp>
          <p:nvSpPr>
            <p:cNvPr id="19" name="TextBox 18"/>
            <p:cNvSpPr txBox="1"/>
            <p:nvPr/>
          </p:nvSpPr>
          <p:spPr>
            <a:xfrm>
              <a:off x="1934208" y="-1278757"/>
              <a:ext cx="1382278" cy="954107"/>
            </a:xfrm>
            <a:prstGeom prst="rect">
              <a:avLst/>
            </a:prstGeom>
            <a:noFill/>
          </p:spPr>
          <p:txBody>
            <a:bodyPr wrap="square" rtlCol="0">
              <a:spAutoFit/>
            </a:bodyPr>
            <a:lstStyle/>
            <a:p>
              <a:pPr algn="ctr"/>
              <a:r>
                <a:rPr lang="en-US" sz="1400" dirty="0" smtClean="0">
                  <a:solidFill>
                    <a:schemeClr val="tx2"/>
                  </a:solidFill>
                </a:rPr>
                <a:t>Sequential SCED prices higher than all approaches</a:t>
              </a:r>
              <a:endParaRPr lang="en-US" sz="1400" dirty="0">
                <a:solidFill>
                  <a:schemeClr val="tx2"/>
                </a:solidFill>
              </a:endParaRPr>
            </a:p>
          </p:txBody>
        </p:sp>
        <p:cxnSp>
          <p:nvCxnSpPr>
            <p:cNvPr id="20" name="Straight Arrow Connector 19"/>
            <p:cNvCxnSpPr/>
            <p:nvPr/>
          </p:nvCxnSpPr>
          <p:spPr>
            <a:xfrm flipH="1">
              <a:off x="3086734" y="-381000"/>
              <a:ext cx="4761" cy="32004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2767648" y="-381000"/>
              <a:ext cx="4760" cy="36576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1476956" y="4303303"/>
            <a:ext cx="1647244" cy="833909"/>
            <a:chOff x="1815723" y="-1260629"/>
            <a:chExt cx="2009779" cy="833909"/>
          </a:xfrm>
        </p:grpSpPr>
        <p:sp>
          <p:nvSpPr>
            <p:cNvPr id="36" name="TextBox 35"/>
            <p:cNvSpPr txBox="1"/>
            <p:nvPr/>
          </p:nvSpPr>
          <p:spPr>
            <a:xfrm>
              <a:off x="1815723" y="-1165384"/>
              <a:ext cx="2009779" cy="738664"/>
            </a:xfrm>
            <a:prstGeom prst="rect">
              <a:avLst/>
            </a:prstGeom>
            <a:noFill/>
          </p:spPr>
          <p:txBody>
            <a:bodyPr wrap="square" rtlCol="0">
              <a:spAutoFit/>
            </a:bodyPr>
            <a:lstStyle/>
            <a:p>
              <a:pPr algn="ctr"/>
              <a:r>
                <a:rPr lang="en-US" sz="1400" dirty="0" smtClean="0">
                  <a:solidFill>
                    <a:schemeClr val="tx2"/>
                  </a:solidFill>
                </a:rPr>
                <a:t>Production and No LDL Relaxation lower than Sequential SCED</a:t>
              </a:r>
              <a:endParaRPr lang="en-US" sz="1400" dirty="0">
                <a:solidFill>
                  <a:schemeClr val="tx2"/>
                </a:solidFill>
              </a:endParaRPr>
            </a:p>
          </p:txBody>
        </p:sp>
        <p:cxnSp>
          <p:nvCxnSpPr>
            <p:cNvPr id="38" name="Straight Arrow Connector 37"/>
            <p:cNvCxnSpPr/>
            <p:nvPr/>
          </p:nvCxnSpPr>
          <p:spPr>
            <a:xfrm flipH="1" flipV="1">
              <a:off x="2467216" y="-1260629"/>
              <a:ext cx="283669" cy="15239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3200400" y="2332736"/>
            <a:ext cx="2819400" cy="1020064"/>
            <a:chOff x="700723" y="-1776533"/>
            <a:chExt cx="2819400" cy="1020064"/>
          </a:xfrm>
        </p:grpSpPr>
        <p:sp>
          <p:nvSpPr>
            <p:cNvPr id="47" name="TextBox 46"/>
            <p:cNvSpPr txBox="1"/>
            <p:nvPr/>
          </p:nvSpPr>
          <p:spPr>
            <a:xfrm>
              <a:off x="1538923" y="-1495133"/>
              <a:ext cx="1981200" cy="738664"/>
            </a:xfrm>
            <a:prstGeom prst="rect">
              <a:avLst/>
            </a:prstGeom>
            <a:noFill/>
          </p:spPr>
          <p:txBody>
            <a:bodyPr wrap="square" rtlCol="0">
              <a:spAutoFit/>
            </a:bodyPr>
            <a:lstStyle/>
            <a:p>
              <a:pPr algn="ctr"/>
              <a:r>
                <a:rPr lang="en-US" sz="1400" dirty="0" smtClean="0">
                  <a:solidFill>
                    <a:schemeClr val="tx2"/>
                  </a:solidFill>
                </a:rPr>
                <a:t>Conditional 1 and 2 prices higher than Sequential SCED</a:t>
              </a:r>
              <a:endParaRPr lang="en-US" sz="1400" dirty="0">
                <a:solidFill>
                  <a:schemeClr val="tx2"/>
                </a:solidFill>
              </a:endParaRPr>
            </a:p>
          </p:txBody>
        </p:sp>
        <p:cxnSp>
          <p:nvCxnSpPr>
            <p:cNvPr id="48" name="Straight Arrow Connector 47"/>
            <p:cNvCxnSpPr/>
            <p:nvPr/>
          </p:nvCxnSpPr>
          <p:spPr>
            <a:xfrm flipH="1" flipV="1">
              <a:off x="700723" y="-1776533"/>
              <a:ext cx="957260" cy="497776"/>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flipV="1">
              <a:off x="1253175" y="-1776533"/>
              <a:ext cx="404808" cy="495306"/>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2825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3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591" y="914395"/>
            <a:ext cx="8686818" cy="5029210"/>
          </a:xfrm>
          <a:prstGeom prst="rect">
            <a:avLst/>
          </a:prstGeom>
        </p:spPr>
      </p:pic>
      <p:sp>
        <p:nvSpPr>
          <p:cNvPr id="2" name="Title 1"/>
          <p:cNvSpPr>
            <a:spLocks noGrp="1"/>
          </p:cNvSpPr>
          <p:nvPr>
            <p:ph type="title"/>
          </p:nvPr>
        </p:nvSpPr>
        <p:spPr/>
        <p:txBody>
          <a:bodyPr/>
          <a:lstStyle/>
          <a:p>
            <a:r>
              <a:rPr lang="en-US" dirty="0" smtClean="0"/>
              <a:t>Results for 10/5/2018</a:t>
            </a:r>
            <a:endParaRPr lang="en-US" dirty="0"/>
          </a:p>
        </p:txBody>
      </p:sp>
      <p:sp>
        <p:nvSpPr>
          <p:cNvPr id="6" name="TextBox 5"/>
          <p:cNvSpPr txBox="1"/>
          <p:nvPr/>
        </p:nvSpPr>
        <p:spPr>
          <a:xfrm>
            <a:off x="2286000" y="2061055"/>
            <a:ext cx="2971800" cy="307777"/>
          </a:xfrm>
          <a:prstGeom prst="rect">
            <a:avLst/>
          </a:prstGeom>
          <a:noFill/>
        </p:spPr>
        <p:txBody>
          <a:bodyPr wrap="square" rtlCol="0">
            <a:spAutoFit/>
          </a:bodyPr>
          <a:lstStyle/>
          <a:p>
            <a:pPr algn="ctr"/>
            <a:r>
              <a:rPr lang="en-US" sz="1400" dirty="0" smtClean="0">
                <a:solidFill>
                  <a:schemeClr val="tx2"/>
                </a:solidFill>
              </a:rPr>
              <a:t>All approaches are nearly identical</a:t>
            </a:r>
            <a:endParaRPr lang="en-US" sz="1400" dirty="0">
              <a:solidFill>
                <a:schemeClr val="tx2"/>
              </a:solidFill>
            </a:endParaRPr>
          </a:p>
        </p:txBody>
      </p:sp>
    </p:spTree>
    <p:extLst>
      <p:ext uri="{BB962C8B-B14F-4D97-AF65-F5344CB8AC3E}">
        <p14:creationId xmlns:p14="http://schemas.microsoft.com/office/powerpoint/2010/main" val="17462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Introduction</a:t>
            </a:r>
            <a:endParaRPr lang="en-US" b="1" dirty="0">
              <a:solidFill>
                <a:schemeClr val="accent1"/>
              </a:solidFill>
            </a:endParaRPr>
          </a:p>
        </p:txBody>
      </p:sp>
      <p:sp>
        <p:nvSpPr>
          <p:cNvPr id="3" name="Content Placeholder 2"/>
          <p:cNvSpPr>
            <a:spLocks noGrp="1"/>
          </p:cNvSpPr>
          <p:nvPr>
            <p:ph idx="1"/>
          </p:nvPr>
        </p:nvSpPr>
        <p:spPr>
          <a:xfrm>
            <a:off x="304800" y="1219200"/>
            <a:ext cx="8534400" cy="4876800"/>
          </a:xfrm>
        </p:spPr>
        <p:txBody>
          <a:bodyPr/>
          <a:lstStyle/>
          <a:p>
            <a:pPr>
              <a:lnSpc>
                <a:spcPct val="150000"/>
              </a:lnSpc>
            </a:pPr>
            <a:r>
              <a:rPr lang="en-US" sz="2000" dirty="0" smtClean="0">
                <a:solidFill>
                  <a:schemeClr val="tx2"/>
                </a:solidFill>
              </a:rPr>
              <a:t>The current design of the Real-Time On-Line Reliability Deployment Price Adder (RTORDPA) has known weaknesses</a:t>
            </a:r>
          </a:p>
          <a:p>
            <a:pPr lvl="1">
              <a:lnSpc>
                <a:spcPct val="150000"/>
              </a:lnSpc>
            </a:pPr>
            <a:r>
              <a:rPr lang="en-US" sz="1600" dirty="0" smtClean="0">
                <a:solidFill>
                  <a:schemeClr val="tx2"/>
                </a:solidFill>
              </a:rPr>
              <a:t>Non-zero price adders when zero price adders might be “expected”</a:t>
            </a:r>
          </a:p>
          <a:p>
            <a:pPr lvl="1">
              <a:lnSpc>
                <a:spcPct val="150000"/>
              </a:lnSpc>
            </a:pPr>
            <a:r>
              <a:rPr lang="en-US" sz="1600" dirty="0" smtClean="0">
                <a:solidFill>
                  <a:schemeClr val="tx2"/>
                </a:solidFill>
              </a:rPr>
              <a:t>Zero price adders when non-zero price adders might be “expected”</a:t>
            </a:r>
          </a:p>
          <a:p>
            <a:pPr lvl="1">
              <a:lnSpc>
                <a:spcPct val="150000"/>
              </a:lnSpc>
            </a:pPr>
            <a:r>
              <a:rPr lang="en-US" sz="1600" dirty="0" smtClean="0">
                <a:solidFill>
                  <a:schemeClr val="tx2"/>
                </a:solidFill>
              </a:rPr>
              <a:t>For further discussion see the presentation from the 12/3/2018 QMWG</a:t>
            </a:r>
          </a:p>
          <a:p>
            <a:pPr>
              <a:lnSpc>
                <a:spcPct val="150000"/>
              </a:lnSpc>
            </a:pPr>
            <a:r>
              <a:rPr lang="en-US" sz="2000" dirty="0" smtClean="0">
                <a:solidFill>
                  <a:schemeClr val="tx2"/>
                </a:solidFill>
              </a:rPr>
              <a:t>Several approaches have been discussed as design enhancements</a:t>
            </a:r>
          </a:p>
          <a:p>
            <a:pPr>
              <a:lnSpc>
                <a:spcPct val="150000"/>
              </a:lnSpc>
            </a:pPr>
            <a:r>
              <a:rPr lang="en-US" sz="2000" dirty="0" smtClean="0">
                <a:solidFill>
                  <a:schemeClr val="tx2"/>
                </a:solidFill>
              </a:rPr>
              <a:t>ERCOT programmed, ran, and compared the results from four approaches and two options for triggering the price adder</a:t>
            </a:r>
          </a:p>
          <a:p>
            <a:pPr>
              <a:lnSpc>
                <a:spcPct val="150000"/>
              </a:lnSpc>
            </a:pPr>
            <a:r>
              <a:rPr lang="en-US" sz="2000" dirty="0" smtClean="0">
                <a:solidFill>
                  <a:schemeClr val="tx2"/>
                </a:solidFill>
              </a:rPr>
              <a:t>This was a substantial effort</a:t>
            </a:r>
          </a:p>
          <a:p>
            <a:pPr>
              <a:lnSpc>
                <a:spcPct val="150000"/>
              </a:lnSpc>
            </a:pPr>
            <a:r>
              <a:rPr lang="en-US" sz="2000" dirty="0" smtClean="0">
                <a:solidFill>
                  <a:schemeClr val="tx2"/>
                </a:solidFill>
              </a:rPr>
              <a:t>This presentation contains the results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a:t>
            </a:fld>
            <a:endParaRPr lang="en-US" dirty="0"/>
          </a:p>
        </p:txBody>
      </p:sp>
    </p:spTree>
    <p:extLst>
      <p:ext uri="{BB962C8B-B14F-4D97-AF65-F5344CB8AC3E}">
        <p14:creationId xmlns:p14="http://schemas.microsoft.com/office/powerpoint/2010/main" val="2915589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591" y="914395"/>
            <a:ext cx="8686818" cy="5029210"/>
          </a:xfrm>
          <a:prstGeom prst="rect">
            <a:avLst/>
          </a:prstGeom>
        </p:spPr>
      </p:pic>
      <p:sp>
        <p:nvSpPr>
          <p:cNvPr id="2" name="Title 1"/>
          <p:cNvSpPr>
            <a:spLocks noGrp="1"/>
          </p:cNvSpPr>
          <p:nvPr>
            <p:ph type="title"/>
          </p:nvPr>
        </p:nvSpPr>
        <p:spPr/>
        <p:txBody>
          <a:bodyPr/>
          <a:lstStyle/>
          <a:p>
            <a:r>
              <a:rPr lang="en-US" dirty="0" smtClean="0"/>
              <a:t>Results for 10/15/2018</a:t>
            </a:r>
            <a:endParaRPr lang="en-US" dirty="0"/>
          </a:p>
        </p:txBody>
      </p:sp>
      <p:sp>
        <p:nvSpPr>
          <p:cNvPr id="6" name="TextBox 5"/>
          <p:cNvSpPr txBox="1"/>
          <p:nvPr/>
        </p:nvSpPr>
        <p:spPr>
          <a:xfrm>
            <a:off x="2286000" y="2061055"/>
            <a:ext cx="2971800" cy="307777"/>
          </a:xfrm>
          <a:prstGeom prst="rect">
            <a:avLst/>
          </a:prstGeom>
          <a:noFill/>
        </p:spPr>
        <p:txBody>
          <a:bodyPr wrap="square" rtlCol="0">
            <a:spAutoFit/>
          </a:bodyPr>
          <a:lstStyle/>
          <a:p>
            <a:pPr algn="ctr"/>
            <a:r>
              <a:rPr lang="en-US" sz="1400" dirty="0" smtClean="0">
                <a:solidFill>
                  <a:schemeClr val="tx2"/>
                </a:solidFill>
              </a:rPr>
              <a:t>All approaches are nearly identical</a:t>
            </a:r>
            <a:endParaRPr lang="en-US" sz="1400" dirty="0">
              <a:solidFill>
                <a:schemeClr val="tx2"/>
              </a:solidFill>
            </a:endParaRPr>
          </a:p>
        </p:txBody>
      </p:sp>
    </p:spTree>
    <p:extLst>
      <p:ext uri="{BB962C8B-B14F-4D97-AF65-F5344CB8AC3E}">
        <p14:creationId xmlns:p14="http://schemas.microsoft.com/office/powerpoint/2010/main" val="29331944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591" y="914395"/>
            <a:ext cx="8686818" cy="502921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591" y="914395"/>
            <a:ext cx="8686818" cy="5029210"/>
          </a:xfrm>
          <a:prstGeom prst="rect">
            <a:avLst/>
          </a:prstGeom>
        </p:spPr>
      </p:pic>
      <p:sp>
        <p:nvSpPr>
          <p:cNvPr id="2" name="Title 1"/>
          <p:cNvSpPr>
            <a:spLocks noGrp="1"/>
          </p:cNvSpPr>
          <p:nvPr>
            <p:ph type="title"/>
          </p:nvPr>
        </p:nvSpPr>
        <p:spPr/>
        <p:txBody>
          <a:bodyPr/>
          <a:lstStyle/>
          <a:p>
            <a:r>
              <a:rPr lang="en-US" dirty="0" smtClean="0"/>
              <a:t>Results for 11/13/2018</a:t>
            </a:r>
            <a:endParaRPr lang="en-US" dirty="0"/>
          </a:p>
        </p:txBody>
      </p:sp>
      <p:grpSp>
        <p:nvGrpSpPr>
          <p:cNvPr id="7" name="Group 6"/>
          <p:cNvGrpSpPr/>
          <p:nvPr/>
        </p:nvGrpSpPr>
        <p:grpSpPr>
          <a:xfrm>
            <a:off x="3182656" y="3200400"/>
            <a:ext cx="1382278" cy="1855351"/>
            <a:chOff x="1934208" y="-1964557"/>
            <a:chExt cx="1382278" cy="1855351"/>
          </a:xfrm>
        </p:grpSpPr>
        <p:sp>
          <p:nvSpPr>
            <p:cNvPr id="8" name="TextBox 7"/>
            <p:cNvSpPr txBox="1"/>
            <p:nvPr/>
          </p:nvSpPr>
          <p:spPr>
            <a:xfrm>
              <a:off x="1934208" y="-1278757"/>
              <a:ext cx="1382278" cy="1169551"/>
            </a:xfrm>
            <a:prstGeom prst="rect">
              <a:avLst/>
            </a:prstGeom>
            <a:noFill/>
          </p:spPr>
          <p:txBody>
            <a:bodyPr wrap="square" rtlCol="0">
              <a:spAutoFit/>
            </a:bodyPr>
            <a:lstStyle/>
            <a:p>
              <a:pPr algn="ctr"/>
              <a:r>
                <a:rPr lang="en-US" sz="1400" dirty="0" smtClean="0">
                  <a:solidFill>
                    <a:schemeClr val="tx2"/>
                  </a:solidFill>
                </a:rPr>
                <a:t>Sequential SCED prices generally lower than all approaches</a:t>
              </a:r>
              <a:endParaRPr lang="en-US" sz="1400" dirty="0">
                <a:solidFill>
                  <a:schemeClr val="tx2"/>
                </a:solidFill>
              </a:endParaRPr>
            </a:p>
          </p:txBody>
        </p:sp>
        <p:cxnSp>
          <p:nvCxnSpPr>
            <p:cNvPr id="9" name="Straight Arrow Connector 8"/>
            <p:cNvCxnSpPr/>
            <p:nvPr/>
          </p:nvCxnSpPr>
          <p:spPr>
            <a:xfrm flipV="1">
              <a:off x="2625347" y="-1964557"/>
              <a:ext cx="317205" cy="68580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2409152" y="-1964556"/>
              <a:ext cx="216195" cy="68579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2468147" y="1543851"/>
            <a:ext cx="1952960" cy="1399374"/>
            <a:chOff x="2468147" y="1543851"/>
            <a:chExt cx="1952960" cy="1399374"/>
          </a:xfrm>
        </p:grpSpPr>
        <p:grpSp>
          <p:nvGrpSpPr>
            <p:cNvPr id="16" name="Group 15"/>
            <p:cNvGrpSpPr/>
            <p:nvPr/>
          </p:nvGrpSpPr>
          <p:grpSpPr>
            <a:xfrm>
              <a:off x="2468147" y="1543851"/>
              <a:ext cx="1382278" cy="1399374"/>
              <a:chOff x="1688727" y="-919284"/>
              <a:chExt cx="1382278" cy="1399374"/>
            </a:xfrm>
          </p:grpSpPr>
          <p:sp>
            <p:nvSpPr>
              <p:cNvPr id="17" name="TextBox 16"/>
              <p:cNvSpPr txBox="1"/>
              <p:nvPr/>
            </p:nvSpPr>
            <p:spPr>
              <a:xfrm>
                <a:off x="1688727" y="-919284"/>
                <a:ext cx="1382278" cy="954107"/>
              </a:xfrm>
              <a:prstGeom prst="rect">
                <a:avLst/>
              </a:prstGeom>
              <a:noFill/>
            </p:spPr>
            <p:txBody>
              <a:bodyPr wrap="square" rtlCol="0">
                <a:spAutoFit/>
              </a:bodyPr>
              <a:lstStyle/>
              <a:p>
                <a:pPr algn="ctr"/>
                <a:r>
                  <a:rPr lang="en-US" sz="1400" dirty="0" smtClean="0">
                    <a:solidFill>
                      <a:schemeClr val="tx2"/>
                    </a:solidFill>
                  </a:rPr>
                  <a:t>Conditional 1 prices highest throughout this period</a:t>
                </a:r>
                <a:endParaRPr lang="en-US" sz="1400" dirty="0">
                  <a:solidFill>
                    <a:schemeClr val="tx2"/>
                  </a:solidFill>
                </a:endParaRPr>
              </a:p>
            </p:txBody>
          </p:sp>
          <p:cxnSp>
            <p:nvCxnSpPr>
              <p:cNvPr id="18" name="Straight Arrow Connector 17"/>
              <p:cNvCxnSpPr>
                <a:stCxn id="17" idx="2"/>
              </p:cNvCxnSpPr>
              <p:nvPr/>
            </p:nvCxnSpPr>
            <p:spPr>
              <a:xfrm>
                <a:off x="2379866" y="34823"/>
                <a:ext cx="460214" cy="445267"/>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1830430" y="34823"/>
                <a:ext cx="549436" cy="369067"/>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1" name="Straight Arrow Connector 30"/>
            <p:cNvCxnSpPr>
              <a:stCxn id="17" idx="3"/>
            </p:cNvCxnSpPr>
            <p:nvPr/>
          </p:nvCxnSpPr>
          <p:spPr>
            <a:xfrm flipV="1">
              <a:off x="3850425" y="1834764"/>
              <a:ext cx="570682" cy="18614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4876800" y="1389145"/>
            <a:ext cx="1680990" cy="954107"/>
            <a:chOff x="1635496" y="-1278757"/>
            <a:chExt cx="1680990" cy="954107"/>
          </a:xfrm>
        </p:grpSpPr>
        <p:sp>
          <p:nvSpPr>
            <p:cNvPr id="34" name="TextBox 33"/>
            <p:cNvSpPr txBox="1"/>
            <p:nvPr/>
          </p:nvSpPr>
          <p:spPr>
            <a:xfrm>
              <a:off x="1934208" y="-1278757"/>
              <a:ext cx="1382278" cy="954107"/>
            </a:xfrm>
            <a:prstGeom prst="rect">
              <a:avLst/>
            </a:prstGeom>
            <a:noFill/>
          </p:spPr>
          <p:txBody>
            <a:bodyPr wrap="square" rtlCol="0">
              <a:spAutoFit/>
            </a:bodyPr>
            <a:lstStyle/>
            <a:p>
              <a:pPr algn="ctr"/>
              <a:r>
                <a:rPr lang="en-US" sz="1400" dirty="0" smtClean="0">
                  <a:solidFill>
                    <a:schemeClr val="tx2"/>
                  </a:solidFill>
                </a:rPr>
                <a:t>Sequential SCED prices higher than all approaches</a:t>
              </a:r>
              <a:endParaRPr lang="en-US" sz="1400" dirty="0">
                <a:solidFill>
                  <a:schemeClr val="tx2"/>
                </a:solidFill>
              </a:endParaRPr>
            </a:p>
          </p:txBody>
        </p:sp>
        <p:cxnSp>
          <p:nvCxnSpPr>
            <p:cNvPr id="36" name="Straight Arrow Connector 35"/>
            <p:cNvCxnSpPr/>
            <p:nvPr/>
          </p:nvCxnSpPr>
          <p:spPr>
            <a:xfrm flipH="1">
              <a:off x="1635496" y="-801704"/>
              <a:ext cx="298712"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914400" y="4038600"/>
            <a:ext cx="1295400" cy="1335107"/>
            <a:chOff x="761286" y="408056"/>
            <a:chExt cx="1295400" cy="1335107"/>
          </a:xfrm>
        </p:grpSpPr>
        <p:sp>
          <p:nvSpPr>
            <p:cNvPr id="40" name="TextBox 39"/>
            <p:cNvSpPr txBox="1"/>
            <p:nvPr/>
          </p:nvSpPr>
          <p:spPr>
            <a:xfrm>
              <a:off x="761286" y="789056"/>
              <a:ext cx="1295400" cy="954107"/>
            </a:xfrm>
            <a:prstGeom prst="rect">
              <a:avLst/>
            </a:prstGeom>
            <a:noFill/>
          </p:spPr>
          <p:txBody>
            <a:bodyPr wrap="square" rtlCol="0">
              <a:spAutoFit/>
            </a:bodyPr>
            <a:lstStyle/>
            <a:p>
              <a:pPr algn="ctr"/>
              <a:r>
                <a:rPr lang="en-US" sz="1400" dirty="0" smtClean="0">
                  <a:solidFill>
                    <a:schemeClr val="tx2"/>
                  </a:solidFill>
                </a:rPr>
                <a:t>All approaches nearly identical</a:t>
              </a:r>
              <a:endParaRPr lang="en-US" sz="1400" dirty="0">
                <a:solidFill>
                  <a:schemeClr val="tx2"/>
                </a:solidFill>
              </a:endParaRPr>
            </a:p>
          </p:txBody>
        </p:sp>
        <p:cxnSp>
          <p:nvCxnSpPr>
            <p:cNvPr id="41" name="Straight Arrow Connector 40"/>
            <p:cNvCxnSpPr/>
            <p:nvPr/>
          </p:nvCxnSpPr>
          <p:spPr>
            <a:xfrm flipV="1">
              <a:off x="1408986" y="408056"/>
              <a:ext cx="0" cy="38100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738478" y="1484390"/>
            <a:ext cx="1647244" cy="1458835"/>
            <a:chOff x="1815723" y="-1165384"/>
            <a:chExt cx="2009779" cy="1458835"/>
          </a:xfrm>
        </p:grpSpPr>
        <p:sp>
          <p:nvSpPr>
            <p:cNvPr id="44" name="TextBox 43"/>
            <p:cNvSpPr txBox="1"/>
            <p:nvPr/>
          </p:nvSpPr>
          <p:spPr>
            <a:xfrm>
              <a:off x="1815723" y="-1165384"/>
              <a:ext cx="2009779" cy="738664"/>
            </a:xfrm>
            <a:prstGeom prst="rect">
              <a:avLst/>
            </a:prstGeom>
            <a:noFill/>
          </p:spPr>
          <p:txBody>
            <a:bodyPr wrap="square" rtlCol="0">
              <a:spAutoFit/>
            </a:bodyPr>
            <a:lstStyle/>
            <a:p>
              <a:pPr algn="ctr"/>
              <a:r>
                <a:rPr lang="en-US" sz="1400" dirty="0" smtClean="0">
                  <a:solidFill>
                    <a:schemeClr val="tx2"/>
                  </a:solidFill>
                </a:rPr>
                <a:t>Conditional 1 and 2 match Sequential SCED</a:t>
              </a:r>
              <a:endParaRPr lang="en-US" sz="1400" dirty="0">
                <a:solidFill>
                  <a:schemeClr val="tx2"/>
                </a:solidFill>
              </a:endParaRPr>
            </a:p>
          </p:txBody>
        </p:sp>
        <p:cxnSp>
          <p:nvCxnSpPr>
            <p:cNvPr id="45" name="Straight Arrow Connector 44"/>
            <p:cNvCxnSpPr>
              <a:stCxn id="44" idx="2"/>
            </p:cNvCxnSpPr>
            <p:nvPr/>
          </p:nvCxnSpPr>
          <p:spPr>
            <a:xfrm>
              <a:off x="2820613" y="-426720"/>
              <a:ext cx="650766" cy="72017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5405518" y="3514725"/>
            <a:ext cx="1382278" cy="1922025"/>
            <a:chOff x="1934208" y="-2031231"/>
            <a:chExt cx="1382278" cy="1922025"/>
          </a:xfrm>
        </p:grpSpPr>
        <p:sp>
          <p:nvSpPr>
            <p:cNvPr id="51" name="TextBox 50"/>
            <p:cNvSpPr txBox="1"/>
            <p:nvPr/>
          </p:nvSpPr>
          <p:spPr>
            <a:xfrm>
              <a:off x="1934208" y="-1278757"/>
              <a:ext cx="1382278" cy="1169551"/>
            </a:xfrm>
            <a:prstGeom prst="rect">
              <a:avLst/>
            </a:prstGeom>
            <a:noFill/>
          </p:spPr>
          <p:txBody>
            <a:bodyPr wrap="square" rtlCol="0">
              <a:spAutoFit/>
            </a:bodyPr>
            <a:lstStyle/>
            <a:p>
              <a:pPr algn="ctr"/>
              <a:r>
                <a:rPr lang="en-US" sz="1400" dirty="0" smtClean="0">
                  <a:solidFill>
                    <a:schemeClr val="tx2"/>
                  </a:solidFill>
                </a:rPr>
                <a:t>Sequential SCED prices generally lower than all approaches</a:t>
              </a:r>
              <a:endParaRPr lang="en-US" sz="1400" dirty="0">
                <a:solidFill>
                  <a:schemeClr val="tx2"/>
                </a:solidFill>
              </a:endParaRPr>
            </a:p>
          </p:txBody>
        </p:sp>
        <p:cxnSp>
          <p:nvCxnSpPr>
            <p:cNvPr id="52" name="Straight Arrow Connector 51"/>
            <p:cNvCxnSpPr/>
            <p:nvPr/>
          </p:nvCxnSpPr>
          <p:spPr>
            <a:xfrm flipV="1">
              <a:off x="2625347" y="-1964557"/>
              <a:ext cx="317205" cy="68580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51" idx="0"/>
            </p:cNvCxnSpPr>
            <p:nvPr/>
          </p:nvCxnSpPr>
          <p:spPr>
            <a:xfrm flipH="1" flipV="1">
              <a:off x="2395341" y="-2031231"/>
              <a:ext cx="230006" cy="752474"/>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4887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10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3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4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4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for 11/14/2018</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591" y="914395"/>
            <a:ext cx="8686818" cy="5029210"/>
          </a:xfrm>
          <a:prstGeom prst="rect">
            <a:avLst/>
          </a:prstGeom>
        </p:spPr>
      </p:pic>
      <p:grpSp>
        <p:nvGrpSpPr>
          <p:cNvPr id="5" name="Group 4"/>
          <p:cNvGrpSpPr/>
          <p:nvPr/>
        </p:nvGrpSpPr>
        <p:grpSpPr>
          <a:xfrm>
            <a:off x="819150" y="2219331"/>
            <a:ext cx="1971675" cy="954107"/>
            <a:chOff x="1915158" y="-1497826"/>
            <a:chExt cx="1971675" cy="954107"/>
          </a:xfrm>
        </p:grpSpPr>
        <p:sp>
          <p:nvSpPr>
            <p:cNvPr id="6" name="TextBox 5"/>
            <p:cNvSpPr txBox="1"/>
            <p:nvPr/>
          </p:nvSpPr>
          <p:spPr>
            <a:xfrm>
              <a:off x="1915158" y="-1497826"/>
              <a:ext cx="1382278" cy="954107"/>
            </a:xfrm>
            <a:prstGeom prst="rect">
              <a:avLst/>
            </a:prstGeom>
            <a:noFill/>
          </p:spPr>
          <p:txBody>
            <a:bodyPr wrap="square" rtlCol="0">
              <a:spAutoFit/>
            </a:bodyPr>
            <a:lstStyle/>
            <a:p>
              <a:pPr algn="ctr"/>
              <a:r>
                <a:rPr lang="en-US" sz="1400" dirty="0" smtClean="0">
                  <a:solidFill>
                    <a:schemeClr val="tx2"/>
                  </a:solidFill>
                </a:rPr>
                <a:t>Sequential SCED prices higher than all approaches</a:t>
              </a:r>
              <a:endParaRPr lang="en-US" sz="1400" dirty="0">
                <a:solidFill>
                  <a:schemeClr val="tx2"/>
                </a:solidFill>
              </a:endParaRPr>
            </a:p>
          </p:txBody>
        </p:sp>
        <p:cxnSp>
          <p:nvCxnSpPr>
            <p:cNvPr id="7" name="Straight Arrow Connector 6"/>
            <p:cNvCxnSpPr/>
            <p:nvPr/>
          </p:nvCxnSpPr>
          <p:spPr>
            <a:xfrm flipV="1">
              <a:off x="3162933" y="-1469251"/>
              <a:ext cx="361950" cy="33336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3162933" y="-1497826"/>
              <a:ext cx="723900" cy="361944"/>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5166736" y="2928865"/>
            <a:ext cx="1382278" cy="2130850"/>
            <a:chOff x="2471794" y="-1693161"/>
            <a:chExt cx="1382278" cy="2130850"/>
          </a:xfrm>
        </p:grpSpPr>
        <p:sp>
          <p:nvSpPr>
            <p:cNvPr id="17" name="TextBox 16"/>
            <p:cNvSpPr txBox="1"/>
            <p:nvPr/>
          </p:nvSpPr>
          <p:spPr>
            <a:xfrm>
              <a:off x="2471794" y="-1693161"/>
              <a:ext cx="1382278" cy="1384995"/>
            </a:xfrm>
            <a:prstGeom prst="rect">
              <a:avLst/>
            </a:prstGeom>
            <a:noFill/>
          </p:spPr>
          <p:txBody>
            <a:bodyPr wrap="square" rtlCol="0">
              <a:spAutoFit/>
            </a:bodyPr>
            <a:lstStyle/>
            <a:p>
              <a:pPr algn="ctr"/>
              <a:r>
                <a:rPr lang="en-US" sz="1400" dirty="0" smtClean="0">
                  <a:solidFill>
                    <a:schemeClr val="tx2"/>
                  </a:solidFill>
                </a:rPr>
                <a:t>Not visible: Production and Sequential SCED higher than other approaches</a:t>
              </a:r>
              <a:endParaRPr lang="en-US" sz="1400" dirty="0">
                <a:solidFill>
                  <a:schemeClr val="tx2"/>
                </a:solidFill>
              </a:endParaRPr>
            </a:p>
          </p:txBody>
        </p:sp>
        <p:cxnSp>
          <p:nvCxnSpPr>
            <p:cNvPr id="18" name="Straight Arrow Connector 17"/>
            <p:cNvCxnSpPr>
              <a:stCxn id="17" idx="2"/>
            </p:cNvCxnSpPr>
            <p:nvPr/>
          </p:nvCxnSpPr>
          <p:spPr>
            <a:xfrm>
              <a:off x="3162933" y="-308166"/>
              <a:ext cx="542925" cy="74585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791458" y="-308166"/>
              <a:ext cx="371475" cy="74585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914396" y="3599657"/>
            <a:ext cx="1295400" cy="1460058"/>
            <a:chOff x="761286" y="789056"/>
            <a:chExt cx="1295400" cy="1460058"/>
          </a:xfrm>
        </p:grpSpPr>
        <p:sp>
          <p:nvSpPr>
            <p:cNvPr id="28" name="TextBox 27"/>
            <p:cNvSpPr txBox="1"/>
            <p:nvPr/>
          </p:nvSpPr>
          <p:spPr>
            <a:xfrm>
              <a:off x="761286" y="789056"/>
              <a:ext cx="1295400" cy="954107"/>
            </a:xfrm>
            <a:prstGeom prst="rect">
              <a:avLst/>
            </a:prstGeom>
            <a:noFill/>
          </p:spPr>
          <p:txBody>
            <a:bodyPr wrap="square" rtlCol="0">
              <a:spAutoFit/>
            </a:bodyPr>
            <a:lstStyle/>
            <a:p>
              <a:pPr algn="ctr"/>
              <a:r>
                <a:rPr lang="en-US" sz="1400" dirty="0" smtClean="0">
                  <a:solidFill>
                    <a:schemeClr val="tx2"/>
                  </a:solidFill>
                </a:rPr>
                <a:t>All approaches nearly identical</a:t>
              </a:r>
              <a:endParaRPr lang="en-US" sz="1400" dirty="0">
                <a:solidFill>
                  <a:schemeClr val="tx2"/>
                </a:solidFill>
              </a:endParaRPr>
            </a:p>
          </p:txBody>
        </p:sp>
        <p:cxnSp>
          <p:nvCxnSpPr>
            <p:cNvPr id="29" name="Straight Arrow Connector 28"/>
            <p:cNvCxnSpPr/>
            <p:nvPr/>
          </p:nvCxnSpPr>
          <p:spPr>
            <a:xfrm>
              <a:off x="1408986" y="1743164"/>
              <a:ext cx="0" cy="50595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3995055" y="1705956"/>
            <a:ext cx="2354024" cy="954107"/>
            <a:chOff x="303976" y="894928"/>
            <a:chExt cx="2354024" cy="954107"/>
          </a:xfrm>
        </p:grpSpPr>
        <p:sp>
          <p:nvSpPr>
            <p:cNvPr id="20" name="TextBox 19"/>
            <p:cNvSpPr txBox="1"/>
            <p:nvPr/>
          </p:nvSpPr>
          <p:spPr>
            <a:xfrm>
              <a:off x="1014365" y="894928"/>
              <a:ext cx="1643635" cy="954107"/>
            </a:xfrm>
            <a:prstGeom prst="rect">
              <a:avLst/>
            </a:prstGeom>
            <a:noFill/>
          </p:spPr>
          <p:txBody>
            <a:bodyPr wrap="square" rtlCol="0">
              <a:spAutoFit/>
            </a:bodyPr>
            <a:lstStyle/>
            <a:p>
              <a:pPr algn="ctr"/>
              <a:r>
                <a:rPr lang="en-US" sz="1400" dirty="0" smtClean="0">
                  <a:solidFill>
                    <a:schemeClr val="tx2"/>
                  </a:solidFill>
                </a:rPr>
                <a:t>Conditional 1 higher than other approaches and Sequential SCED</a:t>
              </a:r>
              <a:endParaRPr lang="en-US" sz="1400" dirty="0">
                <a:solidFill>
                  <a:schemeClr val="tx2"/>
                </a:solidFill>
              </a:endParaRPr>
            </a:p>
          </p:txBody>
        </p:sp>
        <p:cxnSp>
          <p:nvCxnSpPr>
            <p:cNvPr id="21" name="Straight Arrow Connector 20"/>
            <p:cNvCxnSpPr>
              <a:stCxn id="20" idx="1"/>
            </p:cNvCxnSpPr>
            <p:nvPr/>
          </p:nvCxnSpPr>
          <p:spPr>
            <a:xfrm flipH="1">
              <a:off x="303976" y="1371982"/>
              <a:ext cx="710389" cy="34900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6805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10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2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10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591" y="914395"/>
            <a:ext cx="8686818" cy="5029210"/>
          </a:xfrm>
          <a:prstGeom prst="rect">
            <a:avLst/>
          </a:prstGeom>
        </p:spPr>
      </p:pic>
      <p:sp>
        <p:nvSpPr>
          <p:cNvPr id="2" name="Title 1"/>
          <p:cNvSpPr>
            <a:spLocks noGrp="1"/>
          </p:cNvSpPr>
          <p:nvPr>
            <p:ph type="title"/>
          </p:nvPr>
        </p:nvSpPr>
        <p:spPr/>
        <p:txBody>
          <a:bodyPr/>
          <a:lstStyle/>
          <a:p>
            <a:r>
              <a:rPr lang="en-US" dirty="0" smtClean="0"/>
              <a:t>Results for 11/16/2018</a:t>
            </a:r>
            <a:endParaRPr lang="en-US" dirty="0"/>
          </a:p>
        </p:txBody>
      </p:sp>
      <p:grpSp>
        <p:nvGrpSpPr>
          <p:cNvPr id="8" name="Group 7"/>
          <p:cNvGrpSpPr/>
          <p:nvPr/>
        </p:nvGrpSpPr>
        <p:grpSpPr>
          <a:xfrm>
            <a:off x="990599" y="1427019"/>
            <a:ext cx="2857501" cy="1169551"/>
            <a:chOff x="810258" y="-1976588"/>
            <a:chExt cx="2857501" cy="1169551"/>
          </a:xfrm>
        </p:grpSpPr>
        <p:sp>
          <p:nvSpPr>
            <p:cNvPr id="9" name="TextBox 8"/>
            <p:cNvSpPr txBox="1"/>
            <p:nvPr/>
          </p:nvSpPr>
          <p:spPr>
            <a:xfrm>
              <a:off x="810258" y="-1976588"/>
              <a:ext cx="2362200" cy="1169551"/>
            </a:xfrm>
            <a:prstGeom prst="rect">
              <a:avLst/>
            </a:prstGeom>
            <a:noFill/>
          </p:spPr>
          <p:txBody>
            <a:bodyPr wrap="square" rtlCol="0">
              <a:spAutoFit/>
            </a:bodyPr>
            <a:lstStyle/>
            <a:p>
              <a:pPr algn="ctr"/>
              <a:r>
                <a:rPr lang="en-US" sz="1400" dirty="0" smtClean="0">
                  <a:solidFill>
                    <a:schemeClr val="tx2"/>
                  </a:solidFill>
                </a:rPr>
                <a:t>Conditional 1 and 2 match Sequential SCED price spike.  Production and No LDL Relaxation have lower spike.</a:t>
              </a:r>
              <a:endParaRPr lang="en-US" sz="1400" dirty="0">
                <a:solidFill>
                  <a:schemeClr val="tx2"/>
                </a:solidFill>
              </a:endParaRPr>
            </a:p>
          </p:txBody>
        </p:sp>
        <p:cxnSp>
          <p:nvCxnSpPr>
            <p:cNvPr id="10" name="Straight Arrow Connector 9"/>
            <p:cNvCxnSpPr/>
            <p:nvPr/>
          </p:nvCxnSpPr>
          <p:spPr>
            <a:xfrm>
              <a:off x="3096259" y="-1193807"/>
              <a:ext cx="571500" cy="11064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096259" y="-1965479"/>
              <a:ext cx="533400" cy="104517"/>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2628901" y="3502152"/>
            <a:ext cx="2476499" cy="763486"/>
            <a:chOff x="1038859" y="-2186674"/>
            <a:chExt cx="2476499" cy="763486"/>
          </a:xfrm>
        </p:grpSpPr>
        <p:sp>
          <p:nvSpPr>
            <p:cNvPr id="24" name="TextBox 23"/>
            <p:cNvSpPr txBox="1"/>
            <p:nvPr/>
          </p:nvSpPr>
          <p:spPr>
            <a:xfrm>
              <a:off x="1076958" y="-1730965"/>
              <a:ext cx="2362200" cy="307777"/>
            </a:xfrm>
            <a:prstGeom prst="rect">
              <a:avLst/>
            </a:prstGeom>
            <a:noFill/>
          </p:spPr>
          <p:txBody>
            <a:bodyPr wrap="square" rtlCol="0">
              <a:spAutoFit/>
            </a:bodyPr>
            <a:lstStyle/>
            <a:p>
              <a:pPr algn="ctr"/>
              <a:r>
                <a:rPr lang="en-US" sz="1400" dirty="0" smtClean="0">
                  <a:solidFill>
                    <a:schemeClr val="tx2"/>
                  </a:solidFill>
                </a:rPr>
                <a:t>All approaches similar</a:t>
              </a:r>
              <a:endParaRPr lang="en-US" sz="1400" dirty="0">
                <a:solidFill>
                  <a:schemeClr val="tx2"/>
                </a:solidFill>
              </a:endParaRPr>
            </a:p>
          </p:txBody>
        </p:sp>
        <p:cxnSp>
          <p:nvCxnSpPr>
            <p:cNvPr id="25" name="Straight Arrow Connector 24"/>
            <p:cNvCxnSpPr/>
            <p:nvPr/>
          </p:nvCxnSpPr>
          <p:spPr>
            <a:xfrm flipH="1" flipV="1">
              <a:off x="1038859" y="-2186674"/>
              <a:ext cx="266699" cy="45570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3172458" y="-2186674"/>
              <a:ext cx="342900" cy="45570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4759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591" y="914395"/>
            <a:ext cx="8686818" cy="5029210"/>
          </a:xfrm>
          <a:prstGeom prst="rect">
            <a:avLst/>
          </a:prstGeom>
        </p:spPr>
      </p:pic>
      <p:sp>
        <p:nvSpPr>
          <p:cNvPr id="2" name="Title 1"/>
          <p:cNvSpPr>
            <a:spLocks noGrp="1"/>
          </p:cNvSpPr>
          <p:nvPr>
            <p:ph type="title"/>
          </p:nvPr>
        </p:nvSpPr>
        <p:spPr/>
        <p:txBody>
          <a:bodyPr/>
          <a:lstStyle/>
          <a:p>
            <a:r>
              <a:rPr lang="en-US" dirty="0" smtClean="0"/>
              <a:t>Results for 11/27/2018</a:t>
            </a:r>
            <a:endParaRPr lang="en-US" dirty="0"/>
          </a:p>
        </p:txBody>
      </p:sp>
      <p:sp>
        <p:nvSpPr>
          <p:cNvPr id="5" name="TextBox 4"/>
          <p:cNvSpPr txBox="1"/>
          <p:nvPr/>
        </p:nvSpPr>
        <p:spPr>
          <a:xfrm>
            <a:off x="2286000" y="2061055"/>
            <a:ext cx="2971800" cy="307777"/>
          </a:xfrm>
          <a:prstGeom prst="rect">
            <a:avLst/>
          </a:prstGeom>
          <a:noFill/>
        </p:spPr>
        <p:txBody>
          <a:bodyPr wrap="square" rtlCol="0">
            <a:spAutoFit/>
          </a:bodyPr>
          <a:lstStyle/>
          <a:p>
            <a:pPr algn="ctr"/>
            <a:r>
              <a:rPr lang="en-US" sz="1400" dirty="0" smtClean="0">
                <a:solidFill>
                  <a:schemeClr val="tx2"/>
                </a:solidFill>
              </a:rPr>
              <a:t>All approaches are nearly identical</a:t>
            </a:r>
            <a:endParaRPr lang="en-US" sz="1400" dirty="0">
              <a:solidFill>
                <a:schemeClr val="tx2"/>
              </a:solidFill>
            </a:endParaRPr>
          </a:p>
        </p:txBody>
      </p:sp>
    </p:spTree>
    <p:extLst>
      <p:ext uri="{BB962C8B-B14F-4D97-AF65-F5344CB8AC3E}">
        <p14:creationId xmlns:p14="http://schemas.microsoft.com/office/powerpoint/2010/main" val="6864806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591" y="914395"/>
            <a:ext cx="8686818" cy="5029210"/>
          </a:xfrm>
          <a:prstGeom prst="rect">
            <a:avLst/>
          </a:prstGeom>
        </p:spPr>
      </p:pic>
      <p:sp>
        <p:nvSpPr>
          <p:cNvPr id="2" name="Title 1"/>
          <p:cNvSpPr>
            <a:spLocks noGrp="1"/>
          </p:cNvSpPr>
          <p:nvPr>
            <p:ph type="title"/>
          </p:nvPr>
        </p:nvSpPr>
        <p:spPr/>
        <p:txBody>
          <a:bodyPr/>
          <a:lstStyle/>
          <a:p>
            <a:r>
              <a:rPr lang="en-US" dirty="0" smtClean="0"/>
              <a:t>Results for 12/1/2018</a:t>
            </a:r>
            <a:endParaRPr lang="en-US" dirty="0"/>
          </a:p>
        </p:txBody>
      </p:sp>
      <p:grpSp>
        <p:nvGrpSpPr>
          <p:cNvPr id="9" name="Group 8"/>
          <p:cNvGrpSpPr/>
          <p:nvPr/>
        </p:nvGrpSpPr>
        <p:grpSpPr>
          <a:xfrm>
            <a:off x="685800" y="3733800"/>
            <a:ext cx="1295400" cy="1119664"/>
            <a:chOff x="761286" y="408056"/>
            <a:chExt cx="1295400" cy="1119664"/>
          </a:xfrm>
        </p:grpSpPr>
        <p:sp>
          <p:nvSpPr>
            <p:cNvPr id="10" name="TextBox 9"/>
            <p:cNvSpPr txBox="1"/>
            <p:nvPr/>
          </p:nvSpPr>
          <p:spPr>
            <a:xfrm>
              <a:off x="761286" y="789056"/>
              <a:ext cx="1295400" cy="738664"/>
            </a:xfrm>
            <a:prstGeom prst="rect">
              <a:avLst/>
            </a:prstGeom>
            <a:noFill/>
          </p:spPr>
          <p:txBody>
            <a:bodyPr wrap="square" rtlCol="0">
              <a:spAutoFit/>
            </a:bodyPr>
            <a:lstStyle/>
            <a:p>
              <a:pPr algn="ctr"/>
              <a:r>
                <a:rPr lang="en-US" sz="1400" dirty="0" smtClean="0">
                  <a:solidFill>
                    <a:schemeClr val="tx2"/>
                  </a:solidFill>
                </a:rPr>
                <a:t>All approaches similar</a:t>
              </a:r>
              <a:endParaRPr lang="en-US" sz="1400" dirty="0">
                <a:solidFill>
                  <a:schemeClr val="tx2"/>
                </a:solidFill>
              </a:endParaRPr>
            </a:p>
          </p:txBody>
        </p:sp>
        <p:cxnSp>
          <p:nvCxnSpPr>
            <p:cNvPr id="11" name="Straight Arrow Connector 10"/>
            <p:cNvCxnSpPr/>
            <p:nvPr/>
          </p:nvCxnSpPr>
          <p:spPr>
            <a:xfrm flipV="1">
              <a:off x="1408986" y="408056"/>
              <a:ext cx="0" cy="38100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1238250" y="1516647"/>
            <a:ext cx="3409950" cy="338555"/>
            <a:chOff x="295909" y="-1831541"/>
            <a:chExt cx="3409950" cy="338555"/>
          </a:xfrm>
        </p:grpSpPr>
        <p:sp>
          <p:nvSpPr>
            <p:cNvPr id="13" name="TextBox 12"/>
            <p:cNvSpPr txBox="1"/>
            <p:nvPr/>
          </p:nvSpPr>
          <p:spPr>
            <a:xfrm>
              <a:off x="295909" y="-1831541"/>
              <a:ext cx="3124199" cy="338555"/>
            </a:xfrm>
            <a:prstGeom prst="rect">
              <a:avLst/>
            </a:prstGeom>
            <a:noFill/>
          </p:spPr>
          <p:txBody>
            <a:bodyPr wrap="square" rtlCol="0">
              <a:spAutoFit/>
            </a:bodyPr>
            <a:lstStyle/>
            <a:p>
              <a:pPr algn="ctr"/>
              <a:r>
                <a:rPr lang="en-US" sz="1400" dirty="0" smtClean="0">
                  <a:solidFill>
                    <a:schemeClr val="tx2"/>
                  </a:solidFill>
                </a:rPr>
                <a:t>No LDL Relaxation has lower values</a:t>
              </a:r>
              <a:endParaRPr lang="en-US" sz="1400" dirty="0">
                <a:solidFill>
                  <a:schemeClr val="tx2"/>
                </a:solidFill>
              </a:endParaRPr>
            </a:p>
          </p:txBody>
        </p:sp>
        <p:cxnSp>
          <p:nvCxnSpPr>
            <p:cNvPr id="15" name="Straight Arrow Connector 14"/>
            <p:cNvCxnSpPr/>
            <p:nvPr/>
          </p:nvCxnSpPr>
          <p:spPr>
            <a:xfrm flipV="1">
              <a:off x="3324859" y="-1671788"/>
              <a:ext cx="381000" cy="2977"/>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4343399" y="2971807"/>
            <a:ext cx="2093715" cy="1664725"/>
            <a:chOff x="4343399" y="2971807"/>
            <a:chExt cx="2093715" cy="1664725"/>
          </a:xfrm>
        </p:grpSpPr>
        <p:grpSp>
          <p:nvGrpSpPr>
            <p:cNvPr id="18" name="Group 17"/>
            <p:cNvGrpSpPr/>
            <p:nvPr/>
          </p:nvGrpSpPr>
          <p:grpSpPr>
            <a:xfrm>
              <a:off x="4343399" y="3124201"/>
              <a:ext cx="2093715" cy="1512331"/>
              <a:chOff x="4949627" y="353847"/>
              <a:chExt cx="2093715" cy="1512331"/>
            </a:xfrm>
          </p:grpSpPr>
          <p:sp>
            <p:nvSpPr>
              <p:cNvPr id="19" name="TextBox 18"/>
              <p:cNvSpPr txBox="1"/>
              <p:nvPr/>
            </p:nvSpPr>
            <p:spPr>
              <a:xfrm>
                <a:off x="4949627" y="912071"/>
                <a:ext cx="2093715" cy="954107"/>
              </a:xfrm>
              <a:prstGeom prst="rect">
                <a:avLst/>
              </a:prstGeom>
              <a:noFill/>
            </p:spPr>
            <p:txBody>
              <a:bodyPr wrap="square" rtlCol="0">
                <a:spAutoFit/>
              </a:bodyPr>
              <a:lstStyle/>
              <a:p>
                <a:pPr algn="ctr"/>
                <a:r>
                  <a:rPr lang="en-US" sz="1400" dirty="0" smtClean="0">
                    <a:solidFill>
                      <a:schemeClr val="tx2"/>
                    </a:solidFill>
                  </a:rPr>
                  <a:t>Conditional 2 lower than others and Sequential SCED due to relaxation into AS capacity</a:t>
                </a:r>
                <a:endParaRPr lang="en-US" sz="1400" dirty="0">
                  <a:solidFill>
                    <a:schemeClr val="tx2"/>
                  </a:solidFill>
                </a:endParaRPr>
              </a:p>
            </p:txBody>
          </p:sp>
          <p:cxnSp>
            <p:nvCxnSpPr>
              <p:cNvPr id="20" name="Straight Arrow Connector 19"/>
              <p:cNvCxnSpPr/>
              <p:nvPr/>
            </p:nvCxnSpPr>
            <p:spPr>
              <a:xfrm flipV="1">
                <a:off x="5996484" y="353847"/>
                <a:ext cx="934344" cy="558224"/>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4" name="Straight Arrow Connector 23"/>
            <p:cNvCxnSpPr/>
            <p:nvPr/>
          </p:nvCxnSpPr>
          <p:spPr>
            <a:xfrm flipV="1">
              <a:off x="5390256" y="2971807"/>
              <a:ext cx="172344" cy="71061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5129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10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591" y="914395"/>
            <a:ext cx="8686818" cy="5029210"/>
          </a:xfrm>
          <a:prstGeom prst="rect">
            <a:avLst/>
          </a:prstGeom>
        </p:spPr>
      </p:pic>
      <p:sp>
        <p:nvSpPr>
          <p:cNvPr id="2" name="Title 1"/>
          <p:cNvSpPr>
            <a:spLocks noGrp="1"/>
          </p:cNvSpPr>
          <p:nvPr>
            <p:ph type="title"/>
          </p:nvPr>
        </p:nvSpPr>
        <p:spPr/>
        <p:txBody>
          <a:bodyPr/>
          <a:lstStyle/>
          <a:p>
            <a:r>
              <a:rPr lang="en-US" dirty="0" smtClean="0"/>
              <a:t>Results for 12/11/2018</a:t>
            </a:r>
            <a:endParaRPr lang="en-US" dirty="0"/>
          </a:p>
        </p:txBody>
      </p:sp>
      <p:grpSp>
        <p:nvGrpSpPr>
          <p:cNvPr id="5" name="Group 4"/>
          <p:cNvGrpSpPr/>
          <p:nvPr/>
        </p:nvGrpSpPr>
        <p:grpSpPr>
          <a:xfrm>
            <a:off x="2971802" y="1270029"/>
            <a:ext cx="3657597" cy="1396104"/>
            <a:chOff x="210185" y="-1976588"/>
            <a:chExt cx="3657597" cy="1396104"/>
          </a:xfrm>
        </p:grpSpPr>
        <p:sp>
          <p:nvSpPr>
            <p:cNvPr id="6" name="TextBox 5"/>
            <p:cNvSpPr txBox="1"/>
            <p:nvPr/>
          </p:nvSpPr>
          <p:spPr>
            <a:xfrm>
              <a:off x="810257" y="-1976588"/>
              <a:ext cx="3057525" cy="954107"/>
            </a:xfrm>
            <a:prstGeom prst="rect">
              <a:avLst/>
            </a:prstGeom>
            <a:noFill/>
          </p:spPr>
          <p:txBody>
            <a:bodyPr wrap="square" rtlCol="0">
              <a:spAutoFit/>
            </a:bodyPr>
            <a:lstStyle/>
            <a:p>
              <a:pPr algn="ctr"/>
              <a:r>
                <a:rPr lang="en-US" sz="1400" dirty="0" smtClean="0">
                  <a:solidFill>
                    <a:schemeClr val="tx2"/>
                  </a:solidFill>
                </a:rPr>
                <a:t>No LDL Relaxation comes closest to matching Sequential SCED price spike.  Conditional 1 has a small spike, and Production has no spike.</a:t>
              </a:r>
              <a:endParaRPr lang="en-US" sz="1400" dirty="0">
                <a:solidFill>
                  <a:schemeClr val="tx2"/>
                </a:solidFill>
              </a:endParaRPr>
            </a:p>
          </p:txBody>
        </p:sp>
        <p:cxnSp>
          <p:nvCxnSpPr>
            <p:cNvPr id="7" name="Straight Arrow Connector 6"/>
            <p:cNvCxnSpPr>
              <a:stCxn id="6" idx="1"/>
            </p:cNvCxnSpPr>
            <p:nvPr/>
          </p:nvCxnSpPr>
          <p:spPr>
            <a:xfrm flipH="1">
              <a:off x="224473" y="-1499534"/>
              <a:ext cx="585784" cy="91905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6" idx="1"/>
            </p:cNvCxnSpPr>
            <p:nvPr/>
          </p:nvCxnSpPr>
          <p:spPr>
            <a:xfrm flipH="1" flipV="1">
              <a:off x="210185" y="-1719244"/>
              <a:ext cx="600072" cy="21971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914400" y="3130311"/>
            <a:ext cx="1295400" cy="1247975"/>
            <a:chOff x="151686" y="911644"/>
            <a:chExt cx="1295400" cy="1247975"/>
          </a:xfrm>
        </p:grpSpPr>
        <p:sp>
          <p:nvSpPr>
            <p:cNvPr id="22" name="TextBox 21"/>
            <p:cNvSpPr txBox="1"/>
            <p:nvPr/>
          </p:nvSpPr>
          <p:spPr>
            <a:xfrm>
              <a:off x="151686" y="911644"/>
              <a:ext cx="1295400" cy="738664"/>
            </a:xfrm>
            <a:prstGeom prst="rect">
              <a:avLst/>
            </a:prstGeom>
            <a:noFill/>
          </p:spPr>
          <p:txBody>
            <a:bodyPr wrap="square" rtlCol="0">
              <a:spAutoFit/>
            </a:bodyPr>
            <a:lstStyle/>
            <a:p>
              <a:pPr algn="ctr"/>
              <a:r>
                <a:rPr lang="en-US" sz="1400" dirty="0" smtClean="0">
                  <a:solidFill>
                    <a:schemeClr val="tx2"/>
                  </a:solidFill>
                </a:rPr>
                <a:t>All approaches similar</a:t>
              </a:r>
              <a:endParaRPr lang="en-US" sz="1400" dirty="0">
                <a:solidFill>
                  <a:schemeClr val="tx2"/>
                </a:solidFill>
              </a:endParaRPr>
            </a:p>
          </p:txBody>
        </p:sp>
        <p:cxnSp>
          <p:nvCxnSpPr>
            <p:cNvPr id="23" name="Straight Arrow Connector 22"/>
            <p:cNvCxnSpPr>
              <a:stCxn id="22" idx="2"/>
            </p:cNvCxnSpPr>
            <p:nvPr/>
          </p:nvCxnSpPr>
          <p:spPr>
            <a:xfrm>
              <a:off x="799386" y="1650308"/>
              <a:ext cx="114300" cy="50931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1286993" y="4852569"/>
            <a:ext cx="2985526" cy="552700"/>
            <a:chOff x="695413" y="750545"/>
            <a:chExt cx="1549740" cy="552700"/>
          </a:xfrm>
        </p:grpSpPr>
        <p:sp>
          <p:nvSpPr>
            <p:cNvPr id="30" name="TextBox 29"/>
            <p:cNvSpPr txBox="1"/>
            <p:nvPr/>
          </p:nvSpPr>
          <p:spPr>
            <a:xfrm>
              <a:off x="727260" y="780025"/>
              <a:ext cx="1517893" cy="523220"/>
            </a:xfrm>
            <a:prstGeom prst="rect">
              <a:avLst/>
            </a:prstGeom>
            <a:noFill/>
          </p:spPr>
          <p:txBody>
            <a:bodyPr wrap="square" rtlCol="0">
              <a:spAutoFit/>
            </a:bodyPr>
            <a:lstStyle/>
            <a:p>
              <a:pPr algn="ctr"/>
              <a:r>
                <a:rPr lang="en-US" sz="1400" dirty="0" smtClean="0">
                  <a:solidFill>
                    <a:schemeClr val="tx2"/>
                  </a:solidFill>
                </a:rPr>
                <a:t>Production lower than Sequential SCED and all other approaches</a:t>
              </a:r>
              <a:endParaRPr lang="en-US" sz="1400" dirty="0">
                <a:solidFill>
                  <a:schemeClr val="tx2"/>
                </a:solidFill>
              </a:endParaRPr>
            </a:p>
          </p:txBody>
        </p:sp>
        <p:cxnSp>
          <p:nvCxnSpPr>
            <p:cNvPr id="31" name="Straight Arrow Connector 30"/>
            <p:cNvCxnSpPr/>
            <p:nvPr/>
          </p:nvCxnSpPr>
          <p:spPr>
            <a:xfrm flipH="1" flipV="1">
              <a:off x="695413" y="750545"/>
              <a:ext cx="63695" cy="19568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3458648" y="2811621"/>
            <a:ext cx="1295400" cy="1760379"/>
            <a:chOff x="151686" y="911644"/>
            <a:chExt cx="1295400" cy="1760379"/>
          </a:xfrm>
        </p:grpSpPr>
        <p:sp>
          <p:nvSpPr>
            <p:cNvPr id="38" name="TextBox 37"/>
            <p:cNvSpPr txBox="1"/>
            <p:nvPr/>
          </p:nvSpPr>
          <p:spPr>
            <a:xfrm>
              <a:off x="151686" y="911644"/>
              <a:ext cx="1295400" cy="738664"/>
            </a:xfrm>
            <a:prstGeom prst="rect">
              <a:avLst/>
            </a:prstGeom>
            <a:noFill/>
          </p:spPr>
          <p:txBody>
            <a:bodyPr wrap="square" rtlCol="0">
              <a:spAutoFit/>
            </a:bodyPr>
            <a:lstStyle/>
            <a:p>
              <a:pPr algn="ctr"/>
              <a:r>
                <a:rPr lang="en-US" sz="1400" dirty="0" smtClean="0">
                  <a:solidFill>
                    <a:schemeClr val="tx2"/>
                  </a:solidFill>
                </a:rPr>
                <a:t>All approaches similar</a:t>
              </a:r>
              <a:endParaRPr lang="en-US" sz="1400" dirty="0">
                <a:solidFill>
                  <a:schemeClr val="tx2"/>
                </a:solidFill>
              </a:endParaRPr>
            </a:p>
          </p:txBody>
        </p:sp>
        <p:cxnSp>
          <p:nvCxnSpPr>
            <p:cNvPr id="39" name="Straight Arrow Connector 38"/>
            <p:cNvCxnSpPr>
              <a:stCxn id="38" idx="2"/>
            </p:cNvCxnSpPr>
            <p:nvPr/>
          </p:nvCxnSpPr>
          <p:spPr>
            <a:xfrm>
              <a:off x="799386" y="1650308"/>
              <a:ext cx="160852" cy="102171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4693072" y="2579770"/>
            <a:ext cx="2093715" cy="2144630"/>
            <a:chOff x="4693072" y="2579770"/>
            <a:chExt cx="2093715" cy="2144630"/>
          </a:xfrm>
        </p:grpSpPr>
        <p:sp>
          <p:nvSpPr>
            <p:cNvPr id="43" name="TextBox 42"/>
            <p:cNvSpPr txBox="1"/>
            <p:nvPr/>
          </p:nvSpPr>
          <p:spPr>
            <a:xfrm>
              <a:off x="4693072" y="2579770"/>
              <a:ext cx="2093715" cy="1600438"/>
            </a:xfrm>
            <a:prstGeom prst="rect">
              <a:avLst/>
            </a:prstGeom>
            <a:noFill/>
          </p:spPr>
          <p:txBody>
            <a:bodyPr wrap="square" rtlCol="0">
              <a:spAutoFit/>
            </a:bodyPr>
            <a:lstStyle/>
            <a:p>
              <a:pPr algn="ctr"/>
              <a:r>
                <a:rPr lang="en-US" sz="1400" dirty="0" smtClean="0">
                  <a:solidFill>
                    <a:schemeClr val="tx2"/>
                  </a:solidFill>
                </a:rPr>
                <a:t>Production approach produces price adders where the other approaches do not and Sequential SCED indicates adders are not appropriate.</a:t>
              </a:r>
              <a:endParaRPr lang="en-US" sz="1400" dirty="0">
                <a:solidFill>
                  <a:schemeClr val="tx2"/>
                </a:solidFill>
              </a:endParaRPr>
            </a:p>
          </p:txBody>
        </p:sp>
        <p:cxnSp>
          <p:nvCxnSpPr>
            <p:cNvPr id="44" name="Straight Arrow Connector 43"/>
            <p:cNvCxnSpPr/>
            <p:nvPr/>
          </p:nvCxnSpPr>
          <p:spPr>
            <a:xfrm flipH="1">
              <a:off x="5388398" y="4180208"/>
              <a:ext cx="165760" cy="54419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12626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10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10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2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2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10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xit" presetSubtype="0" fill="hold" nodeType="withEffect">
                                  <p:stCondLst>
                                    <p:cond delay="100"/>
                                  </p:stCondLst>
                                  <p:childTnLst>
                                    <p:set>
                                      <p:cBhvr>
                                        <p:cTn id="24" dur="1" fill="hold">
                                          <p:stCondLst>
                                            <p:cond delay="0"/>
                                          </p:stCondLst>
                                        </p:cTn>
                                        <p:tgtEl>
                                          <p:spTgt spid="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Observations</a:t>
            </a:r>
            <a:endParaRPr lang="en-US" b="1" dirty="0">
              <a:solidFill>
                <a:schemeClr val="accent1"/>
              </a:solidFill>
            </a:endParaRPr>
          </a:p>
        </p:txBody>
      </p:sp>
      <p:sp>
        <p:nvSpPr>
          <p:cNvPr id="3" name="Content Placeholder 2"/>
          <p:cNvSpPr>
            <a:spLocks noGrp="1"/>
          </p:cNvSpPr>
          <p:nvPr>
            <p:ph idx="1"/>
          </p:nvPr>
        </p:nvSpPr>
        <p:spPr>
          <a:xfrm>
            <a:off x="304800" y="990600"/>
            <a:ext cx="8534400" cy="5105400"/>
          </a:xfrm>
        </p:spPr>
        <p:txBody>
          <a:bodyPr/>
          <a:lstStyle/>
          <a:p>
            <a:pPr>
              <a:lnSpc>
                <a:spcPct val="150000"/>
              </a:lnSpc>
            </a:pPr>
            <a:r>
              <a:rPr lang="en-US" sz="1800" dirty="0">
                <a:solidFill>
                  <a:schemeClr val="tx2"/>
                </a:solidFill>
              </a:rPr>
              <a:t>All approaches are imperfect approximations to the alternative condition where </a:t>
            </a:r>
            <a:r>
              <a:rPr lang="en-US" sz="1800" dirty="0" smtClean="0">
                <a:solidFill>
                  <a:schemeClr val="tx2"/>
                </a:solidFill>
              </a:rPr>
              <a:t>the 0-LSL of ONRUC Resources is not price-taking (Sequential SCED)</a:t>
            </a:r>
          </a:p>
          <a:p>
            <a:pPr>
              <a:lnSpc>
                <a:spcPct val="150000"/>
              </a:lnSpc>
            </a:pPr>
            <a:r>
              <a:rPr lang="en-US" sz="1800" dirty="0">
                <a:solidFill>
                  <a:schemeClr val="tx2"/>
                </a:solidFill>
              </a:rPr>
              <a:t>The BP=LDL trigger for calculating the price adder rarely had a substantial impact, so </a:t>
            </a:r>
            <a:r>
              <a:rPr lang="en-US" sz="1800" dirty="0" smtClean="0">
                <a:solidFill>
                  <a:schemeClr val="tx2"/>
                </a:solidFill>
              </a:rPr>
              <a:t>adding this trigger may not be worth the added complexity </a:t>
            </a:r>
            <a:endParaRPr lang="en-US" sz="1800" dirty="0">
              <a:solidFill>
                <a:schemeClr val="tx2"/>
              </a:solidFill>
            </a:endParaRPr>
          </a:p>
          <a:p>
            <a:pPr>
              <a:lnSpc>
                <a:spcPct val="150000"/>
              </a:lnSpc>
            </a:pPr>
            <a:r>
              <a:rPr lang="en-US" sz="1800" dirty="0" smtClean="0">
                <a:solidFill>
                  <a:schemeClr val="tx2"/>
                </a:solidFill>
              </a:rPr>
              <a:t>The </a:t>
            </a:r>
            <a:r>
              <a:rPr lang="en-US" sz="1800" dirty="0">
                <a:solidFill>
                  <a:schemeClr val="tx2"/>
                </a:solidFill>
              </a:rPr>
              <a:t>No LDL Relaxation approach is designed to prevent price adders when there should not </a:t>
            </a:r>
            <a:r>
              <a:rPr lang="en-US" sz="1800" dirty="0" smtClean="0">
                <a:solidFill>
                  <a:schemeClr val="tx2"/>
                </a:solidFill>
              </a:rPr>
              <a:t>be, and it appears to do so, but it </a:t>
            </a:r>
            <a:r>
              <a:rPr lang="en-US" sz="1800" dirty="0">
                <a:solidFill>
                  <a:schemeClr val="tx2"/>
                </a:solidFill>
              </a:rPr>
              <a:t>sometimes </a:t>
            </a:r>
            <a:r>
              <a:rPr lang="en-US" sz="1800" dirty="0" smtClean="0">
                <a:solidFill>
                  <a:schemeClr val="tx2"/>
                </a:solidFill>
              </a:rPr>
              <a:t>does not produce an adder when Sequential SCED suggests an adder is warranted</a:t>
            </a:r>
            <a:endParaRPr lang="en-US" sz="1800" dirty="0">
              <a:solidFill>
                <a:schemeClr val="tx2"/>
              </a:solidFill>
            </a:endParaRPr>
          </a:p>
          <a:p>
            <a:pPr>
              <a:lnSpc>
                <a:spcPct val="150000"/>
              </a:lnSpc>
            </a:pPr>
            <a:r>
              <a:rPr lang="en-US" sz="1800" dirty="0">
                <a:solidFill>
                  <a:schemeClr val="tx2"/>
                </a:solidFill>
              </a:rPr>
              <a:t>The Conditional </a:t>
            </a:r>
            <a:r>
              <a:rPr lang="en-US" sz="1800" dirty="0" smtClean="0">
                <a:solidFill>
                  <a:schemeClr val="tx2"/>
                </a:solidFill>
              </a:rPr>
              <a:t>1 and 2 approaches </a:t>
            </a:r>
            <a:r>
              <a:rPr lang="en-US" sz="1800" dirty="0">
                <a:solidFill>
                  <a:schemeClr val="tx2"/>
                </a:solidFill>
              </a:rPr>
              <a:t>are designed to create higher price adders when there should be and also prevent price adders when there should not </a:t>
            </a:r>
            <a:r>
              <a:rPr lang="en-US" sz="1800" dirty="0" smtClean="0">
                <a:solidFill>
                  <a:schemeClr val="tx2"/>
                </a:solidFill>
              </a:rPr>
              <a:t>be, and it appears to do so some of the time, but also produces higher or lower adders than Sequential SCED suggests are warranted</a:t>
            </a:r>
            <a:endParaRPr lang="en-US" sz="1800" dirty="0">
              <a:solidFill>
                <a:schemeClr val="tx2"/>
              </a:solidFill>
            </a:endParaRPr>
          </a:p>
          <a:p>
            <a:pPr>
              <a:lnSpc>
                <a:spcPct val="150000"/>
              </a:lnSpc>
            </a:pPr>
            <a:endParaRPr lang="en-US" sz="1800" dirty="0" smtClean="0">
              <a:solidFill>
                <a:schemeClr val="tx2"/>
              </a:solidFill>
            </a:endParaRPr>
          </a:p>
          <a:p>
            <a:pPr marL="457200" lvl="1" indent="0">
              <a:lnSpc>
                <a:spcPct val="150000"/>
              </a:lnSpc>
              <a:buNone/>
            </a:pPr>
            <a:r>
              <a:rPr lang="en-US" sz="1400" dirty="0">
                <a:solidFill>
                  <a:schemeClr val="tx2"/>
                </a:solidFill>
              </a:rPr>
              <a:t>	</a:t>
            </a:r>
            <a:r>
              <a:rPr lang="en-US" sz="1400" dirty="0" smtClean="0">
                <a:solidFill>
                  <a:schemeClr val="tx2"/>
                </a:solidFill>
              </a:rPr>
              <a:t>		</a:t>
            </a:r>
          </a:p>
        </p:txBody>
      </p:sp>
      <p:sp>
        <p:nvSpPr>
          <p:cNvPr id="4" name="Slide Number Placeholder 3"/>
          <p:cNvSpPr>
            <a:spLocks noGrp="1"/>
          </p:cNvSpPr>
          <p:nvPr>
            <p:ph type="sldNum" sz="quarter" idx="4"/>
          </p:nvPr>
        </p:nvSpPr>
        <p:spPr/>
        <p:txBody>
          <a:bodyPr/>
          <a:lstStyle/>
          <a:p>
            <a:fld id="{1D93BD3E-1E9A-4970-A6F7-E7AC52762E0C}" type="slidenum">
              <a:rPr lang="en-US" smtClean="0"/>
              <a:pPr/>
              <a:t>27</a:t>
            </a:fld>
            <a:endParaRPr lang="en-US" dirty="0"/>
          </a:p>
        </p:txBody>
      </p:sp>
    </p:spTree>
    <p:extLst>
      <p:ext uri="{BB962C8B-B14F-4D97-AF65-F5344CB8AC3E}">
        <p14:creationId xmlns:p14="http://schemas.microsoft.com/office/powerpoint/2010/main" val="32652938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Observations</a:t>
            </a:r>
            <a:endParaRPr lang="en-US" b="1" dirty="0">
              <a:solidFill>
                <a:schemeClr val="accent1"/>
              </a:solidFill>
            </a:endParaRPr>
          </a:p>
        </p:txBody>
      </p:sp>
      <p:sp>
        <p:nvSpPr>
          <p:cNvPr id="3" name="Content Placeholder 2"/>
          <p:cNvSpPr>
            <a:spLocks noGrp="1"/>
          </p:cNvSpPr>
          <p:nvPr>
            <p:ph idx="1"/>
          </p:nvPr>
        </p:nvSpPr>
        <p:spPr>
          <a:xfrm>
            <a:off x="304800" y="1219200"/>
            <a:ext cx="8534400" cy="4876800"/>
          </a:xfrm>
        </p:spPr>
        <p:txBody>
          <a:bodyPr/>
          <a:lstStyle/>
          <a:p>
            <a:pPr>
              <a:lnSpc>
                <a:spcPct val="150000"/>
              </a:lnSpc>
            </a:pPr>
            <a:r>
              <a:rPr lang="en-US" sz="1800" dirty="0" smtClean="0">
                <a:solidFill>
                  <a:schemeClr val="tx2"/>
                </a:solidFill>
              </a:rPr>
              <a:t>The </a:t>
            </a:r>
            <a:r>
              <a:rPr lang="en-US" sz="1800" dirty="0">
                <a:solidFill>
                  <a:schemeClr val="tx2"/>
                </a:solidFill>
              </a:rPr>
              <a:t>Conditional 2 approach (relaxing HDL and LDL to HSL and LSL) results in the pricing run using capacity that is reserved behind HASL and LASL, which causes the pricing run to diverge further from the dispatch run in terms of physical </a:t>
            </a:r>
            <a:r>
              <a:rPr lang="en-US" sz="1800" dirty="0" smtClean="0">
                <a:solidFill>
                  <a:schemeClr val="tx2"/>
                </a:solidFill>
              </a:rPr>
              <a:t>meaning.  This effect also resulted in lower adders than Sequential SCED suggests were warranted in a few cases.</a:t>
            </a:r>
            <a:endParaRPr lang="en-US" sz="1800" dirty="0">
              <a:solidFill>
                <a:schemeClr val="tx2"/>
              </a:solidFill>
            </a:endParaRPr>
          </a:p>
          <a:p>
            <a:pPr>
              <a:lnSpc>
                <a:spcPct val="150000"/>
              </a:lnSpc>
            </a:pPr>
            <a:endParaRPr lang="en-US" sz="1800" dirty="0" smtClean="0">
              <a:solidFill>
                <a:schemeClr val="tx2"/>
              </a:solidFill>
            </a:endParaRPr>
          </a:p>
          <a:p>
            <a:pPr marL="457200" lvl="1" indent="0">
              <a:lnSpc>
                <a:spcPct val="150000"/>
              </a:lnSpc>
              <a:buNone/>
            </a:pPr>
            <a:r>
              <a:rPr lang="en-US" sz="1400" dirty="0">
                <a:solidFill>
                  <a:schemeClr val="tx2"/>
                </a:solidFill>
              </a:rPr>
              <a:t>	</a:t>
            </a:r>
            <a:r>
              <a:rPr lang="en-US" sz="1400" dirty="0" smtClean="0">
                <a:solidFill>
                  <a:schemeClr val="tx2"/>
                </a:solidFill>
              </a:rPr>
              <a:t>		</a:t>
            </a:r>
          </a:p>
        </p:txBody>
      </p:sp>
      <p:sp>
        <p:nvSpPr>
          <p:cNvPr id="4" name="Slide Number Placeholder 3"/>
          <p:cNvSpPr>
            <a:spLocks noGrp="1"/>
          </p:cNvSpPr>
          <p:nvPr>
            <p:ph type="sldNum" sz="quarter" idx="4"/>
          </p:nvPr>
        </p:nvSpPr>
        <p:spPr/>
        <p:txBody>
          <a:bodyPr/>
          <a:lstStyle/>
          <a:p>
            <a:fld id="{1D93BD3E-1E9A-4970-A6F7-E7AC52762E0C}" type="slidenum">
              <a:rPr lang="en-US" smtClean="0"/>
              <a:pPr/>
              <a:t>28</a:t>
            </a:fld>
            <a:endParaRPr lang="en-US" dirty="0"/>
          </a:p>
        </p:txBody>
      </p:sp>
    </p:spTree>
    <p:extLst>
      <p:ext uri="{BB962C8B-B14F-4D97-AF65-F5344CB8AC3E}">
        <p14:creationId xmlns:p14="http://schemas.microsoft.com/office/powerpoint/2010/main" val="4787049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Conclusions</a:t>
            </a:r>
            <a:endParaRPr lang="en-US" b="1" dirty="0">
              <a:solidFill>
                <a:schemeClr val="accent1"/>
              </a:solidFill>
            </a:endParaRPr>
          </a:p>
        </p:txBody>
      </p:sp>
      <p:sp>
        <p:nvSpPr>
          <p:cNvPr id="3" name="Content Placeholder 2"/>
          <p:cNvSpPr>
            <a:spLocks noGrp="1"/>
          </p:cNvSpPr>
          <p:nvPr>
            <p:ph idx="1"/>
          </p:nvPr>
        </p:nvSpPr>
        <p:spPr>
          <a:xfrm>
            <a:off x="304800" y="1219200"/>
            <a:ext cx="8534400" cy="4876800"/>
          </a:xfrm>
        </p:spPr>
        <p:txBody>
          <a:bodyPr/>
          <a:lstStyle/>
          <a:p>
            <a:pPr>
              <a:lnSpc>
                <a:spcPct val="150000"/>
              </a:lnSpc>
            </a:pPr>
            <a:r>
              <a:rPr lang="en-US" sz="1800" dirty="0" smtClean="0">
                <a:solidFill>
                  <a:schemeClr val="tx2"/>
                </a:solidFill>
              </a:rPr>
              <a:t>After completing this analysis, and acknowledging that both approaches are imperfect approximations, ERCOT suggests moving ahead with either the No LDL Relaxation approach or the Conditional 1 approach.</a:t>
            </a:r>
          </a:p>
          <a:p>
            <a:pPr>
              <a:lnSpc>
                <a:spcPct val="150000"/>
              </a:lnSpc>
            </a:pPr>
            <a:r>
              <a:rPr lang="en-US" sz="1800" dirty="0" smtClean="0">
                <a:solidFill>
                  <a:schemeClr val="tx2"/>
                </a:solidFill>
              </a:rPr>
              <a:t>However, ERCOT still has concerns with other aspects of NPRR904, as has previously been discussed</a:t>
            </a:r>
          </a:p>
          <a:p>
            <a:pPr lvl="1">
              <a:lnSpc>
                <a:spcPct val="150000"/>
              </a:lnSpc>
            </a:pPr>
            <a:r>
              <a:rPr lang="en-US" sz="1600" dirty="0" smtClean="0">
                <a:solidFill>
                  <a:schemeClr val="tx2"/>
                </a:solidFill>
              </a:rPr>
              <a:t>Concern for creating an incentive to schedule above advisory limits in order to trigger a price adder</a:t>
            </a:r>
          </a:p>
          <a:p>
            <a:pPr lvl="1">
              <a:lnSpc>
                <a:spcPct val="150000"/>
              </a:lnSpc>
            </a:pPr>
            <a:r>
              <a:rPr lang="en-US" sz="1600" dirty="0" smtClean="0">
                <a:solidFill>
                  <a:schemeClr val="tx2"/>
                </a:solidFill>
              </a:rPr>
              <a:t>Concern for capturing the information necessary to implement NPRR904</a:t>
            </a:r>
          </a:p>
          <a:p>
            <a:pPr>
              <a:lnSpc>
                <a:spcPct val="150000"/>
              </a:lnSpc>
            </a:pPr>
            <a:r>
              <a:rPr lang="en-US" sz="2000" dirty="0" smtClean="0">
                <a:solidFill>
                  <a:schemeClr val="tx2"/>
                </a:solidFill>
              </a:rPr>
              <a:t>Other discussions related to alternatives to NPRR904 are ongoing</a:t>
            </a:r>
          </a:p>
          <a:p>
            <a:pPr lvl="1">
              <a:lnSpc>
                <a:spcPct val="150000"/>
              </a:lnSpc>
            </a:pPr>
            <a:r>
              <a:rPr lang="en-US" sz="1600" dirty="0" smtClean="0">
                <a:solidFill>
                  <a:schemeClr val="tx2"/>
                </a:solidFill>
              </a:rPr>
              <a:t>Treating DC tie exports more similarly to non-DC tie load</a:t>
            </a:r>
          </a:p>
        </p:txBody>
      </p:sp>
      <p:sp>
        <p:nvSpPr>
          <p:cNvPr id="4" name="Slide Number Placeholder 3"/>
          <p:cNvSpPr>
            <a:spLocks noGrp="1"/>
          </p:cNvSpPr>
          <p:nvPr>
            <p:ph type="sldNum" sz="quarter" idx="4"/>
          </p:nvPr>
        </p:nvSpPr>
        <p:spPr/>
        <p:txBody>
          <a:bodyPr/>
          <a:lstStyle/>
          <a:p>
            <a:fld id="{1D93BD3E-1E9A-4970-A6F7-E7AC52762E0C}" type="slidenum">
              <a:rPr lang="en-US" smtClean="0"/>
              <a:pPr/>
              <a:t>29</a:t>
            </a:fld>
            <a:endParaRPr lang="en-US" dirty="0"/>
          </a:p>
        </p:txBody>
      </p:sp>
    </p:spTree>
    <p:extLst>
      <p:ext uri="{BB962C8B-B14F-4D97-AF65-F5344CB8AC3E}">
        <p14:creationId xmlns:p14="http://schemas.microsoft.com/office/powerpoint/2010/main" val="20520075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Four Approaches to Relaxation in the RTORDPA</a:t>
            </a:r>
            <a:endParaRPr lang="en-US" b="1" dirty="0">
              <a:solidFill>
                <a:schemeClr val="accent1"/>
              </a:solidFill>
            </a:endParaRPr>
          </a:p>
        </p:txBody>
      </p:sp>
      <p:sp>
        <p:nvSpPr>
          <p:cNvPr id="3" name="Content Placeholder 2"/>
          <p:cNvSpPr>
            <a:spLocks noGrp="1"/>
          </p:cNvSpPr>
          <p:nvPr>
            <p:ph idx="1"/>
          </p:nvPr>
        </p:nvSpPr>
        <p:spPr>
          <a:xfrm>
            <a:off x="304800" y="1219200"/>
            <a:ext cx="8534400" cy="4876800"/>
          </a:xfrm>
        </p:spPr>
        <p:txBody>
          <a:bodyPr/>
          <a:lstStyle/>
          <a:p>
            <a:pPr>
              <a:lnSpc>
                <a:spcPct val="150000"/>
              </a:lnSpc>
            </a:pPr>
            <a:r>
              <a:rPr lang="en-US" sz="2000" dirty="0">
                <a:solidFill>
                  <a:schemeClr val="tx2"/>
                </a:solidFill>
              </a:rPr>
              <a:t>The current method in production</a:t>
            </a:r>
          </a:p>
          <a:p>
            <a:pPr>
              <a:lnSpc>
                <a:spcPct val="150000"/>
              </a:lnSpc>
            </a:pPr>
            <a:r>
              <a:rPr lang="en-US" sz="2000" dirty="0">
                <a:solidFill>
                  <a:schemeClr val="tx2"/>
                </a:solidFill>
              </a:rPr>
              <a:t>Three alternatives discussed at previous WMWG meetings</a:t>
            </a:r>
          </a:p>
          <a:p>
            <a:pPr lvl="1">
              <a:lnSpc>
                <a:spcPct val="150000"/>
              </a:lnSpc>
            </a:pPr>
            <a:r>
              <a:rPr lang="en-US" sz="1600" dirty="0">
                <a:solidFill>
                  <a:schemeClr val="tx2"/>
                </a:solidFill>
              </a:rPr>
              <a:t>One alternative: do not relax LDLs of non-ONRUC Resources</a:t>
            </a:r>
          </a:p>
          <a:p>
            <a:pPr lvl="1">
              <a:lnSpc>
                <a:spcPct val="150000"/>
              </a:lnSpc>
            </a:pPr>
            <a:r>
              <a:rPr lang="en-US" sz="1600" dirty="0">
                <a:solidFill>
                  <a:schemeClr val="tx2"/>
                </a:solidFill>
              </a:rPr>
              <a:t>Two additional alternatives: make relaxation of both LDLs and HDLs of non-ONRUC Resources conditional on the dispatch run base points being not equal to LDL or HDL (respectively)</a:t>
            </a:r>
          </a:p>
          <a:p>
            <a:pPr lvl="2">
              <a:lnSpc>
                <a:spcPct val="150000"/>
              </a:lnSpc>
            </a:pPr>
            <a:r>
              <a:rPr lang="en-US" sz="1400" dirty="0">
                <a:solidFill>
                  <a:schemeClr val="tx2"/>
                </a:solidFill>
              </a:rPr>
              <a:t>Relax to either Ancillary Service (AS) limits (LASL and HASL) </a:t>
            </a:r>
            <a:r>
              <a:rPr lang="en-US" sz="1400" dirty="0" smtClean="0">
                <a:solidFill>
                  <a:schemeClr val="tx2"/>
                </a:solidFill>
              </a:rPr>
              <a:t>(referred to as “Conditional 1”) or </a:t>
            </a:r>
            <a:r>
              <a:rPr lang="en-US" sz="1400" dirty="0">
                <a:solidFill>
                  <a:schemeClr val="tx2"/>
                </a:solidFill>
              </a:rPr>
              <a:t>Sustainable Limits (LSL and HSL</a:t>
            </a:r>
            <a:r>
              <a:rPr lang="en-US" sz="1400" dirty="0" smtClean="0">
                <a:solidFill>
                  <a:schemeClr val="tx2"/>
                </a:solidFill>
              </a:rPr>
              <a:t>) (referred to as “Conditional 2”)</a:t>
            </a:r>
            <a:endParaRPr lang="en-US" sz="1400" dirty="0">
              <a:solidFill>
                <a:schemeClr val="tx2"/>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3</a:t>
            </a:fld>
            <a:endParaRPr lang="en-US" dirty="0"/>
          </a:p>
        </p:txBody>
      </p:sp>
    </p:spTree>
    <p:extLst>
      <p:ext uri="{BB962C8B-B14F-4D97-AF65-F5344CB8AC3E}">
        <p14:creationId xmlns:p14="http://schemas.microsoft.com/office/powerpoint/2010/main" val="34009623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Conclusions</a:t>
            </a:r>
            <a:endParaRPr lang="en-US" b="1" dirty="0">
              <a:solidFill>
                <a:schemeClr val="accent1"/>
              </a:solidFill>
            </a:endParaRPr>
          </a:p>
        </p:txBody>
      </p:sp>
      <p:sp>
        <p:nvSpPr>
          <p:cNvPr id="3" name="Content Placeholder 2"/>
          <p:cNvSpPr>
            <a:spLocks noGrp="1"/>
          </p:cNvSpPr>
          <p:nvPr>
            <p:ph idx="1"/>
          </p:nvPr>
        </p:nvSpPr>
        <p:spPr>
          <a:xfrm>
            <a:off x="304800" y="1219200"/>
            <a:ext cx="8534400" cy="4876800"/>
          </a:xfrm>
        </p:spPr>
        <p:txBody>
          <a:bodyPr/>
          <a:lstStyle/>
          <a:p>
            <a:pPr>
              <a:lnSpc>
                <a:spcPct val="150000"/>
              </a:lnSpc>
            </a:pPr>
            <a:r>
              <a:rPr lang="en-US" sz="1800" dirty="0">
                <a:solidFill>
                  <a:schemeClr val="tx2"/>
                </a:solidFill>
              </a:rPr>
              <a:t>If stakeholders wish to move forward with a fix to the RTORDPA, ERCOT could submit a separate NPRR to separate the two issues</a:t>
            </a:r>
          </a:p>
          <a:p>
            <a:pPr lvl="1">
              <a:lnSpc>
                <a:spcPct val="150000"/>
              </a:lnSpc>
            </a:pPr>
            <a:r>
              <a:rPr lang="en-US" sz="1600" dirty="0">
                <a:solidFill>
                  <a:schemeClr val="tx2"/>
                </a:solidFill>
              </a:rPr>
              <a:t>If stakeholders wish to pursue this path, ERCOT would request WMS vote on </a:t>
            </a:r>
            <a:r>
              <a:rPr lang="en-US" sz="1600" dirty="0" smtClean="0">
                <a:solidFill>
                  <a:schemeClr val="tx2"/>
                </a:solidFill>
              </a:rPr>
              <a:t>which of the two approaches </a:t>
            </a:r>
            <a:r>
              <a:rPr lang="en-US" sz="1600" dirty="0">
                <a:solidFill>
                  <a:schemeClr val="tx2"/>
                </a:solidFill>
              </a:rPr>
              <a:t>to pursue (No LDL Relaxation or Conditional 1)</a:t>
            </a:r>
          </a:p>
          <a:p>
            <a:pPr>
              <a:lnSpc>
                <a:spcPct val="150000"/>
              </a:lnSpc>
            </a:pPr>
            <a:endParaRPr lang="en-US" sz="1600" dirty="0" smtClean="0">
              <a:solidFill>
                <a:schemeClr val="tx2"/>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30</a:t>
            </a:fld>
            <a:endParaRPr lang="en-US" dirty="0"/>
          </a:p>
        </p:txBody>
      </p:sp>
    </p:spTree>
    <p:extLst>
      <p:ext uri="{BB962C8B-B14F-4D97-AF65-F5344CB8AC3E}">
        <p14:creationId xmlns:p14="http://schemas.microsoft.com/office/powerpoint/2010/main" val="14076865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Four Methods of </a:t>
            </a:r>
            <a:r>
              <a:rPr lang="en-US" dirty="0" smtClean="0"/>
              <a:t>Setting HDL and LDL of Non-ONRUC Resources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4</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33207261"/>
              </p:ext>
            </p:extLst>
          </p:nvPr>
        </p:nvGraphicFramePr>
        <p:xfrm>
          <a:off x="304800" y="1463040"/>
          <a:ext cx="8534400" cy="4363720"/>
        </p:xfrm>
        <a:graphic>
          <a:graphicData uri="http://schemas.openxmlformats.org/drawingml/2006/table">
            <a:tbl>
              <a:tblPr firstRow="1" bandRow="1">
                <a:tableStyleId>{5C22544A-7EE6-4342-B048-85BDC9FD1C3A}</a:tableStyleId>
              </a:tblPr>
              <a:tblGrid>
                <a:gridCol w="1828800"/>
                <a:gridCol w="3505200"/>
                <a:gridCol w="3200400"/>
              </a:tblGrid>
              <a:tr h="370840">
                <a:tc rowSpan="2">
                  <a:txBody>
                    <a:bodyPr/>
                    <a:lstStyle/>
                    <a:p>
                      <a:pPr algn="ctr"/>
                      <a:r>
                        <a:rPr lang="en-US" sz="1600" dirty="0" smtClean="0"/>
                        <a:t>Methods</a:t>
                      </a:r>
                      <a:endParaRPr lang="en-US" sz="1600" dirty="0"/>
                    </a:p>
                  </a:txBody>
                  <a:tcPr anchor="ctr"/>
                </a:tc>
                <a:tc gridSpan="2">
                  <a:txBody>
                    <a:bodyPr/>
                    <a:lstStyle/>
                    <a:p>
                      <a:pPr algn="ctr"/>
                      <a:r>
                        <a:rPr lang="en-US" sz="1600" dirty="0" smtClean="0"/>
                        <a:t>Relaxation of dispatchable non-ONRUC units’ </a:t>
                      </a:r>
                    </a:p>
                    <a:p>
                      <a:pPr algn="ctr"/>
                      <a:r>
                        <a:rPr lang="en-US" sz="1600" dirty="0" smtClean="0"/>
                        <a:t>LDL and HDL in SCED Pricing Run</a:t>
                      </a:r>
                      <a:endParaRPr lang="en-US" sz="1600" dirty="0"/>
                    </a:p>
                  </a:txBody>
                  <a:tcPr anchor="ctr"/>
                </a:tc>
                <a:tc hMerge="1">
                  <a:txBody>
                    <a:bodyPr/>
                    <a:lstStyle/>
                    <a:p>
                      <a:endParaRPr lang="en-US" dirty="0"/>
                    </a:p>
                  </a:txBody>
                  <a:tcPr/>
                </a:tc>
              </a:tr>
              <a:tr h="370840">
                <a:tc vMerge="1">
                  <a:txBody>
                    <a:bodyPr/>
                    <a:lstStyle/>
                    <a:p>
                      <a:endParaRPr lang="en-US" dirty="0"/>
                    </a:p>
                  </a:txBody>
                  <a:tcPr/>
                </a:tc>
                <a:tc>
                  <a:txBody>
                    <a:bodyPr/>
                    <a:lstStyle/>
                    <a:p>
                      <a:pPr algn="ctr"/>
                      <a:r>
                        <a:rPr lang="en-US" sz="1600" dirty="0" smtClean="0"/>
                        <a:t>LDL=</a:t>
                      </a:r>
                      <a:endParaRPr lang="en-US" sz="1600" dirty="0"/>
                    </a:p>
                  </a:txBody>
                  <a:tcPr anchor="ctr"/>
                </a:tc>
                <a:tc>
                  <a:txBody>
                    <a:bodyPr/>
                    <a:lstStyle/>
                    <a:p>
                      <a:pPr algn="ctr"/>
                      <a:r>
                        <a:rPr lang="en-US" sz="1600" dirty="0" smtClean="0"/>
                        <a:t>HDL=</a:t>
                      </a:r>
                      <a:endParaRPr lang="en-US" sz="1600" dirty="0"/>
                    </a:p>
                  </a:txBody>
                  <a:tcPr anchor="ctr"/>
                </a:tc>
              </a:tr>
              <a:tr h="457200">
                <a:tc>
                  <a:txBody>
                    <a:bodyPr/>
                    <a:lstStyle/>
                    <a:p>
                      <a:r>
                        <a:rPr lang="en-US" sz="1600" dirty="0" smtClean="0"/>
                        <a:t>Production</a:t>
                      </a:r>
                      <a:endParaRPr lang="en-US" sz="1600" dirty="0"/>
                    </a:p>
                  </a:txBody>
                  <a:tcPr/>
                </a:tc>
                <a:tc>
                  <a:txBody>
                    <a:bodyPr/>
                    <a:lstStyle/>
                    <a:p>
                      <a:r>
                        <a:rPr lang="en-US" sz="1600" dirty="0" smtClean="0"/>
                        <a:t>max(</a:t>
                      </a:r>
                      <a:r>
                        <a:rPr lang="en-US" sz="1600" dirty="0" smtClean="0">
                          <a:solidFill>
                            <a:srgbClr val="FF0000"/>
                          </a:solidFill>
                        </a:rPr>
                        <a:t>LASL</a:t>
                      </a:r>
                      <a:r>
                        <a:rPr lang="en-US" sz="1600" dirty="0" smtClean="0"/>
                        <a:t>, MW-60*RampDown)</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min(</a:t>
                      </a:r>
                      <a:r>
                        <a:rPr lang="en-US" sz="1600" dirty="0" smtClean="0">
                          <a:solidFill>
                            <a:srgbClr val="FF0000"/>
                          </a:solidFill>
                        </a:rPr>
                        <a:t>HASL</a:t>
                      </a:r>
                      <a:r>
                        <a:rPr lang="en-US" sz="1600" dirty="0" smtClean="0"/>
                        <a:t>, MW+60*RampUp)</a:t>
                      </a:r>
                    </a:p>
                  </a:txBody>
                  <a:tcPr/>
                </a:tc>
              </a:tr>
              <a:tr h="457200">
                <a:tc>
                  <a:txBody>
                    <a:bodyPr/>
                    <a:lstStyle/>
                    <a:p>
                      <a:r>
                        <a:rPr lang="en-US" sz="1600" dirty="0" smtClean="0"/>
                        <a:t>No LDL Relaxation</a:t>
                      </a:r>
                      <a:endParaRPr lang="en-US" sz="1600" dirty="0"/>
                    </a:p>
                  </a:txBody>
                  <a:tcPr/>
                </a:tc>
                <a:tc>
                  <a:txBody>
                    <a:bodyPr/>
                    <a:lstStyle/>
                    <a:p>
                      <a:r>
                        <a:rPr lang="en-US" sz="1600" dirty="0" smtClean="0"/>
                        <a:t>Dispatch </a:t>
                      </a:r>
                      <a:r>
                        <a:rPr lang="en-US" sz="1600" baseline="0" dirty="0" smtClean="0"/>
                        <a:t>Run LDL</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min(</a:t>
                      </a:r>
                      <a:r>
                        <a:rPr lang="en-US" sz="1600" dirty="0" smtClean="0">
                          <a:solidFill>
                            <a:srgbClr val="FF0000"/>
                          </a:solidFill>
                        </a:rPr>
                        <a:t>HASL</a:t>
                      </a:r>
                      <a:r>
                        <a:rPr lang="en-US" sz="1600" dirty="0" smtClean="0"/>
                        <a:t>, MW+60*RampUp)</a:t>
                      </a:r>
                    </a:p>
                  </a:txBody>
                  <a:tcPr/>
                </a:tc>
              </a:tr>
              <a:tr h="1188720">
                <a:tc>
                  <a:txBody>
                    <a:bodyPr/>
                    <a:lstStyle/>
                    <a:p>
                      <a:r>
                        <a:rPr lang="en-US" sz="1600" dirty="0" smtClean="0"/>
                        <a:t>Conditional 1</a:t>
                      </a:r>
                      <a:r>
                        <a:rPr lang="en-US" sz="1600" baseline="0" dirty="0" smtClean="0"/>
                        <a:t> (max AS Limits)</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If</a:t>
                      </a:r>
                      <a:r>
                        <a:rPr lang="en-US" sz="1600" baseline="0" dirty="0" smtClean="0"/>
                        <a:t> Dispatch BP=LDL, Then</a:t>
                      </a:r>
                      <a:br>
                        <a:rPr lang="en-US" sz="1600" baseline="0" dirty="0" smtClean="0"/>
                      </a:br>
                      <a:r>
                        <a:rPr lang="en-US" sz="1600" baseline="0" dirty="0" smtClean="0"/>
                        <a:t>    </a:t>
                      </a:r>
                      <a:r>
                        <a:rPr lang="en-US" sz="1600" dirty="0" smtClean="0"/>
                        <a:t>Dispatch </a:t>
                      </a:r>
                      <a:r>
                        <a:rPr lang="en-US" sz="1600" baseline="0" dirty="0" smtClean="0"/>
                        <a:t>Run LDL</a:t>
                      </a:r>
                      <a:endParaRPr lang="en-US" sz="1600" dirty="0" smtClean="0"/>
                    </a:p>
                    <a:p>
                      <a:r>
                        <a:rPr lang="en-US" sz="1600" dirty="0" smtClean="0"/>
                        <a:t>Else</a:t>
                      </a:r>
                      <a:br>
                        <a:rPr lang="en-US" sz="1600" dirty="0" smtClean="0"/>
                      </a:br>
                      <a:r>
                        <a:rPr lang="en-US" sz="1600" dirty="0" smtClean="0"/>
                        <a:t>    max(</a:t>
                      </a:r>
                      <a:r>
                        <a:rPr lang="en-US" sz="1600" dirty="0" smtClean="0">
                          <a:solidFill>
                            <a:srgbClr val="FF0000"/>
                          </a:solidFill>
                        </a:rPr>
                        <a:t>LASL</a:t>
                      </a:r>
                      <a:r>
                        <a:rPr lang="en-US" sz="1600" dirty="0" smtClean="0"/>
                        <a:t>, MW-60*RampDown)</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If</a:t>
                      </a:r>
                      <a:r>
                        <a:rPr lang="en-US" sz="1600" baseline="0" dirty="0" smtClean="0"/>
                        <a:t> Dispatch BP=HDL, Then</a:t>
                      </a:r>
                      <a:br>
                        <a:rPr lang="en-US" sz="1600" baseline="0" dirty="0" smtClean="0"/>
                      </a:br>
                      <a:r>
                        <a:rPr lang="en-US" sz="1600" baseline="0" dirty="0" smtClean="0"/>
                        <a:t>    </a:t>
                      </a:r>
                      <a:r>
                        <a:rPr lang="en-US" sz="1600" dirty="0" smtClean="0"/>
                        <a:t>Dispatch </a:t>
                      </a:r>
                      <a:r>
                        <a:rPr lang="en-US" sz="1600" baseline="0" dirty="0" smtClean="0"/>
                        <a:t>Run HDL</a:t>
                      </a:r>
                      <a:endParaRPr lang="en-US" sz="1600" dirty="0" smtClean="0"/>
                    </a:p>
                    <a:p>
                      <a:r>
                        <a:rPr lang="en-US" sz="1600" dirty="0" smtClean="0"/>
                        <a:t>Else</a:t>
                      </a:r>
                      <a:br>
                        <a:rPr lang="en-US" sz="1600" dirty="0" smtClean="0"/>
                      </a:br>
                      <a:r>
                        <a:rPr lang="en-US" sz="1600" dirty="0" smtClean="0"/>
                        <a:t>    min(</a:t>
                      </a:r>
                      <a:r>
                        <a:rPr lang="en-US" sz="1600" dirty="0" smtClean="0">
                          <a:solidFill>
                            <a:srgbClr val="FF0000"/>
                          </a:solidFill>
                        </a:rPr>
                        <a:t>HASL</a:t>
                      </a:r>
                      <a:r>
                        <a:rPr lang="en-US" sz="1600" dirty="0" smtClean="0"/>
                        <a:t>, MW+60*RampUp)</a:t>
                      </a:r>
                    </a:p>
                  </a:txBody>
                  <a:tcPr/>
                </a:tc>
              </a:tr>
              <a:tr h="1188720">
                <a:tc>
                  <a:txBody>
                    <a:bodyPr/>
                    <a:lstStyle/>
                    <a:p>
                      <a:r>
                        <a:rPr lang="en-US" sz="1600" dirty="0" smtClean="0"/>
                        <a:t>Conditional 2</a:t>
                      </a:r>
                      <a:r>
                        <a:rPr lang="en-US" sz="1600" baseline="0" dirty="0" smtClean="0"/>
                        <a:t> (max sustainable limits)</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If</a:t>
                      </a:r>
                      <a:r>
                        <a:rPr lang="en-US" sz="1600" baseline="0" dirty="0" smtClean="0"/>
                        <a:t> Dispatch BP=LDL, Then</a:t>
                      </a:r>
                      <a:br>
                        <a:rPr lang="en-US" sz="1600" baseline="0" dirty="0" smtClean="0"/>
                      </a:br>
                      <a:r>
                        <a:rPr lang="en-US" sz="1600" baseline="0" dirty="0" smtClean="0"/>
                        <a:t>    </a:t>
                      </a:r>
                      <a:r>
                        <a:rPr lang="en-US" sz="1600" dirty="0" smtClean="0"/>
                        <a:t>Dispatch </a:t>
                      </a:r>
                      <a:r>
                        <a:rPr lang="en-US" sz="1600" baseline="0" dirty="0" smtClean="0"/>
                        <a:t>Run LDL</a:t>
                      </a:r>
                      <a:endParaRPr lang="en-US" sz="1600" dirty="0" smtClean="0"/>
                    </a:p>
                    <a:p>
                      <a:r>
                        <a:rPr lang="en-US" sz="1600" dirty="0" smtClean="0"/>
                        <a:t>Else</a:t>
                      </a:r>
                      <a:br>
                        <a:rPr lang="en-US" sz="1600" dirty="0" smtClean="0"/>
                      </a:br>
                      <a:r>
                        <a:rPr lang="en-US" sz="1600" dirty="0" smtClean="0"/>
                        <a:t>    max(</a:t>
                      </a:r>
                      <a:r>
                        <a:rPr lang="en-US" sz="1600" dirty="0" smtClean="0">
                          <a:solidFill>
                            <a:srgbClr val="FF0000"/>
                          </a:solidFill>
                        </a:rPr>
                        <a:t>LSL</a:t>
                      </a:r>
                      <a:r>
                        <a:rPr lang="en-US" sz="1600" dirty="0" smtClean="0"/>
                        <a:t>, MW-60*RampDown)</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If</a:t>
                      </a:r>
                      <a:r>
                        <a:rPr lang="en-US" sz="1600" baseline="0" dirty="0" smtClean="0"/>
                        <a:t> Dispatch BP=HDL, Then</a:t>
                      </a:r>
                      <a:br>
                        <a:rPr lang="en-US" sz="1600" baseline="0" dirty="0" smtClean="0"/>
                      </a:br>
                      <a:r>
                        <a:rPr lang="en-US" sz="1600" baseline="0" dirty="0" smtClean="0"/>
                        <a:t>    </a:t>
                      </a:r>
                      <a:r>
                        <a:rPr lang="en-US" sz="1600" dirty="0" smtClean="0"/>
                        <a:t>Dispatch </a:t>
                      </a:r>
                      <a:r>
                        <a:rPr lang="en-US" sz="1600" baseline="0" dirty="0" smtClean="0"/>
                        <a:t>Run HDL</a:t>
                      </a:r>
                      <a:endParaRPr lang="en-US" sz="1600" dirty="0" smtClean="0"/>
                    </a:p>
                    <a:p>
                      <a:r>
                        <a:rPr lang="en-US" sz="1600" dirty="0" smtClean="0"/>
                        <a:t>Else</a:t>
                      </a:r>
                      <a:br>
                        <a:rPr lang="en-US" sz="1600" dirty="0" smtClean="0"/>
                      </a:br>
                      <a:r>
                        <a:rPr lang="en-US" sz="1600" dirty="0" smtClean="0"/>
                        <a:t>    min(</a:t>
                      </a:r>
                      <a:r>
                        <a:rPr lang="en-US" sz="1600" dirty="0" smtClean="0">
                          <a:solidFill>
                            <a:srgbClr val="FF0000"/>
                          </a:solidFill>
                        </a:rPr>
                        <a:t>HSL</a:t>
                      </a:r>
                      <a:r>
                        <a:rPr lang="en-US" sz="1600" dirty="0" smtClean="0"/>
                        <a:t>, MW+60*RampUp)</a:t>
                      </a:r>
                    </a:p>
                  </a:txBody>
                  <a:tcPr/>
                </a:tc>
              </a:tr>
            </a:tbl>
          </a:graphicData>
        </a:graphic>
      </p:graphicFrame>
    </p:spTree>
    <p:extLst>
      <p:ext uri="{BB962C8B-B14F-4D97-AF65-F5344CB8AC3E}">
        <p14:creationId xmlns:p14="http://schemas.microsoft.com/office/powerpoint/2010/main" val="24820774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04800" y="1371600"/>
            <a:ext cx="8534400" cy="4724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1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smtClean="0"/>
              <a:t>The Reliability Price Adder </a:t>
            </a:r>
            <a:r>
              <a:rPr lang="en-US" sz="2000" dirty="0"/>
              <a:t>is calculated as </a:t>
            </a:r>
            <a:endParaRPr lang="en-US" sz="2000" dirty="0" smtClean="0"/>
          </a:p>
          <a:p>
            <a:pPr lvl="1"/>
            <a:r>
              <a:rPr lang="en-US" sz="1600" dirty="0" smtClean="0"/>
              <a:t>min(max(0</a:t>
            </a:r>
            <a:r>
              <a:rPr lang="en-US" sz="1600" dirty="0"/>
              <a:t>, </a:t>
            </a:r>
            <a:r>
              <a:rPr lang="en-US" sz="1600" dirty="0" smtClean="0"/>
              <a:t>pricing run system lambda – dispatch run system lambda),      		    9000 – dispatch run system lambda – ORDC online adder)</a:t>
            </a:r>
          </a:p>
          <a:p>
            <a:pPr lvl="1"/>
            <a:endParaRPr lang="en-US" sz="1800" dirty="0"/>
          </a:p>
          <a:p>
            <a:r>
              <a:rPr lang="en-US" sz="2000" dirty="0" smtClean="0"/>
              <a:t>These two trigger methods were evaluated for the periods studied</a:t>
            </a:r>
          </a:p>
          <a:p>
            <a:pPr lvl="1"/>
            <a:r>
              <a:rPr lang="en-US" sz="1600" dirty="0" smtClean="0"/>
              <a:t>Any ONRUC status Resource inside a RUC commitment block (“Always”)</a:t>
            </a:r>
          </a:p>
          <a:p>
            <a:pPr lvl="1"/>
            <a:r>
              <a:rPr lang="en-US" sz="1600" dirty="0" smtClean="0"/>
              <a:t>Any ONRUC status </a:t>
            </a:r>
            <a:r>
              <a:rPr lang="en-US" sz="1600" dirty="0"/>
              <a:t>Resource with BP=LDL inside </a:t>
            </a:r>
            <a:r>
              <a:rPr lang="en-US" sz="1600" dirty="0" smtClean="0"/>
              <a:t>a RUC commitment block (“BP=LDL”)</a:t>
            </a:r>
          </a:p>
          <a:p>
            <a:pPr lvl="1"/>
            <a:endParaRPr lang="en-US" sz="1600" dirty="0"/>
          </a:p>
          <a:p>
            <a:r>
              <a:rPr lang="en-US" sz="2000" dirty="0" smtClean="0"/>
              <a:t>The “BP=LDL” triggering method is intended to address cases in which there is non-zero price adder, even when the ONRUC status Resource has an equivalent BP in both the dispatch and pricing runs</a:t>
            </a:r>
          </a:p>
          <a:p>
            <a:pPr lvl="1"/>
            <a:endParaRPr lang="en-US" sz="1800" dirty="0" smtClean="0"/>
          </a:p>
          <a:p>
            <a:r>
              <a:rPr lang="en-US" sz="2000" dirty="0" smtClean="0"/>
              <a:t>These methods would not preclude other reliability deployments from triggering the RTORDPA as they currently do</a:t>
            </a:r>
          </a:p>
        </p:txBody>
      </p:sp>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Two Triggers for </a:t>
            </a:r>
            <a:r>
              <a:rPr lang="en-US" dirty="0" smtClean="0"/>
              <a:t>Calculating the R</a:t>
            </a:r>
            <a:r>
              <a:rPr lang="en-US" b="1" dirty="0" smtClean="0">
                <a:solidFill>
                  <a:schemeClr val="accent1"/>
                </a:solidFill>
              </a:rPr>
              <a:t>eliability Deployment Price Adder</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5</a:t>
            </a:fld>
            <a:endParaRPr lang="en-US" dirty="0"/>
          </a:p>
        </p:txBody>
      </p:sp>
    </p:spTree>
    <p:extLst>
      <p:ext uri="{BB962C8B-B14F-4D97-AF65-F5344CB8AC3E}">
        <p14:creationId xmlns:p14="http://schemas.microsoft.com/office/powerpoint/2010/main" val="40450987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04800" y="1188720"/>
            <a:ext cx="8534400" cy="4724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1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smtClean="0"/>
              <a:t>Different approaches give different prices—what are the “right” prices?</a:t>
            </a:r>
          </a:p>
          <a:p>
            <a:endParaRPr lang="en-US" sz="1800" dirty="0" smtClean="0"/>
          </a:p>
          <a:p>
            <a:r>
              <a:rPr lang="en-US" sz="1800" dirty="0" smtClean="0"/>
              <a:t>Need a point of comparison to say which approach is closer to the “right” price</a:t>
            </a:r>
          </a:p>
          <a:p>
            <a:endParaRPr lang="en-US" sz="1800" dirty="0" smtClean="0"/>
          </a:p>
          <a:p>
            <a:r>
              <a:rPr lang="en-US" sz="1800" dirty="0" smtClean="0"/>
              <a:t>RTORDPA is intended to mitigate the impact of the must-take LDL energy from the ONRUC Resource(s)</a:t>
            </a:r>
          </a:p>
          <a:p>
            <a:endParaRPr lang="en-US" sz="1800" dirty="0" smtClean="0"/>
          </a:p>
          <a:p>
            <a:r>
              <a:rPr lang="en-US" sz="1800" dirty="0" smtClean="0"/>
              <a:t>If the ONRUC Resource had LDL=0, would not have any must-take energy.  This is why the pricing run relaxes the ONRUC LDL to zero.</a:t>
            </a:r>
          </a:p>
          <a:p>
            <a:endParaRPr lang="en-US" sz="1800" dirty="0" smtClean="0"/>
          </a:p>
          <a:p>
            <a:r>
              <a:rPr lang="en-US" sz="1800" dirty="0" smtClean="0"/>
              <a:t>Created a sequential SCED execution with the ONRUC LDL=0 in the dispatch run to create a reference for the “right” price</a:t>
            </a:r>
          </a:p>
          <a:p>
            <a:pPr lvl="1"/>
            <a:r>
              <a:rPr lang="en-US" sz="1600" dirty="0" smtClean="0"/>
              <a:t>Does not need a pricing run because the dispatch run allows ONRUC capacity to be price-setting all the way to BP=0</a:t>
            </a:r>
          </a:p>
          <a:p>
            <a:pPr marL="0" indent="0">
              <a:buNone/>
            </a:pPr>
            <a:endParaRPr lang="en-US" sz="1800" dirty="0" smtClean="0"/>
          </a:p>
          <a:p>
            <a:endParaRPr lang="en-US" sz="1800" dirty="0" smtClean="0"/>
          </a:p>
          <a:p>
            <a:endParaRPr lang="en-US" sz="1800" dirty="0" smtClean="0"/>
          </a:p>
          <a:p>
            <a:endParaRPr lang="en-US" sz="1800" dirty="0" smtClean="0"/>
          </a:p>
          <a:p>
            <a:endParaRPr lang="en-US" sz="1800" dirty="0" smtClean="0"/>
          </a:p>
        </p:txBody>
      </p:sp>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Developing a Target for Comparison</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6</a:t>
            </a:fld>
            <a:endParaRPr lang="en-US" dirty="0"/>
          </a:p>
        </p:txBody>
      </p:sp>
    </p:spTree>
    <p:extLst>
      <p:ext uri="{BB962C8B-B14F-4D97-AF65-F5344CB8AC3E}">
        <p14:creationId xmlns:p14="http://schemas.microsoft.com/office/powerpoint/2010/main" val="8037456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04800" y="1447800"/>
            <a:ext cx="8534400" cy="4724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1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smtClean="0"/>
              <a:t>Modeled the alternative pricing run approaches and triggers for all SCED intervals with ONRUC Resources between 8/1/2018 and 12/31/2018</a:t>
            </a:r>
          </a:p>
          <a:p>
            <a:endParaRPr lang="en-US" sz="2000" dirty="0" smtClean="0"/>
          </a:p>
          <a:p>
            <a:r>
              <a:rPr lang="en-US" sz="2000" dirty="0" smtClean="0"/>
              <a:t>719 SCED intervals covering about 60 hours of time</a:t>
            </a:r>
          </a:p>
          <a:p>
            <a:endParaRPr lang="en-US" sz="2000" dirty="0" smtClean="0"/>
          </a:p>
          <a:p>
            <a:r>
              <a:rPr lang="en-US" sz="2000" dirty="0" smtClean="0"/>
              <a:t>Includes RUC commitments for capacity and transmission constraints</a:t>
            </a:r>
          </a:p>
          <a:p>
            <a:endParaRPr lang="en-US" sz="2000" dirty="0" smtClean="0"/>
          </a:p>
        </p:txBody>
      </p:sp>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Modeled SCED Intervals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7</a:t>
            </a:fld>
            <a:endParaRPr lang="en-US" dirty="0"/>
          </a:p>
        </p:txBody>
      </p:sp>
    </p:spTree>
    <p:extLst>
      <p:ext uri="{BB962C8B-B14F-4D97-AF65-F5344CB8AC3E}">
        <p14:creationId xmlns:p14="http://schemas.microsoft.com/office/powerpoint/2010/main" val="38324369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04800" y="1447800"/>
            <a:ext cx="8534400" cy="4724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1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2400" dirty="0" smtClean="0"/>
          </a:p>
        </p:txBody>
      </p:sp>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Statistics of the Results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448714812"/>
              </p:ext>
            </p:extLst>
          </p:nvPr>
        </p:nvGraphicFramePr>
        <p:xfrm>
          <a:off x="48260" y="1371600"/>
          <a:ext cx="9047480" cy="4696968"/>
        </p:xfrm>
        <a:graphic>
          <a:graphicData uri="http://schemas.openxmlformats.org/drawingml/2006/table">
            <a:tbl>
              <a:tblPr firstRow="1" bandRow="1">
                <a:tableStyleId>{5C22544A-7EE6-4342-B048-85BDC9FD1C3A}</a:tableStyleId>
              </a:tblPr>
              <a:tblGrid>
                <a:gridCol w="543560"/>
                <a:gridCol w="1371600"/>
                <a:gridCol w="1188720"/>
                <a:gridCol w="822960"/>
                <a:gridCol w="822960"/>
                <a:gridCol w="822960"/>
                <a:gridCol w="822960"/>
                <a:gridCol w="822960"/>
                <a:gridCol w="914400"/>
                <a:gridCol w="914400"/>
              </a:tblGrid>
              <a:tr h="370840">
                <a:tc>
                  <a:txBody>
                    <a:bodyPr/>
                    <a:lstStyle/>
                    <a:p>
                      <a:endParaRPr lang="en-US" sz="1600" dirty="0"/>
                    </a:p>
                  </a:txBody>
                  <a:tcPr/>
                </a:tc>
                <a:tc>
                  <a:txBody>
                    <a:bodyPr/>
                    <a:lstStyle/>
                    <a:p>
                      <a:r>
                        <a:rPr lang="en-US" sz="1600" dirty="0" smtClean="0"/>
                        <a:t>Relaxation Scenario</a:t>
                      </a:r>
                      <a:endParaRPr lang="en-US" sz="1600" dirty="0"/>
                    </a:p>
                  </a:txBody>
                  <a:tcPr/>
                </a:tc>
                <a:tc>
                  <a:txBody>
                    <a:bodyPr/>
                    <a:lstStyle/>
                    <a:p>
                      <a:r>
                        <a:rPr lang="en-US" sz="1600" dirty="0" smtClean="0"/>
                        <a:t>RTORDPA</a:t>
                      </a:r>
                      <a:r>
                        <a:rPr lang="en-US" sz="1600" baseline="0" dirty="0" smtClean="0"/>
                        <a:t> Trigger</a:t>
                      </a:r>
                      <a:endParaRPr lang="en-US" sz="1600" dirty="0"/>
                    </a:p>
                  </a:txBody>
                  <a:tcPr/>
                </a:tc>
                <a:tc>
                  <a:txBody>
                    <a:bodyPr/>
                    <a:lstStyle/>
                    <a:p>
                      <a:pPr algn="ctr"/>
                      <a:r>
                        <a:rPr lang="en-US" sz="1600" dirty="0" smtClean="0"/>
                        <a:t>Avg.</a:t>
                      </a:r>
                      <a:endParaRPr lang="en-US" sz="1600" dirty="0"/>
                    </a:p>
                  </a:txBody>
                  <a:tcPr/>
                </a:tc>
                <a:tc>
                  <a:txBody>
                    <a:bodyPr/>
                    <a:lstStyle/>
                    <a:p>
                      <a:pPr algn="ctr"/>
                      <a:r>
                        <a:rPr lang="en-US" sz="1600" dirty="0" smtClean="0"/>
                        <a:t>50</a:t>
                      </a:r>
                      <a:r>
                        <a:rPr lang="en-US" sz="1600" baseline="30000" dirty="0" smtClean="0"/>
                        <a:t>th</a:t>
                      </a:r>
                      <a:endParaRPr lang="en-US" sz="1600" dirty="0"/>
                    </a:p>
                  </a:txBody>
                  <a:tcPr/>
                </a:tc>
                <a:tc>
                  <a:txBody>
                    <a:bodyPr/>
                    <a:lstStyle/>
                    <a:p>
                      <a:pPr algn="ctr"/>
                      <a:r>
                        <a:rPr lang="en-US" sz="1600" dirty="0" smtClean="0"/>
                        <a:t>75</a:t>
                      </a:r>
                      <a:r>
                        <a:rPr lang="en-US" sz="1600" baseline="30000" dirty="0" smtClean="0"/>
                        <a:t>th</a:t>
                      </a:r>
                      <a:endParaRPr lang="en-US" sz="1600" dirty="0"/>
                    </a:p>
                  </a:txBody>
                  <a:tcPr/>
                </a:tc>
                <a:tc>
                  <a:txBody>
                    <a:bodyPr/>
                    <a:lstStyle/>
                    <a:p>
                      <a:pPr algn="ctr"/>
                      <a:r>
                        <a:rPr lang="en-US" sz="1600" dirty="0" smtClean="0"/>
                        <a:t>90</a:t>
                      </a:r>
                      <a:r>
                        <a:rPr lang="en-US" sz="1600" baseline="30000" dirty="0" smtClean="0"/>
                        <a:t>th</a:t>
                      </a:r>
                      <a:endParaRPr lang="en-US" sz="1600" dirty="0"/>
                    </a:p>
                  </a:txBody>
                  <a:tcPr/>
                </a:tc>
                <a:tc>
                  <a:txBody>
                    <a:bodyPr/>
                    <a:lstStyle/>
                    <a:p>
                      <a:pPr algn="ctr"/>
                      <a:r>
                        <a:rPr lang="en-US" sz="1600" dirty="0" smtClean="0"/>
                        <a:t>95</a:t>
                      </a:r>
                      <a:r>
                        <a:rPr lang="en-US" sz="1600" baseline="30000" dirty="0" smtClean="0"/>
                        <a:t>th</a:t>
                      </a:r>
                      <a:endParaRPr lang="en-US" sz="1600" dirty="0"/>
                    </a:p>
                  </a:txBody>
                  <a:tcPr/>
                </a:tc>
                <a:tc>
                  <a:txBody>
                    <a:bodyPr/>
                    <a:lstStyle/>
                    <a:p>
                      <a:pPr algn="ctr"/>
                      <a:r>
                        <a:rPr lang="en-US" sz="1600" dirty="0" smtClean="0"/>
                        <a:t>99</a:t>
                      </a:r>
                      <a:r>
                        <a:rPr lang="en-US" sz="1600" baseline="30000" dirty="0" smtClean="0"/>
                        <a:t>th</a:t>
                      </a:r>
                      <a:endParaRPr lang="en-US" sz="1600" dirty="0"/>
                    </a:p>
                  </a:txBody>
                  <a:tcPr/>
                </a:tc>
                <a:tc>
                  <a:txBody>
                    <a:bodyPr/>
                    <a:lstStyle/>
                    <a:p>
                      <a:pPr algn="ctr"/>
                      <a:r>
                        <a:rPr lang="en-US" sz="1600" dirty="0" smtClean="0"/>
                        <a:t>Max.</a:t>
                      </a:r>
                      <a:endParaRPr lang="en-US" sz="1600" dirty="0"/>
                    </a:p>
                  </a:txBody>
                  <a:tcPr/>
                </a:tc>
              </a:tr>
              <a:tr h="370840">
                <a:tc rowSpan="2">
                  <a:txBody>
                    <a:bodyPr/>
                    <a:lstStyle/>
                    <a:p>
                      <a:pPr algn="ctr"/>
                      <a:r>
                        <a:rPr lang="en-US" sz="1600" dirty="0" smtClean="0"/>
                        <a:t>System Lambda</a:t>
                      </a:r>
                      <a:endParaRPr lang="en-US" sz="1600" dirty="0"/>
                    </a:p>
                  </a:txBody>
                  <a:tcPr vert="vert270" anchor="ctr"/>
                </a:tc>
                <a:tc>
                  <a:txBody>
                    <a:bodyPr/>
                    <a:lstStyle/>
                    <a:p>
                      <a:r>
                        <a:rPr lang="en-US" sz="1600" dirty="0" smtClean="0"/>
                        <a:t>Sequential</a:t>
                      </a:r>
                      <a:r>
                        <a:rPr lang="en-US" sz="1600" baseline="0" dirty="0" smtClean="0"/>
                        <a:t> SCED</a:t>
                      </a:r>
                      <a:endParaRPr lang="en-US" sz="1600" dirty="0"/>
                    </a:p>
                  </a:txBody>
                  <a:tcPr anchor="ctr"/>
                </a:tc>
                <a:tc>
                  <a:txBody>
                    <a:bodyPr/>
                    <a:lstStyle/>
                    <a:p>
                      <a:r>
                        <a:rPr lang="en-US" sz="1600" dirty="0" smtClean="0"/>
                        <a:t>NA</a:t>
                      </a:r>
                      <a:endParaRPr lang="en-US" sz="1600" dirty="0"/>
                    </a:p>
                  </a:txBody>
                  <a:tcPr anchor="ctr"/>
                </a:tc>
                <a:tc>
                  <a:txBody>
                    <a:bodyPr/>
                    <a:lstStyle/>
                    <a:p>
                      <a:pPr marL="0" algn="ctr" defTabSz="914400" rtl="0" eaLnBrk="1" fontAlgn="b" latinLnBrk="0" hangingPunct="1"/>
                      <a:r>
                        <a:rPr lang="en-US" sz="1600" kern="1200" dirty="0">
                          <a:solidFill>
                            <a:schemeClr val="dk1"/>
                          </a:solidFill>
                          <a:latin typeface="+mn-lt"/>
                          <a:ea typeface="+mn-ea"/>
                          <a:cs typeface="+mn-cs"/>
                        </a:rPr>
                        <a:t>106.66</a:t>
                      </a:r>
                    </a:p>
                  </a:txBody>
                  <a:tcPr marL="9525" marR="9525" marT="9525" marB="0" anchor="ctr"/>
                </a:tc>
                <a:tc>
                  <a:txBody>
                    <a:bodyPr/>
                    <a:lstStyle/>
                    <a:p>
                      <a:pPr marL="0" algn="ctr" defTabSz="914400" rtl="0" eaLnBrk="1" fontAlgn="b" latinLnBrk="0" hangingPunct="1"/>
                      <a:r>
                        <a:rPr lang="en-US" sz="1600" kern="1200" dirty="0">
                          <a:solidFill>
                            <a:schemeClr val="dk1"/>
                          </a:solidFill>
                          <a:latin typeface="+mn-lt"/>
                          <a:ea typeface="+mn-ea"/>
                          <a:cs typeface="+mn-cs"/>
                        </a:rPr>
                        <a:t>39.44</a:t>
                      </a:r>
                    </a:p>
                  </a:txBody>
                  <a:tcPr marL="9525" marR="9525" marT="9525" marB="0" anchor="ctr"/>
                </a:tc>
                <a:tc>
                  <a:txBody>
                    <a:bodyPr/>
                    <a:lstStyle/>
                    <a:p>
                      <a:pPr marL="0" algn="ctr" defTabSz="914400" rtl="0" eaLnBrk="1" fontAlgn="b" latinLnBrk="0" hangingPunct="1"/>
                      <a:r>
                        <a:rPr lang="en-US" sz="1600" kern="1200" dirty="0">
                          <a:solidFill>
                            <a:schemeClr val="dk1"/>
                          </a:solidFill>
                          <a:latin typeface="+mn-lt"/>
                          <a:ea typeface="+mn-ea"/>
                          <a:cs typeface="+mn-cs"/>
                        </a:rPr>
                        <a:t>50.80</a:t>
                      </a:r>
                    </a:p>
                  </a:txBody>
                  <a:tcPr marL="9525" marR="9525" marT="9525" marB="0" anchor="ctr"/>
                </a:tc>
                <a:tc>
                  <a:txBody>
                    <a:bodyPr/>
                    <a:lstStyle/>
                    <a:p>
                      <a:pPr marL="0" algn="ctr" defTabSz="914400" rtl="0" eaLnBrk="1" fontAlgn="b" latinLnBrk="0" hangingPunct="1"/>
                      <a:r>
                        <a:rPr lang="en-US" sz="1600" kern="1200" dirty="0">
                          <a:solidFill>
                            <a:schemeClr val="dk1"/>
                          </a:solidFill>
                          <a:latin typeface="+mn-lt"/>
                          <a:ea typeface="+mn-ea"/>
                          <a:cs typeface="+mn-cs"/>
                        </a:rPr>
                        <a:t>75.41</a:t>
                      </a:r>
                    </a:p>
                  </a:txBody>
                  <a:tcPr marL="9525" marR="9525" marT="9525" marB="0" anchor="ctr"/>
                </a:tc>
                <a:tc>
                  <a:txBody>
                    <a:bodyPr/>
                    <a:lstStyle/>
                    <a:p>
                      <a:pPr marL="0" algn="ctr" defTabSz="914400" rtl="0" eaLnBrk="1" fontAlgn="b" latinLnBrk="0" hangingPunct="1"/>
                      <a:r>
                        <a:rPr lang="en-US" sz="1600" kern="1200" dirty="0">
                          <a:solidFill>
                            <a:schemeClr val="dk1"/>
                          </a:solidFill>
                          <a:latin typeface="+mn-lt"/>
                          <a:ea typeface="+mn-ea"/>
                          <a:cs typeface="+mn-cs"/>
                        </a:rPr>
                        <a:t>944.38</a:t>
                      </a:r>
                    </a:p>
                  </a:txBody>
                  <a:tcPr marL="9525" marR="9525" marT="9525" marB="0" anchor="ctr"/>
                </a:tc>
                <a:tc>
                  <a:txBody>
                    <a:bodyPr/>
                    <a:lstStyle/>
                    <a:p>
                      <a:pPr marL="0" algn="ctr" defTabSz="914400" rtl="0" eaLnBrk="1" fontAlgn="b" latinLnBrk="0" hangingPunct="1"/>
                      <a:r>
                        <a:rPr lang="en-US" sz="1600" kern="1200" dirty="0">
                          <a:solidFill>
                            <a:schemeClr val="dk1"/>
                          </a:solidFill>
                          <a:latin typeface="+mn-lt"/>
                          <a:ea typeface="+mn-ea"/>
                          <a:cs typeface="+mn-cs"/>
                        </a:rPr>
                        <a:t>1354.29</a:t>
                      </a:r>
                    </a:p>
                  </a:txBody>
                  <a:tcPr marL="9525" marR="9525" marT="9525" marB="0" anchor="ctr"/>
                </a:tc>
                <a:tc>
                  <a:txBody>
                    <a:bodyPr/>
                    <a:lstStyle/>
                    <a:p>
                      <a:pPr marL="0" algn="ctr" defTabSz="914400" rtl="0" eaLnBrk="1" fontAlgn="b" latinLnBrk="0" hangingPunct="1"/>
                      <a:r>
                        <a:rPr lang="en-US" sz="1600" kern="1200" dirty="0">
                          <a:solidFill>
                            <a:schemeClr val="dk1"/>
                          </a:solidFill>
                          <a:latin typeface="+mn-lt"/>
                          <a:ea typeface="+mn-ea"/>
                          <a:cs typeface="+mn-cs"/>
                        </a:rPr>
                        <a:t>1497.05</a:t>
                      </a:r>
                    </a:p>
                  </a:txBody>
                  <a:tcPr marL="9525" marR="9525" marT="9525" marB="0" anchor="ctr"/>
                </a:tc>
              </a:tr>
              <a:tr h="393192">
                <a:tc vMerge="1">
                  <a:txBody>
                    <a:bodyPr/>
                    <a:lstStyle/>
                    <a:p>
                      <a:pPr marL="0" algn="l" defTabSz="914400" rtl="0" eaLnBrk="1" latinLnBrk="0" hangingPunct="1"/>
                      <a:endParaRPr lang="en-US" sz="1600" kern="1200" dirty="0">
                        <a:solidFill>
                          <a:schemeClr val="dk1"/>
                        </a:solidFill>
                        <a:latin typeface="+mn-lt"/>
                        <a:ea typeface="+mn-ea"/>
                        <a:cs typeface="+mn-cs"/>
                      </a:endParaRPr>
                    </a:p>
                  </a:txBody>
                  <a:tcPr anchor="ctr">
                    <a:solidFill>
                      <a:srgbClr val="CBE3EB"/>
                    </a:solidFill>
                  </a:tcPr>
                </a:tc>
                <a:tc>
                  <a:txBody>
                    <a:bodyPr/>
                    <a:lstStyle/>
                    <a:p>
                      <a:pPr marL="0" algn="l" defTabSz="914400" rtl="0" eaLnBrk="1" latinLnBrk="0" hangingPunct="1"/>
                      <a:r>
                        <a:rPr lang="en-US" sz="1600" kern="1200" dirty="0" smtClean="0">
                          <a:solidFill>
                            <a:schemeClr val="dk1"/>
                          </a:solidFill>
                          <a:latin typeface="+mn-lt"/>
                          <a:ea typeface="+mn-ea"/>
                          <a:cs typeface="+mn-cs"/>
                        </a:rPr>
                        <a:t>Dispatch</a:t>
                      </a:r>
                      <a:endParaRPr lang="en-US" sz="1600" kern="1200" dirty="0">
                        <a:solidFill>
                          <a:schemeClr val="dk1"/>
                        </a:solidFill>
                        <a:latin typeface="+mn-lt"/>
                        <a:ea typeface="+mn-ea"/>
                        <a:cs typeface="+mn-cs"/>
                      </a:endParaRPr>
                    </a:p>
                  </a:txBody>
                  <a:tcPr anchor="ctr">
                    <a:solidFill>
                      <a:srgbClr val="CBE3EB"/>
                    </a:solidFill>
                  </a:tcPr>
                </a:tc>
                <a:tc>
                  <a:txBody>
                    <a:bodyPr/>
                    <a:lstStyle/>
                    <a:p>
                      <a:r>
                        <a:rPr lang="en-US" sz="1600" dirty="0" smtClean="0"/>
                        <a:t>NA</a:t>
                      </a:r>
                      <a:endParaRPr lang="en-US" sz="1600" dirty="0"/>
                    </a:p>
                  </a:txBody>
                  <a:tcPr anchor="ctr"/>
                </a:tc>
                <a:tc>
                  <a:txBody>
                    <a:bodyPr/>
                    <a:lstStyle/>
                    <a:p>
                      <a:pPr marL="0" algn="ctr" defTabSz="914400" rtl="0" eaLnBrk="1" fontAlgn="b" latinLnBrk="0" hangingPunct="1"/>
                      <a:r>
                        <a:rPr lang="en-US" sz="1600" kern="1200" dirty="0" smtClean="0">
                          <a:solidFill>
                            <a:schemeClr val="dk1"/>
                          </a:solidFill>
                          <a:latin typeface="+mn-lt"/>
                          <a:ea typeface="+mn-ea"/>
                          <a:cs typeface="+mn-cs"/>
                        </a:rPr>
                        <a:t>96.58</a:t>
                      </a:r>
                      <a:endParaRPr lang="en-US" sz="1600" kern="1200" dirty="0">
                        <a:solidFill>
                          <a:schemeClr val="dk1"/>
                        </a:solidFill>
                        <a:latin typeface="+mn-lt"/>
                        <a:ea typeface="+mn-ea"/>
                        <a:cs typeface="+mn-cs"/>
                      </a:endParaRPr>
                    </a:p>
                  </a:txBody>
                  <a:tcPr marL="9525" marR="9525" marT="9525" marB="0" anchor="ctr"/>
                </a:tc>
                <a:tc>
                  <a:txBody>
                    <a:bodyPr/>
                    <a:lstStyle/>
                    <a:p>
                      <a:pPr marL="0" marR="0" algn="ctr" defTabSz="914400" rtl="0" eaLnBrk="1" fontAlgn="b" latinLnBrk="0" hangingPunct="1">
                        <a:spcBef>
                          <a:spcPts val="0"/>
                        </a:spcBef>
                        <a:spcAft>
                          <a:spcPts val="0"/>
                        </a:spcAft>
                      </a:pPr>
                      <a:r>
                        <a:rPr lang="en-US" sz="1600" kern="1200" dirty="0">
                          <a:solidFill>
                            <a:schemeClr val="dk1"/>
                          </a:solidFill>
                          <a:latin typeface="+mn-lt"/>
                          <a:ea typeface="+mn-ea"/>
                          <a:cs typeface="+mn-cs"/>
                        </a:rPr>
                        <a:t>37.67</a:t>
                      </a:r>
                    </a:p>
                  </a:txBody>
                  <a:tcPr marL="68580" marR="68580" marT="0" marB="0" anchor="ctr"/>
                </a:tc>
                <a:tc>
                  <a:txBody>
                    <a:bodyPr/>
                    <a:lstStyle/>
                    <a:p>
                      <a:pPr marL="0" marR="0" algn="ctr" defTabSz="914400" rtl="0" eaLnBrk="1" fontAlgn="b" latinLnBrk="0" hangingPunct="1">
                        <a:spcBef>
                          <a:spcPts val="0"/>
                        </a:spcBef>
                        <a:spcAft>
                          <a:spcPts val="0"/>
                        </a:spcAft>
                      </a:pPr>
                      <a:r>
                        <a:rPr lang="en-US" sz="1600" kern="1200" dirty="0">
                          <a:solidFill>
                            <a:schemeClr val="dk1"/>
                          </a:solidFill>
                          <a:latin typeface="+mn-lt"/>
                          <a:ea typeface="+mn-ea"/>
                          <a:cs typeface="+mn-cs"/>
                        </a:rPr>
                        <a:t>47.57</a:t>
                      </a:r>
                    </a:p>
                  </a:txBody>
                  <a:tcPr marL="68580" marR="68580" marT="0" marB="0" anchor="ctr"/>
                </a:tc>
                <a:tc>
                  <a:txBody>
                    <a:bodyPr/>
                    <a:lstStyle/>
                    <a:p>
                      <a:pPr marL="0" marR="0" algn="ctr" defTabSz="914400" rtl="0" eaLnBrk="1" fontAlgn="b" latinLnBrk="0" hangingPunct="1">
                        <a:spcBef>
                          <a:spcPts val="0"/>
                        </a:spcBef>
                        <a:spcAft>
                          <a:spcPts val="0"/>
                        </a:spcAft>
                      </a:pPr>
                      <a:r>
                        <a:rPr lang="en-US" sz="1600" kern="1200" dirty="0">
                          <a:solidFill>
                            <a:schemeClr val="dk1"/>
                          </a:solidFill>
                          <a:latin typeface="+mn-lt"/>
                          <a:ea typeface="+mn-ea"/>
                          <a:cs typeface="+mn-cs"/>
                        </a:rPr>
                        <a:t>74.99</a:t>
                      </a:r>
                    </a:p>
                  </a:txBody>
                  <a:tcPr marL="68580" marR="68580" marT="0" marB="0" anchor="ctr"/>
                </a:tc>
                <a:tc>
                  <a:txBody>
                    <a:bodyPr/>
                    <a:lstStyle/>
                    <a:p>
                      <a:pPr marL="0" marR="0" algn="ctr" defTabSz="914400" rtl="0" eaLnBrk="1" fontAlgn="b" latinLnBrk="0" hangingPunct="1">
                        <a:spcBef>
                          <a:spcPts val="0"/>
                        </a:spcBef>
                        <a:spcAft>
                          <a:spcPts val="0"/>
                        </a:spcAft>
                      </a:pPr>
                      <a:r>
                        <a:rPr lang="en-US" sz="1600" kern="1200" dirty="0">
                          <a:solidFill>
                            <a:schemeClr val="dk1"/>
                          </a:solidFill>
                          <a:latin typeface="+mn-lt"/>
                          <a:ea typeface="+mn-ea"/>
                          <a:cs typeface="+mn-cs"/>
                        </a:rPr>
                        <a:t>379.22</a:t>
                      </a:r>
                    </a:p>
                  </a:txBody>
                  <a:tcPr marL="68580" marR="68580" marT="0" marB="0" anchor="ctr"/>
                </a:tc>
                <a:tc>
                  <a:txBody>
                    <a:bodyPr/>
                    <a:lstStyle/>
                    <a:p>
                      <a:pPr marL="0" marR="0" algn="ctr" defTabSz="914400" rtl="0" eaLnBrk="1" fontAlgn="b" latinLnBrk="0" hangingPunct="1">
                        <a:spcBef>
                          <a:spcPts val="0"/>
                        </a:spcBef>
                        <a:spcAft>
                          <a:spcPts val="0"/>
                        </a:spcAft>
                      </a:pPr>
                      <a:r>
                        <a:rPr lang="en-US" sz="1600" kern="1200" dirty="0">
                          <a:solidFill>
                            <a:schemeClr val="dk1"/>
                          </a:solidFill>
                          <a:latin typeface="+mn-lt"/>
                          <a:ea typeface="+mn-ea"/>
                          <a:cs typeface="+mn-cs"/>
                        </a:rPr>
                        <a:t>1263.40</a:t>
                      </a:r>
                    </a:p>
                  </a:txBody>
                  <a:tcPr marL="68580" marR="68580" marT="0" marB="0" anchor="ctr"/>
                </a:tc>
                <a:tc>
                  <a:txBody>
                    <a:bodyPr/>
                    <a:lstStyle/>
                    <a:p>
                      <a:pPr marL="0" marR="0" algn="ctr" defTabSz="914400" rtl="0" eaLnBrk="1" fontAlgn="b" latinLnBrk="0" hangingPunct="1">
                        <a:spcBef>
                          <a:spcPts val="0"/>
                        </a:spcBef>
                        <a:spcAft>
                          <a:spcPts val="0"/>
                        </a:spcAft>
                      </a:pPr>
                      <a:r>
                        <a:rPr lang="en-US" sz="1600" kern="1200" dirty="0">
                          <a:solidFill>
                            <a:schemeClr val="dk1"/>
                          </a:solidFill>
                          <a:latin typeface="+mn-lt"/>
                          <a:ea typeface="+mn-ea"/>
                          <a:cs typeface="+mn-cs"/>
                        </a:rPr>
                        <a:t>1385.40</a:t>
                      </a:r>
                    </a:p>
                  </a:txBody>
                  <a:tcPr marL="68580" marR="68580" marT="0" marB="0" anchor="ctr"/>
                </a:tc>
              </a:tr>
              <a:tr h="393192">
                <a:tc rowSpan="8">
                  <a:txBody>
                    <a:bodyPr/>
                    <a:lstStyle/>
                    <a:p>
                      <a:pPr algn="ctr"/>
                      <a:r>
                        <a:rPr lang="en-US" sz="1600" dirty="0" smtClean="0"/>
                        <a:t>System Lambda + RTORDPA</a:t>
                      </a:r>
                      <a:endParaRPr lang="en-US" sz="1600" dirty="0"/>
                    </a:p>
                  </a:txBody>
                  <a:tcPr vert="vert270" anchor="ctr"/>
                </a:tc>
                <a:tc rowSpan="2">
                  <a:txBody>
                    <a:bodyPr/>
                    <a:lstStyle/>
                    <a:p>
                      <a:r>
                        <a:rPr lang="en-US" sz="1600" dirty="0" smtClean="0"/>
                        <a:t>Production</a:t>
                      </a:r>
                      <a:endParaRPr lang="en-US" sz="1600" dirty="0"/>
                    </a:p>
                  </a:txBody>
                  <a:tcPr anchor="ctr"/>
                </a:tc>
                <a:tc>
                  <a:txBody>
                    <a:bodyPr/>
                    <a:lstStyle/>
                    <a:p>
                      <a:r>
                        <a:rPr lang="en-US" sz="1600" dirty="0" smtClean="0"/>
                        <a:t>Always</a:t>
                      </a:r>
                      <a:endParaRPr lang="en-US" sz="1600" dirty="0"/>
                    </a:p>
                  </a:txBody>
                  <a:tcPr anchor="ctr"/>
                </a:tc>
                <a:tc>
                  <a:txBody>
                    <a:bodyPr/>
                    <a:lstStyle/>
                    <a:p>
                      <a:pPr marL="0" algn="ctr" defTabSz="914400" rtl="0" eaLnBrk="1" fontAlgn="b" latinLnBrk="0" hangingPunct="1"/>
                      <a:r>
                        <a:rPr lang="en-US" sz="1600" kern="1200" dirty="0">
                          <a:solidFill>
                            <a:schemeClr val="dk1"/>
                          </a:solidFill>
                          <a:latin typeface="+mn-lt"/>
                          <a:ea typeface="+mn-ea"/>
                          <a:cs typeface="+mn-cs"/>
                        </a:rPr>
                        <a:t>99.23</a:t>
                      </a:r>
                    </a:p>
                  </a:txBody>
                  <a:tcPr marL="9525" marR="9525" marT="9525" marB="0" anchor="ctr"/>
                </a:tc>
                <a:tc>
                  <a:txBody>
                    <a:bodyPr/>
                    <a:lstStyle/>
                    <a:p>
                      <a:pPr marL="0" algn="ctr" defTabSz="914400" rtl="0" eaLnBrk="1" fontAlgn="b" latinLnBrk="0" hangingPunct="1"/>
                      <a:r>
                        <a:rPr lang="en-US" sz="1600" kern="1200" dirty="0">
                          <a:solidFill>
                            <a:schemeClr val="dk1"/>
                          </a:solidFill>
                          <a:latin typeface="+mn-lt"/>
                          <a:ea typeface="+mn-ea"/>
                          <a:cs typeface="+mn-cs"/>
                        </a:rPr>
                        <a:t>40.01</a:t>
                      </a:r>
                    </a:p>
                  </a:txBody>
                  <a:tcPr marL="9525" marR="9525" marT="9525" marB="0" anchor="ctr"/>
                </a:tc>
                <a:tc>
                  <a:txBody>
                    <a:bodyPr/>
                    <a:lstStyle/>
                    <a:p>
                      <a:pPr marL="0" algn="ctr" defTabSz="914400" rtl="0" eaLnBrk="1" fontAlgn="b" latinLnBrk="0" hangingPunct="1"/>
                      <a:r>
                        <a:rPr lang="en-US" sz="1600" kern="1200" dirty="0">
                          <a:solidFill>
                            <a:schemeClr val="dk1"/>
                          </a:solidFill>
                          <a:latin typeface="+mn-lt"/>
                          <a:ea typeface="+mn-ea"/>
                          <a:cs typeface="+mn-cs"/>
                        </a:rPr>
                        <a:t>50.43</a:t>
                      </a:r>
                    </a:p>
                  </a:txBody>
                  <a:tcPr marL="9525" marR="9525" marT="9525" marB="0" anchor="ctr"/>
                </a:tc>
                <a:tc>
                  <a:txBody>
                    <a:bodyPr/>
                    <a:lstStyle/>
                    <a:p>
                      <a:pPr marL="0" algn="ctr" defTabSz="914400" rtl="0" eaLnBrk="1" fontAlgn="b" latinLnBrk="0" hangingPunct="1"/>
                      <a:r>
                        <a:rPr lang="en-US" sz="1600" kern="1200" dirty="0">
                          <a:solidFill>
                            <a:schemeClr val="dk1"/>
                          </a:solidFill>
                          <a:latin typeface="+mn-lt"/>
                          <a:ea typeface="+mn-ea"/>
                          <a:cs typeface="+mn-cs"/>
                        </a:rPr>
                        <a:t>75.07</a:t>
                      </a:r>
                    </a:p>
                  </a:txBody>
                  <a:tcPr marL="9525" marR="9525" marT="9525" marB="0" anchor="ctr"/>
                </a:tc>
                <a:tc>
                  <a:txBody>
                    <a:bodyPr/>
                    <a:lstStyle/>
                    <a:p>
                      <a:pPr marL="0" algn="ctr" defTabSz="914400" rtl="0" eaLnBrk="1" fontAlgn="b" latinLnBrk="0" hangingPunct="1"/>
                      <a:r>
                        <a:rPr lang="en-US" sz="1600" kern="1200" dirty="0">
                          <a:solidFill>
                            <a:schemeClr val="dk1"/>
                          </a:solidFill>
                          <a:latin typeface="+mn-lt"/>
                          <a:ea typeface="+mn-ea"/>
                          <a:cs typeface="+mn-cs"/>
                        </a:rPr>
                        <a:t>379.22</a:t>
                      </a:r>
                    </a:p>
                  </a:txBody>
                  <a:tcPr marL="9525" marR="9525" marT="9525" marB="0" anchor="ctr"/>
                </a:tc>
                <a:tc>
                  <a:txBody>
                    <a:bodyPr/>
                    <a:lstStyle/>
                    <a:p>
                      <a:pPr marL="0" algn="ctr" defTabSz="914400" rtl="0" eaLnBrk="1" fontAlgn="b" latinLnBrk="0" hangingPunct="1"/>
                      <a:r>
                        <a:rPr lang="en-US" sz="1600" kern="1200" dirty="0">
                          <a:solidFill>
                            <a:schemeClr val="dk1"/>
                          </a:solidFill>
                          <a:latin typeface="+mn-lt"/>
                          <a:ea typeface="+mn-ea"/>
                          <a:cs typeface="+mn-cs"/>
                        </a:rPr>
                        <a:t>1266.81</a:t>
                      </a:r>
                    </a:p>
                  </a:txBody>
                  <a:tcPr marL="9525" marR="9525" marT="9525" marB="0" anchor="ctr"/>
                </a:tc>
                <a:tc>
                  <a:txBody>
                    <a:bodyPr/>
                    <a:lstStyle/>
                    <a:p>
                      <a:pPr marL="0" algn="ctr" defTabSz="914400" rtl="0" eaLnBrk="1" fontAlgn="b" latinLnBrk="0" hangingPunct="1"/>
                      <a:r>
                        <a:rPr lang="en-US" sz="1600" kern="1200" dirty="0">
                          <a:solidFill>
                            <a:schemeClr val="dk1"/>
                          </a:solidFill>
                          <a:latin typeface="+mn-lt"/>
                          <a:ea typeface="+mn-ea"/>
                          <a:cs typeface="+mn-cs"/>
                        </a:rPr>
                        <a:t>1385.40</a:t>
                      </a:r>
                    </a:p>
                  </a:txBody>
                  <a:tcPr marL="9525" marR="9525" marT="9525" marB="0" anchor="ctr"/>
                </a:tc>
              </a:tr>
              <a:tr h="393192">
                <a:tc vMerge="1">
                  <a:txBody>
                    <a:bodyPr/>
                    <a:lstStyle/>
                    <a:p>
                      <a:endParaRPr lang="en-US"/>
                    </a:p>
                  </a:txBody>
                  <a:tcPr/>
                </a:tc>
                <a:tc vMerge="1">
                  <a:txBody>
                    <a:bodyPr/>
                    <a:lstStyle/>
                    <a:p>
                      <a:endParaRPr lang="en-US" dirty="0"/>
                    </a:p>
                  </a:txBody>
                  <a:tcPr/>
                </a:tc>
                <a:tc>
                  <a:txBody>
                    <a:bodyPr/>
                    <a:lstStyle/>
                    <a:p>
                      <a:r>
                        <a:rPr lang="en-US" sz="1600" dirty="0" smtClean="0"/>
                        <a:t>BP=LDL</a:t>
                      </a:r>
                      <a:endParaRPr lang="en-US" sz="1600" dirty="0"/>
                    </a:p>
                  </a:txBody>
                  <a:tcPr anchor="ctr"/>
                </a:tc>
                <a:tc>
                  <a:txBody>
                    <a:bodyPr/>
                    <a:lstStyle/>
                    <a:p>
                      <a:pPr marL="0" algn="ctr" defTabSz="914400" rtl="0" eaLnBrk="1" fontAlgn="b" latinLnBrk="0" hangingPunct="1"/>
                      <a:r>
                        <a:rPr lang="en-US" sz="1600" kern="1200" dirty="0">
                          <a:solidFill>
                            <a:schemeClr val="dk1"/>
                          </a:solidFill>
                          <a:latin typeface="+mn-lt"/>
                          <a:ea typeface="+mn-ea"/>
                          <a:cs typeface="+mn-cs"/>
                        </a:rPr>
                        <a:t>99.21</a:t>
                      </a:r>
                    </a:p>
                  </a:txBody>
                  <a:tcPr marL="9525" marR="9525" marT="9525" marB="0" anchor="ctr"/>
                </a:tc>
                <a:tc>
                  <a:txBody>
                    <a:bodyPr/>
                    <a:lstStyle/>
                    <a:p>
                      <a:pPr marL="0" algn="ctr" defTabSz="914400" rtl="0" eaLnBrk="1" fontAlgn="b" latinLnBrk="0" hangingPunct="1"/>
                      <a:r>
                        <a:rPr lang="en-US" sz="1600" kern="1200" dirty="0">
                          <a:solidFill>
                            <a:schemeClr val="dk1"/>
                          </a:solidFill>
                          <a:latin typeface="+mn-lt"/>
                          <a:ea typeface="+mn-ea"/>
                          <a:cs typeface="+mn-cs"/>
                        </a:rPr>
                        <a:t>40.00</a:t>
                      </a:r>
                    </a:p>
                  </a:txBody>
                  <a:tcPr marL="9525" marR="9525" marT="9525" marB="0" anchor="ctr"/>
                </a:tc>
                <a:tc>
                  <a:txBody>
                    <a:bodyPr/>
                    <a:lstStyle/>
                    <a:p>
                      <a:pPr marL="0" algn="ctr" defTabSz="914400" rtl="0" eaLnBrk="1" fontAlgn="b" latinLnBrk="0" hangingPunct="1"/>
                      <a:r>
                        <a:rPr lang="en-US" sz="1600" kern="1200" dirty="0">
                          <a:solidFill>
                            <a:schemeClr val="dk1"/>
                          </a:solidFill>
                          <a:latin typeface="+mn-lt"/>
                          <a:ea typeface="+mn-ea"/>
                          <a:cs typeface="+mn-cs"/>
                        </a:rPr>
                        <a:t>50.43</a:t>
                      </a:r>
                    </a:p>
                  </a:txBody>
                  <a:tcPr marL="9525" marR="9525" marT="9525" marB="0" anchor="ctr"/>
                </a:tc>
                <a:tc>
                  <a:txBody>
                    <a:bodyPr/>
                    <a:lstStyle/>
                    <a:p>
                      <a:pPr marL="0" algn="ctr" defTabSz="914400" rtl="0" eaLnBrk="1" fontAlgn="b" latinLnBrk="0" hangingPunct="1"/>
                      <a:r>
                        <a:rPr lang="en-US" sz="1600" kern="1200" dirty="0">
                          <a:solidFill>
                            <a:schemeClr val="dk1"/>
                          </a:solidFill>
                          <a:latin typeface="+mn-lt"/>
                          <a:ea typeface="+mn-ea"/>
                          <a:cs typeface="+mn-cs"/>
                        </a:rPr>
                        <a:t>75.07</a:t>
                      </a:r>
                    </a:p>
                  </a:txBody>
                  <a:tcPr marL="9525" marR="9525" marT="9525" marB="0" anchor="ctr"/>
                </a:tc>
                <a:tc>
                  <a:txBody>
                    <a:bodyPr/>
                    <a:lstStyle/>
                    <a:p>
                      <a:pPr marL="0" algn="ctr" defTabSz="914400" rtl="0" eaLnBrk="1" fontAlgn="b" latinLnBrk="0" hangingPunct="1"/>
                      <a:r>
                        <a:rPr lang="en-US" sz="1600" kern="1200" dirty="0">
                          <a:solidFill>
                            <a:schemeClr val="dk1"/>
                          </a:solidFill>
                          <a:latin typeface="+mn-lt"/>
                          <a:ea typeface="+mn-ea"/>
                          <a:cs typeface="+mn-cs"/>
                        </a:rPr>
                        <a:t>379.22</a:t>
                      </a:r>
                    </a:p>
                  </a:txBody>
                  <a:tcPr marL="9525" marR="9525" marT="9525" marB="0" anchor="ctr"/>
                </a:tc>
                <a:tc>
                  <a:txBody>
                    <a:bodyPr/>
                    <a:lstStyle/>
                    <a:p>
                      <a:pPr marL="0" algn="ctr" defTabSz="914400" rtl="0" eaLnBrk="1" fontAlgn="b" latinLnBrk="0" hangingPunct="1"/>
                      <a:r>
                        <a:rPr lang="en-US" sz="1600" kern="1200" dirty="0">
                          <a:solidFill>
                            <a:schemeClr val="dk1"/>
                          </a:solidFill>
                          <a:latin typeface="+mn-lt"/>
                          <a:ea typeface="+mn-ea"/>
                          <a:cs typeface="+mn-cs"/>
                        </a:rPr>
                        <a:t>1266.81</a:t>
                      </a:r>
                    </a:p>
                  </a:txBody>
                  <a:tcPr marL="9525" marR="9525" marT="9525" marB="0" anchor="ctr"/>
                </a:tc>
                <a:tc>
                  <a:txBody>
                    <a:bodyPr/>
                    <a:lstStyle/>
                    <a:p>
                      <a:pPr marL="0" algn="ctr" defTabSz="914400" rtl="0" eaLnBrk="1" fontAlgn="b" latinLnBrk="0" hangingPunct="1"/>
                      <a:r>
                        <a:rPr lang="en-US" sz="1600" kern="1200" dirty="0">
                          <a:solidFill>
                            <a:schemeClr val="dk1"/>
                          </a:solidFill>
                          <a:latin typeface="+mn-lt"/>
                          <a:ea typeface="+mn-ea"/>
                          <a:cs typeface="+mn-cs"/>
                        </a:rPr>
                        <a:t>1385.40</a:t>
                      </a:r>
                    </a:p>
                  </a:txBody>
                  <a:tcPr marL="9525" marR="9525" marT="9525" marB="0" anchor="ctr"/>
                </a:tc>
              </a:tr>
              <a:tr h="393192">
                <a:tc vMerge="1">
                  <a:txBody>
                    <a:bodyPr/>
                    <a:lstStyle/>
                    <a:p>
                      <a:endParaRPr lang="en-US" sz="1600" dirty="0"/>
                    </a:p>
                  </a:txBody>
                  <a:tcPr anchor="ctr"/>
                </a:tc>
                <a:tc rowSpan="2">
                  <a:txBody>
                    <a:bodyPr/>
                    <a:lstStyle/>
                    <a:p>
                      <a:r>
                        <a:rPr lang="en-US" sz="1600" dirty="0" smtClean="0"/>
                        <a:t>No LDL Relaxation</a:t>
                      </a:r>
                      <a:endParaRPr lang="en-US" sz="1600" dirty="0"/>
                    </a:p>
                  </a:txBody>
                  <a:tcPr anchor="ctr"/>
                </a:tc>
                <a:tc>
                  <a:txBody>
                    <a:bodyPr/>
                    <a:lstStyle/>
                    <a:p>
                      <a:r>
                        <a:rPr lang="en-US" sz="1600" dirty="0" smtClean="0"/>
                        <a:t>Always</a:t>
                      </a:r>
                      <a:endParaRPr lang="en-US" sz="1600" dirty="0"/>
                    </a:p>
                  </a:txBody>
                  <a:tcPr anchor="ctr"/>
                </a:tc>
                <a:tc>
                  <a:txBody>
                    <a:bodyPr/>
                    <a:lstStyle/>
                    <a:p>
                      <a:pPr marL="0" algn="ctr" defTabSz="914400" rtl="0" eaLnBrk="1" fontAlgn="b" latinLnBrk="0" hangingPunct="1"/>
                      <a:r>
                        <a:rPr lang="en-US" sz="1600" kern="1200" dirty="0">
                          <a:solidFill>
                            <a:schemeClr val="dk1"/>
                          </a:solidFill>
                          <a:latin typeface="+mn-lt"/>
                          <a:ea typeface="+mn-ea"/>
                          <a:cs typeface="+mn-cs"/>
                        </a:rPr>
                        <a:t>98.80</a:t>
                      </a:r>
                    </a:p>
                  </a:txBody>
                  <a:tcPr marL="9525" marR="9525" marT="9525" marB="0" anchor="ctr"/>
                </a:tc>
                <a:tc>
                  <a:txBody>
                    <a:bodyPr/>
                    <a:lstStyle/>
                    <a:p>
                      <a:pPr marL="0" algn="ctr" defTabSz="914400" rtl="0" eaLnBrk="1" fontAlgn="b" latinLnBrk="0" hangingPunct="1"/>
                      <a:r>
                        <a:rPr lang="en-US" sz="1600" kern="1200" dirty="0">
                          <a:solidFill>
                            <a:schemeClr val="dk1"/>
                          </a:solidFill>
                          <a:latin typeface="+mn-lt"/>
                          <a:ea typeface="+mn-ea"/>
                          <a:cs typeface="+mn-cs"/>
                        </a:rPr>
                        <a:t>39.36</a:t>
                      </a:r>
                    </a:p>
                  </a:txBody>
                  <a:tcPr marL="9525" marR="9525" marT="9525" marB="0" anchor="ctr"/>
                </a:tc>
                <a:tc>
                  <a:txBody>
                    <a:bodyPr/>
                    <a:lstStyle/>
                    <a:p>
                      <a:pPr marL="0" algn="ctr" defTabSz="914400" rtl="0" eaLnBrk="1" fontAlgn="b" latinLnBrk="0" hangingPunct="1"/>
                      <a:r>
                        <a:rPr lang="en-US" sz="1600" kern="1200" dirty="0">
                          <a:solidFill>
                            <a:schemeClr val="dk1"/>
                          </a:solidFill>
                          <a:latin typeface="+mn-lt"/>
                          <a:ea typeface="+mn-ea"/>
                          <a:cs typeface="+mn-cs"/>
                        </a:rPr>
                        <a:t>48.52</a:t>
                      </a:r>
                    </a:p>
                  </a:txBody>
                  <a:tcPr marL="9525" marR="9525" marT="9525" marB="0" anchor="ctr"/>
                </a:tc>
                <a:tc>
                  <a:txBody>
                    <a:bodyPr/>
                    <a:lstStyle/>
                    <a:p>
                      <a:pPr marL="0" algn="ctr" defTabSz="914400" rtl="0" eaLnBrk="1" fontAlgn="b" latinLnBrk="0" hangingPunct="1"/>
                      <a:r>
                        <a:rPr lang="en-US" sz="1600" kern="1200" dirty="0">
                          <a:solidFill>
                            <a:schemeClr val="dk1"/>
                          </a:solidFill>
                          <a:latin typeface="+mn-lt"/>
                          <a:ea typeface="+mn-ea"/>
                          <a:cs typeface="+mn-cs"/>
                        </a:rPr>
                        <a:t>75.24</a:t>
                      </a:r>
                    </a:p>
                  </a:txBody>
                  <a:tcPr marL="9525" marR="9525" marT="9525" marB="0" anchor="ctr"/>
                </a:tc>
                <a:tc>
                  <a:txBody>
                    <a:bodyPr/>
                    <a:lstStyle/>
                    <a:p>
                      <a:pPr marL="0" algn="ctr" defTabSz="914400" rtl="0" eaLnBrk="1" fontAlgn="b" latinLnBrk="0" hangingPunct="1"/>
                      <a:r>
                        <a:rPr lang="en-US" sz="1600" kern="1200" dirty="0">
                          <a:solidFill>
                            <a:schemeClr val="dk1"/>
                          </a:solidFill>
                          <a:latin typeface="+mn-lt"/>
                          <a:ea typeface="+mn-ea"/>
                          <a:cs typeface="+mn-cs"/>
                        </a:rPr>
                        <a:t>379.22</a:t>
                      </a:r>
                    </a:p>
                  </a:txBody>
                  <a:tcPr marL="9525" marR="9525" marT="9525" marB="0" anchor="ctr"/>
                </a:tc>
                <a:tc>
                  <a:txBody>
                    <a:bodyPr/>
                    <a:lstStyle/>
                    <a:p>
                      <a:pPr marL="0" algn="ctr" defTabSz="914400" rtl="0" eaLnBrk="1" fontAlgn="b" latinLnBrk="0" hangingPunct="1"/>
                      <a:r>
                        <a:rPr lang="en-US" sz="1600" kern="1200" dirty="0">
                          <a:solidFill>
                            <a:schemeClr val="dk1"/>
                          </a:solidFill>
                          <a:latin typeface="+mn-lt"/>
                          <a:ea typeface="+mn-ea"/>
                          <a:cs typeface="+mn-cs"/>
                        </a:rPr>
                        <a:t>1266.81</a:t>
                      </a:r>
                    </a:p>
                  </a:txBody>
                  <a:tcPr marL="9525" marR="9525" marT="9525" marB="0" anchor="ctr"/>
                </a:tc>
                <a:tc>
                  <a:txBody>
                    <a:bodyPr/>
                    <a:lstStyle/>
                    <a:p>
                      <a:pPr marL="0" algn="ctr" defTabSz="914400" rtl="0" eaLnBrk="1" fontAlgn="b" latinLnBrk="0" hangingPunct="1"/>
                      <a:r>
                        <a:rPr lang="en-US" sz="1600" kern="1200" dirty="0">
                          <a:solidFill>
                            <a:schemeClr val="dk1"/>
                          </a:solidFill>
                          <a:latin typeface="+mn-lt"/>
                          <a:ea typeface="+mn-ea"/>
                          <a:cs typeface="+mn-cs"/>
                        </a:rPr>
                        <a:t>1385.40</a:t>
                      </a:r>
                    </a:p>
                  </a:txBody>
                  <a:tcPr marL="9525" marR="9525" marT="9525" marB="0" anchor="ctr"/>
                </a:tc>
              </a:tr>
              <a:tr h="393192">
                <a:tc vMerge="1">
                  <a:txBody>
                    <a:bodyPr/>
                    <a:lstStyle/>
                    <a:p>
                      <a:endParaRPr lang="en-US"/>
                    </a:p>
                  </a:txBody>
                  <a:tcPr/>
                </a:tc>
                <a:tc vMerge="1">
                  <a:txBody>
                    <a:bodyPr/>
                    <a:lstStyle/>
                    <a:p>
                      <a:endParaRPr lang="en-US" dirty="0"/>
                    </a:p>
                  </a:txBody>
                  <a:tcPr/>
                </a:tc>
                <a:tc>
                  <a:txBody>
                    <a:bodyPr/>
                    <a:lstStyle/>
                    <a:p>
                      <a:r>
                        <a:rPr lang="en-US" sz="1600" dirty="0" smtClean="0"/>
                        <a:t>BP=LDL</a:t>
                      </a:r>
                      <a:endParaRPr lang="en-US" sz="1600" dirty="0"/>
                    </a:p>
                  </a:txBody>
                  <a:tcPr anchor="ctr"/>
                </a:tc>
                <a:tc>
                  <a:txBody>
                    <a:bodyPr/>
                    <a:lstStyle/>
                    <a:p>
                      <a:pPr marL="0" algn="ctr" defTabSz="914400" rtl="0" eaLnBrk="1" fontAlgn="b" latinLnBrk="0" hangingPunct="1"/>
                      <a:r>
                        <a:rPr lang="en-US" sz="1600" kern="1200" dirty="0">
                          <a:solidFill>
                            <a:schemeClr val="dk1"/>
                          </a:solidFill>
                          <a:latin typeface="+mn-lt"/>
                          <a:ea typeface="+mn-ea"/>
                          <a:cs typeface="+mn-cs"/>
                        </a:rPr>
                        <a:t>98.80</a:t>
                      </a:r>
                    </a:p>
                  </a:txBody>
                  <a:tcPr marL="9525" marR="9525" marT="9525" marB="0" anchor="ctr"/>
                </a:tc>
                <a:tc>
                  <a:txBody>
                    <a:bodyPr/>
                    <a:lstStyle/>
                    <a:p>
                      <a:pPr marL="0" algn="ctr" defTabSz="914400" rtl="0" eaLnBrk="1" fontAlgn="b" latinLnBrk="0" hangingPunct="1"/>
                      <a:r>
                        <a:rPr lang="en-US" sz="1600" kern="1200" dirty="0">
                          <a:solidFill>
                            <a:schemeClr val="dk1"/>
                          </a:solidFill>
                          <a:latin typeface="+mn-lt"/>
                          <a:ea typeface="+mn-ea"/>
                          <a:cs typeface="+mn-cs"/>
                        </a:rPr>
                        <a:t>39.36</a:t>
                      </a:r>
                    </a:p>
                  </a:txBody>
                  <a:tcPr marL="9525" marR="9525" marT="9525" marB="0" anchor="ctr"/>
                </a:tc>
                <a:tc>
                  <a:txBody>
                    <a:bodyPr/>
                    <a:lstStyle/>
                    <a:p>
                      <a:pPr marL="0" algn="ctr" defTabSz="914400" rtl="0" eaLnBrk="1" fontAlgn="b" latinLnBrk="0" hangingPunct="1"/>
                      <a:r>
                        <a:rPr lang="en-US" sz="1600" kern="1200" dirty="0">
                          <a:solidFill>
                            <a:schemeClr val="dk1"/>
                          </a:solidFill>
                          <a:latin typeface="+mn-lt"/>
                          <a:ea typeface="+mn-ea"/>
                          <a:cs typeface="+mn-cs"/>
                        </a:rPr>
                        <a:t>48.52</a:t>
                      </a:r>
                    </a:p>
                  </a:txBody>
                  <a:tcPr marL="9525" marR="9525" marT="9525" marB="0" anchor="ctr"/>
                </a:tc>
                <a:tc>
                  <a:txBody>
                    <a:bodyPr/>
                    <a:lstStyle/>
                    <a:p>
                      <a:pPr marL="0" algn="ctr" defTabSz="914400" rtl="0" eaLnBrk="1" fontAlgn="b" latinLnBrk="0" hangingPunct="1"/>
                      <a:r>
                        <a:rPr lang="en-US" sz="1600" kern="1200" dirty="0">
                          <a:solidFill>
                            <a:schemeClr val="dk1"/>
                          </a:solidFill>
                          <a:latin typeface="+mn-lt"/>
                          <a:ea typeface="+mn-ea"/>
                          <a:cs typeface="+mn-cs"/>
                        </a:rPr>
                        <a:t>75.24</a:t>
                      </a:r>
                    </a:p>
                  </a:txBody>
                  <a:tcPr marL="9525" marR="9525" marT="9525" marB="0" anchor="ctr"/>
                </a:tc>
                <a:tc>
                  <a:txBody>
                    <a:bodyPr/>
                    <a:lstStyle/>
                    <a:p>
                      <a:pPr marL="0" algn="ctr" defTabSz="914400" rtl="0" eaLnBrk="1" fontAlgn="b" latinLnBrk="0" hangingPunct="1"/>
                      <a:r>
                        <a:rPr lang="en-US" sz="1600" kern="1200" dirty="0">
                          <a:solidFill>
                            <a:schemeClr val="dk1"/>
                          </a:solidFill>
                          <a:latin typeface="+mn-lt"/>
                          <a:ea typeface="+mn-ea"/>
                          <a:cs typeface="+mn-cs"/>
                        </a:rPr>
                        <a:t>379.22</a:t>
                      </a:r>
                    </a:p>
                  </a:txBody>
                  <a:tcPr marL="9525" marR="9525" marT="9525" marB="0" anchor="ctr"/>
                </a:tc>
                <a:tc>
                  <a:txBody>
                    <a:bodyPr/>
                    <a:lstStyle/>
                    <a:p>
                      <a:pPr marL="0" algn="ctr" defTabSz="914400" rtl="0" eaLnBrk="1" fontAlgn="b" latinLnBrk="0" hangingPunct="1"/>
                      <a:r>
                        <a:rPr lang="en-US" sz="1600" kern="1200" dirty="0">
                          <a:solidFill>
                            <a:schemeClr val="dk1"/>
                          </a:solidFill>
                          <a:latin typeface="+mn-lt"/>
                          <a:ea typeface="+mn-ea"/>
                          <a:cs typeface="+mn-cs"/>
                        </a:rPr>
                        <a:t>1266.81</a:t>
                      </a:r>
                    </a:p>
                  </a:txBody>
                  <a:tcPr marL="9525" marR="9525" marT="9525" marB="0" anchor="ctr"/>
                </a:tc>
                <a:tc>
                  <a:txBody>
                    <a:bodyPr/>
                    <a:lstStyle/>
                    <a:p>
                      <a:pPr marL="0" algn="ctr" defTabSz="914400" rtl="0" eaLnBrk="1" fontAlgn="b" latinLnBrk="0" hangingPunct="1"/>
                      <a:r>
                        <a:rPr lang="en-US" sz="1600" kern="1200" dirty="0">
                          <a:solidFill>
                            <a:schemeClr val="dk1"/>
                          </a:solidFill>
                          <a:latin typeface="+mn-lt"/>
                          <a:ea typeface="+mn-ea"/>
                          <a:cs typeface="+mn-cs"/>
                        </a:rPr>
                        <a:t>1385.40</a:t>
                      </a:r>
                    </a:p>
                  </a:txBody>
                  <a:tcPr marL="9525" marR="9525" marT="9525" marB="0" anchor="ctr"/>
                </a:tc>
              </a:tr>
              <a:tr h="393192">
                <a:tc vMerge="1">
                  <a:txBody>
                    <a:bodyPr/>
                    <a:lstStyle/>
                    <a:p>
                      <a:endParaRPr lang="en-US" sz="1600" dirty="0"/>
                    </a:p>
                  </a:txBody>
                  <a:tcPr anchor="ctr"/>
                </a:tc>
                <a:tc rowSpan="2">
                  <a:txBody>
                    <a:bodyPr/>
                    <a:lstStyle/>
                    <a:p>
                      <a:r>
                        <a:rPr lang="en-US" sz="1600" dirty="0" smtClean="0"/>
                        <a:t>Conditional 1</a:t>
                      </a:r>
                      <a:endParaRPr lang="en-US" sz="1600" dirty="0"/>
                    </a:p>
                  </a:txBody>
                  <a:tcPr anchor="ctr"/>
                </a:tc>
                <a:tc>
                  <a:txBody>
                    <a:bodyPr/>
                    <a:lstStyle/>
                    <a:p>
                      <a:r>
                        <a:rPr lang="en-US" sz="1600" dirty="0" smtClean="0"/>
                        <a:t>Always</a:t>
                      </a:r>
                      <a:endParaRPr lang="en-US" sz="1600" dirty="0"/>
                    </a:p>
                  </a:txBody>
                  <a:tcPr anchor="ctr"/>
                </a:tc>
                <a:tc>
                  <a:txBody>
                    <a:bodyPr/>
                    <a:lstStyle/>
                    <a:p>
                      <a:pPr marL="0" algn="ctr" defTabSz="914400" rtl="0" eaLnBrk="1" fontAlgn="b" latinLnBrk="0" hangingPunct="1"/>
                      <a:r>
                        <a:rPr lang="en-US" sz="1600" kern="1200" dirty="0">
                          <a:solidFill>
                            <a:schemeClr val="dk1"/>
                          </a:solidFill>
                          <a:latin typeface="+mn-lt"/>
                          <a:ea typeface="+mn-ea"/>
                          <a:cs typeface="+mn-cs"/>
                        </a:rPr>
                        <a:t>108.72</a:t>
                      </a:r>
                    </a:p>
                  </a:txBody>
                  <a:tcPr marL="9525" marR="9525" marT="9525" marB="0" anchor="ctr"/>
                </a:tc>
                <a:tc>
                  <a:txBody>
                    <a:bodyPr/>
                    <a:lstStyle/>
                    <a:p>
                      <a:pPr marL="0" algn="ctr" defTabSz="914400" rtl="0" eaLnBrk="1" fontAlgn="b" latinLnBrk="0" hangingPunct="1"/>
                      <a:r>
                        <a:rPr lang="en-US" sz="1600" kern="1200" dirty="0">
                          <a:solidFill>
                            <a:schemeClr val="dk1"/>
                          </a:solidFill>
                          <a:latin typeface="+mn-lt"/>
                          <a:ea typeface="+mn-ea"/>
                          <a:cs typeface="+mn-cs"/>
                        </a:rPr>
                        <a:t>39.92</a:t>
                      </a:r>
                    </a:p>
                  </a:txBody>
                  <a:tcPr marL="9525" marR="9525" marT="9525" marB="0" anchor="ctr"/>
                </a:tc>
                <a:tc>
                  <a:txBody>
                    <a:bodyPr/>
                    <a:lstStyle/>
                    <a:p>
                      <a:pPr marL="0" algn="ctr" defTabSz="914400" rtl="0" eaLnBrk="1" fontAlgn="b" latinLnBrk="0" hangingPunct="1"/>
                      <a:r>
                        <a:rPr lang="en-US" sz="1600" kern="1200" dirty="0">
                          <a:solidFill>
                            <a:schemeClr val="dk1"/>
                          </a:solidFill>
                          <a:latin typeface="+mn-lt"/>
                          <a:ea typeface="+mn-ea"/>
                          <a:cs typeface="+mn-cs"/>
                        </a:rPr>
                        <a:t>50.48</a:t>
                      </a:r>
                    </a:p>
                  </a:txBody>
                  <a:tcPr marL="9525" marR="9525" marT="9525" marB="0" anchor="ctr"/>
                </a:tc>
                <a:tc>
                  <a:txBody>
                    <a:bodyPr/>
                    <a:lstStyle/>
                    <a:p>
                      <a:pPr marL="0" algn="ctr" defTabSz="914400" rtl="0" eaLnBrk="1" fontAlgn="b" latinLnBrk="0" hangingPunct="1"/>
                      <a:r>
                        <a:rPr lang="en-US" sz="1600" kern="1200" dirty="0">
                          <a:solidFill>
                            <a:schemeClr val="dk1"/>
                          </a:solidFill>
                          <a:latin typeface="+mn-lt"/>
                          <a:ea typeface="+mn-ea"/>
                          <a:cs typeface="+mn-cs"/>
                        </a:rPr>
                        <a:t>75.41</a:t>
                      </a:r>
                    </a:p>
                  </a:txBody>
                  <a:tcPr marL="9525" marR="9525" marT="9525" marB="0" anchor="ctr"/>
                </a:tc>
                <a:tc>
                  <a:txBody>
                    <a:bodyPr/>
                    <a:lstStyle/>
                    <a:p>
                      <a:pPr marL="0" algn="ctr" defTabSz="914400" rtl="0" eaLnBrk="1" fontAlgn="b" latinLnBrk="0" hangingPunct="1"/>
                      <a:r>
                        <a:rPr lang="en-US" sz="1600" kern="1200" dirty="0">
                          <a:solidFill>
                            <a:schemeClr val="dk1"/>
                          </a:solidFill>
                          <a:latin typeface="+mn-lt"/>
                          <a:ea typeface="+mn-ea"/>
                          <a:cs typeface="+mn-cs"/>
                        </a:rPr>
                        <a:t>482.23</a:t>
                      </a:r>
                    </a:p>
                  </a:txBody>
                  <a:tcPr marL="9525" marR="9525" marT="9525" marB="0" anchor="ctr"/>
                </a:tc>
                <a:tc>
                  <a:txBody>
                    <a:bodyPr/>
                    <a:lstStyle/>
                    <a:p>
                      <a:pPr marL="0" algn="ctr" defTabSz="914400" rtl="0" eaLnBrk="1" fontAlgn="b" latinLnBrk="0" hangingPunct="1"/>
                      <a:r>
                        <a:rPr lang="en-US" sz="1600" kern="1200" dirty="0">
                          <a:solidFill>
                            <a:schemeClr val="dk1"/>
                          </a:solidFill>
                          <a:latin typeface="+mn-lt"/>
                          <a:ea typeface="+mn-ea"/>
                          <a:cs typeface="+mn-cs"/>
                        </a:rPr>
                        <a:t>1493.44</a:t>
                      </a:r>
                    </a:p>
                  </a:txBody>
                  <a:tcPr marL="9525" marR="9525" marT="9525" marB="0" anchor="ctr"/>
                </a:tc>
                <a:tc>
                  <a:txBody>
                    <a:bodyPr/>
                    <a:lstStyle/>
                    <a:p>
                      <a:pPr marL="0" algn="ctr" defTabSz="914400" rtl="0" eaLnBrk="1" fontAlgn="b" latinLnBrk="0" hangingPunct="1"/>
                      <a:r>
                        <a:rPr lang="en-US" sz="1600" kern="1200" dirty="0">
                          <a:solidFill>
                            <a:schemeClr val="dk1"/>
                          </a:solidFill>
                          <a:latin typeface="+mn-lt"/>
                          <a:ea typeface="+mn-ea"/>
                          <a:cs typeface="+mn-cs"/>
                        </a:rPr>
                        <a:t>1497.09</a:t>
                      </a:r>
                    </a:p>
                  </a:txBody>
                  <a:tcPr marL="9525" marR="9525" marT="9525" marB="0" anchor="ctr"/>
                </a:tc>
              </a:tr>
              <a:tr h="393192">
                <a:tc vMerge="1">
                  <a:txBody>
                    <a:bodyPr/>
                    <a:lstStyle/>
                    <a:p>
                      <a:endParaRPr lang="en-US"/>
                    </a:p>
                  </a:txBody>
                  <a:tcPr/>
                </a:tc>
                <a:tc vMerge="1">
                  <a:txBody>
                    <a:bodyPr/>
                    <a:lstStyle/>
                    <a:p>
                      <a:endParaRPr lang="en-US" dirty="0"/>
                    </a:p>
                  </a:txBody>
                  <a:tcPr/>
                </a:tc>
                <a:tc>
                  <a:txBody>
                    <a:bodyPr/>
                    <a:lstStyle/>
                    <a:p>
                      <a:r>
                        <a:rPr lang="en-US" sz="1600" dirty="0" smtClean="0"/>
                        <a:t>BP=LDL</a:t>
                      </a:r>
                      <a:endParaRPr lang="en-US" sz="1600" dirty="0"/>
                    </a:p>
                  </a:txBody>
                  <a:tcPr anchor="ctr"/>
                </a:tc>
                <a:tc>
                  <a:txBody>
                    <a:bodyPr/>
                    <a:lstStyle/>
                    <a:p>
                      <a:pPr marL="0" algn="ctr" defTabSz="914400" rtl="0" eaLnBrk="1" fontAlgn="b" latinLnBrk="0" hangingPunct="1"/>
                      <a:r>
                        <a:rPr lang="en-US" sz="1600" kern="1200" dirty="0">
                          <a:solidFill>
                            <a:schemeClr val="dk1"/>
                          </a:solidFill>
                          <a:latin typeface="+mn-lt"/>
                          <a:ea typeface="+mn-ea"/>
                          <a:cs typeface="+mn-cs"/>
                        </a:rPr>
                        <a:t>106.93</a:t>
                      </a:r>
                    </a:p>
                  </a:txBody>
                  <a:tcPr marL="9525" marR="9525" marT="9525" marB="0" anchor="ctr"/>
                </a:tc>
                <a:tc>
                  <a:txBody>
                    <a:bodyPr/>
                    <a:lstStyle/>
                    <a:p>
                      <a:pPr marL="0" algn="ctr" defTabSz="914400" rtl="0" eaLnBrk="1" fontAlgn="b" latinLnBrk="0" hangingPunct="1"/>
                      <a:r>
                        <a:rPr lang="en-US" sz="1600" kern="1200" dirty="0">
                          <a:solidFill>
                            <a:schemeClr val="dk1"/>
                          </a:solidFill>
                          <a:latin typeface="+mn-lt"/>
                          <a:ea typeface="+mn-ea"/>
                          <a:cs typeface="+mn-cs"/>
                        </a:rPr>
                        <a:t>39.92</a:t>
                      </a:r>
                    </a:p>
                  </a:txBody>
                  <a:tcPr marL="9525" marR="9525" marT="9525" marB="0" anchor="ctr"/>
                </a:tc>
                <a:tc>
                  <a:txBody>
                    <a:bodyPr/>
                    <a:lstStyle/>
                    <a:p>
                      <a:pPr marL="0" algn="ctr" defTabSz="914400" rtl="0" eaLnBrk="1" fontAlgn="b" latinLnBrk="0" hangingPunct="1"/>
                      <a:r>
                        <a:rPr lang="en-US" sz="1600" kern="1200" dirty="0">
                          <a:solidFill>
                            <a:schemeClr val="dk1"/>
                          </a:solidFill>
                          <a:latin typeface="+mn-lt"/>
                          <a:ea typeface="+mn-ea"/>
                          <a:cs typeface="+mn-cs"/>
                        </a:rPr>
                        <a:t>50.48</a:t>
                      </a:r>
                    </a:p>
                  </a:txBody>
                  <a:tcPr marL="9525" marR="9525" marT="9525" marB="0" anchor="ctr"/>
                </a:tc>
                <a:tc>
                  <a:txBody>
                    <a:bodyPr/>
                    <a:lstStyle/>
                    <a:p>
                      <a:pPr marL="0" algn="ctr" defTabSz="914400" rtl="0" eaLnBrk="1" fontAlgn="b" latinLnBrk="0" hangingPunct="1"/>
                      <a:r>
                        <a:rPr lang="en-US" sz="1600" kern="1200" dirty="0">
                          <a:solidFill>
                            <a:schemeClr val="dk1"/>
                          </a:solidFill>
                          <a:latin typeface="+mn-lt"/>
                          <a:ea typeface="+mn-ea"/>
                          <a:cs typeface="+mn-cs"/>
                        </a:rPr>
                        <a:t>75.41</a:t>
                      </a:r>
                    </a:p>
                  </a:txBody>
                  <a:tcPr marL="9525" marR="9525" marT="9525" marB="0" anchor="ctr"/>
                </a:tc>
                <a:tc>
                  <a:txBody>
                    <a:bodyPr/>
                    <a:lstStyle/>
                    <a:p>
                      <a:pPr marL="0" algn="ctr" defTabSz="914400" rtl="0" eaLnBrk="1" fontAlgn="b" latinLnBrk="0" hangingPunct="1"/>
                      <a:r>
                        <a:rPr lang="en-US" sz="1600" kern="1200" dirty="0">
                          <a:solidFill>
                            <a:schemeClr val="dk1"/>
                          </a:solidFill>
                          <a:latin typeface="+mn-lt"/>
                          <a:ea typeface="+mn-ea"/>
                          <a:cs typeface="+mn-cs"/>
                        </a:rPr>
                        <a:t>428.17</a:t>
                      </a:r>
                    </a:p>
                  </a:txBody>
                  <a:tcPr marL="9525" marR="9525" marT="9525" marB="0" anchor="ctr"/>
                </a:tc>
                <a:tc>
                  <a:txBody>
                    <a:bodyPr/>
                    <a:lstStyle/>
                    <a:p>
                      <a:pPr marL="0" algn="ctr" defTabSz="914400" rtl="0" eaLnBrk="1" fontAlgn="b" latinLnBrk="0" hangingPunct="1"/>
                      <a:r>
                        <a:rPr lang="en-US" sz="1600" kern="1200" dirty="0">
                          <a:solidFill>
                            <a:schemeClr val="dk1"/>
                          </a:solidFill>
                          <a:latin typeface="+mn-lt"/>
                          <a:ea typeface="+mn-ea"/>
                          <a:cs typeface="+mn-cs"/>
                        </a:rPr>
                        <a:t>1493.44</a:t>
                      </a:r>
                    </a:p>
                  </a:txBody>
                  <a:tcPr marL="9525" marR="9525" marT="9525" marB="0" anchor="ctr"/>
                </a:tc>
                <a:tc>
                  <a:txBody>
                    <a:bodyPr/>
                    <a:lstStyle/>
                    <a:p>
                      <a:pPr marL="0" algn="ctr" defTabSz="914400" rtl="0" eaLnBrk="1" fontAlgn="b" latinLnBrk="0" hangingPunct="1"/>
                      <a:r>
                        <a:rPr lang="en-US" sz="1600" kern="1200" dirty="0">
                          <a:solidFill>
                            <a:schemeClr val="dk1"/>
                          </a:solidFill>
                          <a:latin typeface="+mn-lt"/>
                          <a:ea typeface="+mn-ea"/>
                          <a:cs typeface="+mn-cs"/>
                        </a:rPr>
                        <a:t>1497.09</a:t>
                      </a:r>
                    </a:p>
                  </a:txBody>
                  <a:tcPr marL="9525" marR="9525" marT="9525" marB="0" anchor="ctr"/>
                </a:tc>
              </a:tr>
              <a:tr h="393192">
                <a:tc vMerge="1">
                  <a:txBody>
                    <a:bodyPr/>
                    <a:lstStyle/>
                    <a:p>
                      <a:endParaRPr lang="en-US" sz="1600" dirty="0"/>
                    </a:p>
                  </a:txBody>
                  <a:tcPr anchor="ctr">
                    <a:solidFill>
                      <a:srgbClr val="CBE3EB"/>
                    </a:solidFill>
                  </a:tcPr>
                </a:tc>
                <a:tc rowSpan="2">
                  <a:txBody>
                    <a:bodyPr/>
                    <a:lstStyle/>
                    <a:p>
                      <a:r>
                        <a:rPr lang="en-US" sz="1600" dirty="0" smtClean="0"/>
                        <a:t>Conditional 2</a:t>
                      </a:r>
                      <a:endParaRPr lang="en-US" sz="1600" dirty="0"/>
                    </a:p>
                  </a:txBody>
                  <a:tcPr anchor="ctr">
                    <a:solidFill>
                      <a:srgbClr val="CBE3EB"/>
                    </a:solidFill>
                  </a:tcPr>
                </a:tc>
                <a:tc>
                  <a:txBody>
                    <a:bodyPr/>
                    <a:lstStyle/>
                    <a:p>
                      <a:r>
                        <a:rPr lang="en-US" sz="1600" dirty="0" smtClean="0"/>
                        <a:t>Always</a:t>
                      </a:r>
                      <a:endParaRPr lang="en-US" sz="1600" dirty="0"/>
                    </a:p>
                  </a:txBody>
                  <a:tcPr anchor="ctr"/>
                </a:tc>
                <a:tc>
                  <a:txBody>
                    <a:bodyPr/>
                    <a:lstStyle/>
                    <a:p>
                      <a:pPr marL="0" algn="ctr" defTabSz="914400" rtl="0" eaLnBrk="1" fontAlgn="b" latinLnBrk="0" hangingPunct="1"/>
                      <a:r>
                        <a:rPr lang="en-US" sz="1600" kern="1200" dirty="0">
                          <a:solidFill>
                            <a:schemeClr val="dk1"/>
                          </a:solidFill>
                          <a:latin typeface="+mn-lt"/>
                          <a:ea typeface="+mn-ea"/>
                          <a:cs typeface="+mn-cs"/>
                        </a:rPr>
                        <a:t>106.89</a:t>
                      </a:r>
                    </a:p>
                  </a:txBody>
                  <a:tcPr marL="9525" marR="9525" marT="9525" marB="0" anchor="ctr"/>
                </a:tc>
                <a:tc>
                  <a:txBody>
                    <a:bodyPr/>
                    <a:lstStyle/>
                    <a:p>
                      <a:pPr marL="0" algn="ctr" defTabSz="914400" rtl="0" eaLnBrk="1" fontAlgn="b" latinLnBrk="0" hangingPunct="1"/>
                      <a:r>
                        <a:rPr lang="en-US" sz="1600" kern="1200" dirty="0">
                          <a:solidFill>
                            <a:schemeClr val="dk1"/>
                          </a:solidFill>
                          <a:latin typeface="+mn-lt"/>
                          <a:ea typeface="+mn-ea"/>
                          <a:cs typeface="+mn-cs"/>
                        </a:rPr>
                        <a:t>39.71</a:t>
                      </a:r>
                    </a:p>
                  </a:txBody>
                  <a:tcPr marL="9525" marR="9525" marT="9525" marB="0" anchor="ctr"/>
                </a:tc>
                <a:tc>
                  <a:txBody>
                    <a:bodyPr/>
                    <a:lstStyle/>
                    <a:p>
                      <a:pPr marL="0" algn="ctr" defTabSz="914400" rtl="0" eaLnBrk="1" fontAlgn="b" latinLnBrk="0" hangingPunct="1"/>
                      <a:r>
                        <a:rPr lang="en-US" sz="1600" kern="1200" dirty="0">
                          <a:solidFill>
                            <a:schemeClr val="dk1"/>
                          </a:solidFill>
                          <a:latin typeface="+mn-lt"/>
                          <a:ea typeface="+mn-ea"/>
                          <a:cs typeface="+mn-cs"/>
                        </a:rPr>
                        <a:t>50.10</a:t>
                      </a:r>
                    </a:p>
                  </a:txBody>
                  <a:tcPr marL="9525" marR="9525" marT="9525" marB="0" anchor="ctr"/>
                </a:tc>
                <a:tc>
                  <a:txBody>
                    <a:bodyPr/>
                    <a:lstStyle/>
                    <a:p>
                      <a:pPr marL="0" algn="ctr" defTabSz="914400" rtl="0" eaLnBrk="1" fontAlgn="b" latinLnBrk="0" hangingPunct="1"/>
                      <a:r>
                        <a:rPr lang="en-US" sz="1600" kern="1200" dirty="0">
                          <a:solidFill>
                            <a:schemeClr val="dk1"/>
                          </a:solidFill>
                          <a:latin typeface="+mn-lt"/>
                          <a:ea typeface="+mn-ea"/>
                          <a:cs typeface="+mn-cs"/>
                        </a:rPr>
                        <a:t>75.29</a:t>
                      </a:r>
                    </a:p>
                  </a:txBody>
                  <a:tcPr marL="9525" marR="9525" marT="9525" marB="0" anchor="ctr"/>
                </a:tc>
                <a:tc>
                  <a:txBody>
                    <a:bodyPr/>
                    <a:lstStyle/>
                    <a:p>
                      <a:pPr marL="0" algn="ctr" defTabSz="914400" rtl="0" eaLnBrk="1" fontAlgn="b" latinLnBrk="0" hangingPunct="1"/>
                      <a:r>
                        <a:rPr lang="en-US" sz="1600" kern="1200" dirty="0">
                          <a:solidFill>
                            <a:schemeClr val="dk1"/>
                          </a:solidFill>
                          <a:latin typeface="+mn-lt"/>
                          <a:ea typeface="+mn-ea"/>
                          <a:cs typeface="+mn-cs"/>
                        </a:rPr>
                        <a:t>482.23</a:t>
                      </a:r>
                    </a:p>
                  </a:txBody>
                  <a:tcPr marL="9525" marR="9525" marT="9525" marB="0" anchor="ctr"/>
                </a:tc>
                <a:tc>
                  <a:txBody>
                    <a:bodyPr/>
                    <a:lstStyle/>
                    <a:p>
                      <a:pPr marL="0" algn="ctr" defTabSz="914400" rtl="0" eaLnBrk="1" fontAlgn="b" latinLnBrk="0" hangingPunct="1"/>
                      <a:r>
                        <a:rPr lang="en-US" sz="1600" kern="1200" dirty="0">
                          <a:solidFill>
                            <a:schemeClr val="dk1"/>
                          </a:solidFill>
                          <a:latin typeface="+mn-lt"/>
                          <a:ea typeface="+mn-ea"/>
                          <a:cs typeface="+mn-cs"/>
                        </a:rPr>
                        <a:t>1493.44</a:t>
                      </a:r>
                    </a:p>
                  </a:txBody>
                  <a:tcPr marL="9525" marR="9525" marT="9525" marB="0" anchor="ctr"/>
                </a:tc>
                <a:tc>
                  <a:txBody>
                    <a:bodyPr/>
                    <a:lstStyle/>
                    <a:p>
                      <a:pPr marL="0" algn="ctr" defTabSz="914400" rtl="0" eaLnBrk="1" fontAlgn="b" latinLnBrk="0" hangingPunct="1"/>
                      <a:r>
                        <a:rPr lang="en-US" sz="1600" kern="1200" dirty="0">
                          <a:solidFill>
                            <a:schemeClr val="dk1"/>
                          </a:solidFill>
                          <a:latin typeface="+mn-lt"/>
                          <a:ea typeface="+mn-ea"/>
                          <a:cs typeface="+mn-cs"/>
                        </a:rPr>
                        <a:t>1497.09</a:t>
                      </a:r>
                    </a:p>
                  </a:txBody>
                  <a:tcPr marL="9525" marR="9525" marT="9525" marB="0" anchor="ctr"/>
                </a:tc>
              </a:tr>
              <a:tr h="393192">
                <a:tc vMerge="1">
                  <a:txBody>
                    <a:bodyPr/>
                    <a:lstStyle/>
                    <a:p>
                      <a:endParaRPr lang="en-US"/>
                    </a:p>
                  </a:txBody>
                  <a:tcPr/>
                </a:tc>
                <a:tc vMerge="1">
                  <a:txBody>
                    <a:bodyPr/>
                    <a:lstStyle/>
                    <a:p>
                      <a:endParaRPr lang="en-US" dirty="0"/>
                    </a:p>
                  </a:txBody>
                  <a:tcPr/>
                </a:tc>
                <a:tc>
                  <a:txBody>
                    <a:bodyPr/>
                    <a:lstStyle/>
                    <a:p>
                      <a:r>
                        <a:rPr lang="en-US" sz="1600" dirty="0" smtClean="0"/>
                        <a:t>BP=LDL</a:t>
                      </a:r>
                      <a:endParaRPr lang="en-US" sz="1600" dirty="0"/>
                    </a:p>
                  </a:txBody>
                  <a:tcPr anchor="ctr"/>
                </a:tc>
                <a:tc>
                  <a:txBody>
                    <a:bodyPr/>
                    <a:lstStyle/>
                    <a:p>
                      <a:pPr marL="0" algn="ctr" defTabSz="914400" rtl="0" eaLnBrk="1" fontAlgn="b" latinLnBrk="0" hangingPunct="1"/>
                      <a:r>
                        <a:rPr lang="en-US" sz="1600" kern="1200" dirty="0">
                          <a:solidFill>
                            <a:schemeClr val="dk1"/>
                          </a:solidFill>
                          <a:latin typeface="+mn-lt"/>
                          <a:ea typeface="+mn-ea"/>
                          <a:cs typeface="+mn-cs"/>
                        </a:rPr>
                        <a:t>105.65</a:t>
                      </a:r>
                    </a:p>
                  </a:txBody>
                  <a:tcPr marL="9525" marR="9525" marT="9525" marB="0" anchor="ctr"/>
                </a:tc>
                <a:tc>
                  <a:txBody>
                    <a:bodyPr/>
                    <a:lstStyle/>
                    <a:p>
                      <a:pPr marL="0" algn="ctr" defTabSz="914400" rtl="0" eaLnBrk="1" fontAlgn="b" latinLnBrk="0" hangingPunct="1"/>
                      <a:r>
                        <a:rPr lang="en-US" sz="1600" kern="1200" dirty="0">
                          <a:solidFill>
                            <a:schemeClr val="dk1"/>
                          </a:solidFill>
                          <a:latin typeface="+mn-lt"/>
                          <a:ea typeface="+mn-ea"/>
                          <a:cs typeface="+mn-cs"/>
                        </a:rPr>
                        <a:t>39.71</a:t>
                      </a:r>
                    </a:p>
                  </a:txBody>
                  <a:tcPr marL="9525" marR="9525" marT="9525" marB="0" anchor="ctr"/>
                </a:tc>
                <a:tc>
                  <a:txBody>
                    <a:bodyPr/>
                    <a:lstStyle/>
                    <a:p>
                      <a:pPr marL="0" algn="ctr" defTabSz="914400" rtl="0" eaLnBrk="1" fontAlgn="b" latinLnBrk="0" hangingPunct="1"/>
                      <a:r>
                        <a:rPr lang="en-US" sz="1600" kern="1200" dirty="0">
                          <a:solidFill>
                            <a:schemeClr val="dk1"/>
                          </a:solidFill>
                          <a:latin typeface="+mn-lt"/>
                          <a:ea typeface="+mn-ea"/>
                          <a:cs typeface="+mn-cs"/>
                        </a:rPr>
                        <a:t>50.10</a:t>
                      </a:r>
                    </a:p>
                  </a:txBody>
                  <a:tcPr marL="9525" marR="9525" marT="9525" marB="0" anchor="ctr"/>
                </a:tc>
                <a:tc>
                  <a:txBody>
                    <a:bodyPr/>
                    <a:lstStyle/>
                    <a:p>
                      <a:pPr marL="0" algn="ctr" defTabSz="914400" rtl="0" eaLnBrk="1" fontAlgn="b" latinLnBrk="0" hangingPunct="1"/>
                      <a:r>
                        <a:rPr lang="en-US" sz="1600" kern="1200" dirty="0">
                          <a:solidFill>
                            <a:schemeClr val="dk1"/>
                          </a:solidFill>
                          <a:latin typeface="+mn-lt"/>
                          <a:ea typeface="+mn-ea"/>
                          <a:cs typeface="+mn-cs"/>
                        </a:rPr>
                        <a:t>75.24</a:t>
                      </a:r>
                    </a:p>
                  </a:txBody>
                  <a:tcPr marL="9525" marR="9525" marT="9525" marB="0" anchor="ctr"/>
                </a:tc>
                <a:tc>
                  <a:txBody>
                    <a:bodyPr/>
                    <a:lstStyle/>
                    <a:p>
                      <a:pPr marL="0" algn="ctr" defTabSz="914400" rtl="0" eaLnBrk="1" fontAlgn="b" latinLnBrk="0" hangingPunct="1"/>
                      <a:r>
                        <a:rPr lang="en-US" sz="1600" kern="1200" dirty="0">
                          <a:solidFill>
                            <a:schemeClr val="dk1"/>
                          </a:solidFill>
                          <a:latin typeface="+mn-lt"/>
                          <a:ea typeface="+mn-ea"/>
                          <a:cs typeface="+mn-cs"/>
                        </a:rPr>
                        <a:t>400.00</a:t>
                      </a:r>
                    </a:p>
                  </a:txBody>
                  <a:tcPr marL="9525" marR="9525" marT="9525" marB="0" anchor="ctr"/>
                </a:tc>
                <a:tc>
                  <a:txBody>
                    <a:bodyPr/>
                    <a:lstStyle/>
                    <a:p>
                      <a:pPr marL="0" algn="ctr" defTabSz="914400" rtl="0" eaLnBrk="1" fontAlgn="b" latinLnBrk="0" hangingPunct="1"/>
                      <a:r>
                        <a:rPr lang="en-US" sz="1600" kern="1200" dirty="0">
                          <a:solidFill>
                            <a:schemeClr val="dk1"/>
                          </a:solidFill>
                          <a:latin typeface="+mn-lt"/>
                          <a:ea typeface="+mn-ea"/>
                          <a:cs typeface="+mn-cs"/>
                        </a:rPr>
                        <a:t>1493.44</a:t>
                      </a:r>
                    </a:p>
                  </a:txBody>
                  <a:tcPr marL="9525" marR="9525" marT="9525" marB="0" anchor="ctr"/>
                </a:tc>
                <a:tc>
                  <a:txBody>
                    <a:bodyPr/>
                    <a:lstStyle/>
                    <a:p>
                      <a:pPr marL="0" algn="ctr" defTabSz="914400" rtl="0" eaLnBrk="1" fontAlgn="b" latinLnBrk="0" hangingPunct="1"/>
                      <a:r>
                        <a:rPr lang="en-US" sz="1600" kern="1200" dirty="0">
                          <a:solidFill>
                            <a:schemeClr val="dk1"/>
                          </a:solidFill>
                          <a:latin typeface="+mn-lt"/>
                          <a:ea typeface="+mn-ea"/>
                          <a:cs typeface="+mn-cs"/>
                        </a:rPr>
                        <a:t>1497.09</a:t>
                      </a:r>
                    </a:p>
                  </a:txBody>
                  <a:tcPr marL="9525" marR="9525" marT="9525" marB="0" anchor="ctr"/>
                </a:tc>
              </a:tr>
            </a:tbl>
          </a:graphicData>
        </a:graphic>
      </p:graphicFrame>
      <p:sp>
        <p:nvSpPr>
          <p:cNvPr id="7" name="TextBox 6"/>
          <p:cNvSpPr txBox="1"/>
          <p:nvPr/>
        </p:nvSpPr>
        <p:spPr>
          <a:xfrm>
            <a:off x="218440" y="926068"/>
            <a:ext cx="4048760" cy="369332"/>
          </a:xfrm>
          <a:prstGeom prst="rect">
            <a:avLst/>
          </a:prstGeom>
          <a:noFill/>
        </p:spPr>
        <p:txBody>
          <a:bodyPr wrap="square" rtlCol="0">
            <a:spAutoFit/>
          </a:bodyPr>
          <a:lstStyle/>
          <a:p>
            <a:r>
              <a:rPr lang="en-US" dirty="0" smtClean="0"/>
              <a:t>Statistics from 719 SCED intervals</a:t>
            </a:r>
            <a:endParaRPr lang="en-US" dirty="0"/>
          </a:p>
        </p:txBody>
      </p:sp>
    </p:spTree>
    <p:extLst>
      <p:ext uri="{BB962C8B-B14F-4D97-AF65-F5344CB8AC3E}">
        <p14:creationId xmlns:p14="http://schemas.microsoft.com/office/powerpoint/2010/main" val="29419009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990590"/>
            <a:ext cx="4114808" cy="5029210"/>
          </a:xfrm>
          <a:prstGeom prst="rect">
            <a:avLst/>
          </a:prstGeom>
        </p:spPr>
      </p:pic>
      <p:sp>
        <p:nvSpPr>
          <p:cNvPr id="6" name="Content Placeholder 2"/>
          <p:cNvSpPr txBox="1">
            <a:spLocks/>
          </p:cNvSpPr>
          <p:nvPr/>
        </p:nvSpPr>
        <p:spPr>
          <a:xfrm>
            <a:off x="304800" y="1188720"/>
            <a:ext cx="8534400" cy="4724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1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2000" dirty="0" smtClean="0"/>
          </a:p>
          <a:p>
            <a:pPr marL="0" indent="0">
              <a:buNone/>
            </a:pPr>
            <a:endParaRPr lang="en-US" sz="2000" dirty="0" smtClean="0"/>
          </a:p>
          <a:p>
            <a:endParaRPr lang="en-US" sz="2000" dirty="0" smtClean="0"/>
          </a:p>
          <a:p>
            <a:endParaRPr lang="en-US" sz="2000" dirty="0" smtClean="0"/>
          </a:p>
          <a:p>
            <a:endParaRPr lang="en-US" sz="2000" dirty="0" smtClean="0"/>
          </a:p>
          <a:p>
            <a:endParaRPr lang="en-US" sz="2000" dirty="0" smtClean="0"/>
          </a:p>
        </p:txBody>
      </p:sp>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BP=LDL Trigger Had Minimal Impact</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9</a:t>
            </a:fld>
            <a:endParaRPr lang="en-US" dirty="0"/>
          </a:p>
        </p:txBody>
      </p:sp>
      <p:sp>
        <p:nvSpPr>
          <p:cNvPr id="8" name="Content Placeholder 2"/>
          <p:cNvSpPr txBox="1">
            <a:spLocks/>
          </p:cNvSpPr>
          <p:nvPr/>
        </p:nvSpPr>
        <p:spPr>
          <a:xfrm>
            <a:off x="304800" y="990600"/>
            <a:ext cx="4267200" cy="4724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1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smtClean="0"/>
              <a:t>In 49 out of 2876 cases (1.7%) the BP=LDL trigger had an impact</a:t>
            </a:r>
          </a:p>
          <a:p>
            <a:pPr lvl="1"/>
            <a:r>
              <a:rPr lang="en-US" sz="1800" dirty="0" smtClean="0"/>
              <a:t>Often the ONRUC Resource BP=LDL so the adder is calculated either way</a:t>
            </a:r>
          </a:p>
          <a:p>
            <a:pPr lvl="1"/>
            <a:r>
              <a:rPr lang="en-US" sz="1800" dirty="0" smtClean="0"/>
              <a:t>In some cases where the ONRUC Resource BP&gt;LDL the adder is zero</a:t>
            </a:r>
          </a:p>
          <a:p>
            <a:r>
              <a:rPr lang="en-US" sz="2000" dirty="0"/>
              <a:t>The System Lambda + RTORDPA </a:t>
            </a:r>
            <a:r>
              <a:rPr lang="en-US" sz="2000" dirty="0" smtClean="0"/>
              <a:t>statistics show minimal change due to the BP=LDL trigger</a:t>
            </a:r>
          </a:p>
          <a:p>
            <a:r>
              <a:rPr lang="en-US" sz="2000" dirty="0" smtClean="0"/>
              <a:t>Given the minimal impact, the additional complexity added by this trigger may not be warranted</a:t>
            </a:r>
          </a:p>
          <a:p>
            <a:endParaRPr lang="en-US" sz="2000" dirty="0" smtClean="0"/>
          </a:p>
        </p:txBody>
      </p:sp>
    </p:spTree>
    <p:extLst>
      <p:ext uri="{BB962C8B-B14F-4D97-AF65-F5344CB8AC3E}">
        <p14:creationId xmlns:p14="http://schemas.microsoft.com/office/powerpoint/2010/main" val="395170655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0" ma:contentTypeDescription="Create a new document." ma:contentTypeScope="" ma:versionID="2e49056469cb591c67c33c10da96a07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A68982-DD5D-44FD-B77F-4C531465FE54}">
  <ds:schemaRefs>
    <ds:schemaRef ds:uri="http://schemas.microsoft.com/sharepoint/v3/contenttype/forms"/>
  </ds:schemaRefs>
</ds:datastoreItem>
</file>

<file path=customXml/itemProps2.xml><?xml version="1.0" encoding="utf-8"?>
<ds:datastoreItem xmlns:ds="http://schemas.openxmlformats.org/officeDocument/2006/customXml" ds:itemID="{C0E9AA12-8AF9-4AA6-90FE-24669859CDF3}">
  <ds:schemaRefs>
    <ds:schemaRef ds:uri="http://purl.org/dc/elements/1.1/"/>
    <ds:schemaRef ds:uri="http://purl.org/dc/terms/"/>
    <ds:schemaRef ds:uri="http://schemas.microsoft.com/office/infopath/2007/PartnerControls"/>
    <ds:schemaRef ds:uri="http://schemas.microsoft.com/office/2006/metadata/properties"/>
    <ds:schemaRef ds:uri="c34af464-7aa1-4edd-9be4-83dffc1cb926"/>
    <ds:schemaRef ds:uri="http://purl.org/dc/dcmitype/"/>
    <ds:schemaRef ds:uri="http://schemas.microsoft.com/office/2006/documentManagement/typ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DFABCE5-6410-4FC5-930F-1111C63E40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3158</TotalTime>
  <Words>1687</Words>
  <Application>Microsoft Office PowerPoint</Application>
  <PresentationFormat>On-screen Show (4:3)</PresentationFormat>
  <Paragraphs>320</Paragraphs>
  <Slides>30</Slides>
  <Notes>30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30</vt:i4>
      </vt:variant>
    </vt:vector>
  </HeadingPairs>
  <TitlesOfParts>
    <vt:vector size="34" baseType="lpstr">
      <vt:lpstr>Arial</vt:lpstr>
      <vt:lpstr>Calibri</vt:lpstr>
      <vt:lpstr>1_Custom Design</vt:lpstr>
      <vt:lpstr>Office Theme</vt:lpstr>
      <vt:lpstr>PowerPoint Presentation</vt:lpstr>
      <vt:lpstr>Introduction</vt:lpstr>
      <vt:lpstr>Four Approaches to Relaxation in the RTORDPA</vt:lpstr>
      <vt:lpstr>Four Methods of Setting HDL and LDL of Non-ONRUC Resources</vt:lpstr>
      <vt:lpstr>Two Triggers for Calculating the Reliability Deployment Price Adder</vt:lpstr>
      <vt:lpstr>Developing a Target for Comparison</vt:lpstr>
      <vt:lpstr>Modeled SCED Intervals</vt:lpstr>
      <vt:lpstr>Statistics of the Results</vt:lpstr>
      <vt:lpstr>BP=LDL Trigger Had Minimal Impact</vt:lpstr>
      <vt:lpstr>The Approaches vs. Sequential SCED</vt:lpstr>
      <vt:lpstr>Results for 8/1/2018</vt:lpstr>
      <vt:lpstr>Results for 8/2/2018</vt:lpstr>
      <vt:lpstr>Results for 8/14/2018</vt:lpstr>
      <vt:lpstr>Results for 8/18/2018</vt:lpstr>
      <vt:lpstr>Results for 8/28/2018</vt:lpstr>
      <vt:lpstr>Results for 9/6/2018</vt:lpstr>
      <vt:lpstr>Results for 10/1/2018</vt:lpstr>
      <vt:lpstr>Results for 10/4/2018</vt:lpstr>
      <vt:lpstr>Results for 10/5/2018</vt:lpstr>
      <vt:lpstr>Results for 10/15/2018</vt:lpstr>
      <vt:lpstr>Results for 11/13/2018</vt:lpstr>
      <vt:lpstr>Results for 11/14/2018</vt:lpstr>
      <vt:lpstr>Results for 11/16/2018</vt:lpstr>
      <vt:lpstr>Results for 11/27/2018</vt:lpstr>
      <vt:lpstr>Results for 12/1/2018</vt:lpstr>
      <vt:lpstr>Results for 12/11/2018</vt:lpstr>
      <vt:lpstr>Observations</vt:lpstr>
      <vt:lpstr>Observations</vt:lpstr>
      <vt:lpstr>Conclusions</vt:lpstr>
      <vt:lpstr>Conclusions</vt:lpstr>
    </vt:vector>
  </TitlesOfParts>
  <Company>The Electric Reliability Council of Texas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Townsend, Aaron</cp:lastModifiedBy>
  <cp:revision>201</cp:revision>
  <cp:lastPrinted>2016-01-21T20:53:15Z</cp:lastPrinted>
  <dcterms:created xsi:type="dcterms:W3CDTF">2016-01-21T15:20:31Z</dcterms:created>
  <dcterms:modified xsi:type="dcterms:W3CDTF">2019-04-17T21:36:14Z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ies>
</file>