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5"/>
  </p:notesMasterIdLst>
  <p:handoutMasterIdLst>
    <p:handoutMasterId r:id="rId36"/>
  </p:handoutMasterIdLst>
  <p:sldIdLst>
    <p:sldId id="260" r:id="rId6"/>
    <p:sldId id="295" r:id="rId7"/>
    <p:sldId id="279" r:id="rId8"/>
    <p:sldId id="280" r:id="rId9"/>
    <p:sldId id="297" r:id="rId10"/>
    <p:sldId id="298" r:id="rId11"/>
    <p:sldId id="281" r:id="rId12"/>
    <p:sldId id="299" r:id="rId13"/>
    <p:sldId id="302" r:id="rId14"/>
    <p:sldId id="292" r:id="rId15"/>
    <p:sldId id="290" r:id="rId16"/>
    <p:sldId id="277" r:id="rId17"/>
    <p:sldId id="267" r:id="rId18"/>
    <p:sldId id="271" r:id="rId19"/>
    <p:sldId id="272" r:id="rId20"/>
    <p:sldId id="274" r:id="rId21"/>
    <p:sldId id="268" r:id="rId22"/>
    <p:sldId id="269" r:id="rId23"/>
    <p:sldId id="270" r:id="rId24"/>
    <p:sldId id="286" r:id="rId25"/>
    <p:sldId id="273" r:id="rId26"/>
    <p:sldId id="300" r:id="rId27"/>
    <p:sldId id="301" r:id="rId28"/>
    <p:sldId id="283" r:id="rId29"/>
    <p:sldId id="282" r:id="rId30"/>
    <p:sldId id="285" r:id="rId31"/>
    <p:sldId id="293" r:id="rId32"/>
    <p:sldId id="287" r:id="rId33"/>
    <p:sldId id="276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ric.Meier@ercot.com" TargetMode="External"/><Relationship Id="rId2" Type="http://schemas.openxmlformats.org/officeDocument/2006/relationships/hyperlink" Target="mailto:GMDData@ercot.com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PGDTF GIC Model Building Update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Eric Meier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Model Administration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4/11/2019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Thoughts on the model build so far?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5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729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use the GIC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Template Naming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The </a:t>
            </a:r>
            <a:r>
              <a:rPr lang="en-US" sz="2000" dirty="0"/>
              <a:t>t</a:t>
            </a:r>
            <a:r>
              <a:rPr lang="en-US" sz="2000" dirty="0" smtClean="0">
                <a:solidFill>
                  <a:schemeClr val="tx2"/>
                </a:solidFill>
              </a:rPr>
              <a:t>emplate provided has the following naming convention:</a:t>
            </a:r>
          </a:p>
          <a:p>
            <a:pPr lvl="1">
              <a:lnSpc>
                <a:spcPct val="150000"/>
              </a:lnSpc>
            </a:pPr>
            <a:r>
              <a:rPr lang="en-US" sz="1800" dirty="0" err="1" smtClean="0"/>
              <a:t>Company_TSP_GIC_Template</a:t>
            </a:r>
            <a:endParaRPr lang="en-US" sz="1800" dirty="0" smtClean="0"/>
          </a:p>
          <a:p>
            <a:pPr lvl="1">
              <a:lnSpc>
                <a:spcPct val="150000"/>
              </a:lnSpc>
            </a:pPr>
            <a:endParaRPr lang="en-US" sz="18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/>
              <a:t>Please rename it to this upon your submission: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[</a:t>
            </a:r>
            <a:r>
              <a:rPr lang="en-US" sz="1800" dirty="0" smtClean="0">
                <a:solidFill>
                  <a:schemeClr val="tx2"/>
                </a:solidFill>
              </a:rPr>
              <a:t>Insert Company Name Here]_</a:t>
            </a:r>
            <a:r>
              <a:rPr lang="en-US" sz="1800" dirty="0" err="1" smtClean="0">
                <a:solidFill>
                  <a:schemeClr val="tx2"/>
                </a:solidFill>
              </a:rPr>
              <a:t>GIC_TSP_Template_PassX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With X being the current pass number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Zip File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submitting the templates, you may encrypt the Zip files</a:t>
            </a:r>
          </a:p>
          <a:p>
            <a:r>
              <a:rPr lang="en-US" dirty="0" smtClean="0"/>
              <a:t>Do not encrypt the Excel file itself</a:t>
            </a:r>
          </a:p>
          <a:p>
            <a:r>
              <a:rPr lang="en-US" dirty="0" smtClean="0"/>
              <a:t>Zip up the Excel file and then encrypt the zip file to avoid possible corruption of the Excel file</a:t>
            </a:r>
          </a:p>
          <a:p>
            <a:r>
              <a:rPr lang="en-US" dirty="0" smtClean="0"/>
              <a:t>Send the password in a follow up email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1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all submissions to </a:t>
            </a:r>
            <a:r>
              <a:rPr lang="en-US" dirty="0" smtClean="0">
                <a:hlinkClick r:id="rId2"/>
              </a:rPr>
              <a:t>GMDData@ercot.com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questions, please call or email Eric Meier:</a:t>
            </a:r>
          </a:p>
          <a:p>
            <a:pPr lvl="1"/>
            <a:r>
              <a:rPr lang="en-US" dirty="0" smtClean="0">
                <a:hlinkClick r:id="rId3"/>
              </a:rPr>
              <a:t>Eric.Meier@ercot.com</a:t>
            </a:r>
            <a:endParaRPr lang="en-US" dirty="0" smtClean="0"/>
          </a:p>
          <a:p>
            <a:pPr lvl="1"/>
            <a:r>
              <a:rPr lang="en-US" dirty="0" smtClean="0"/>
              <a:t>512-248-6770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Template to Change the DC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are some important notes for how to use the template.</a:t>
            </a:r>
          </a:p>
          <a:p>
            <a:r>
              <a:rPr lang="en-US" dirty="0" smtClean="0"/>
              <a:t>All data in the following examples has been made up and does not represent any real information</a:t>
            </a:r>
          </a:p>
          <a:p>
            <a:r>
              <a:rPr lang="en-US" dirty="0" smtClean="0"/>
              <a:t>If information in a record is not changing, then nothing needs to be changed for that row</a:t>
            </a:r>
          </a:p>
          <a:p>
            <a:r>
              <a:rPr lang="en-US" dirty="0" smtClean="0"/>
              <a:t>The ID (ID1 for </a:t>
            </a:r>
            <a:r>
              <a:rPr lang="en-US" dirty="0" err="1" smtClean="0"/>
              <a:t>FixedShunt</a:t>
            </a:r>
            <a:r>
              <a:rPr lang="en-US" dirty="0" smtClean="0"/>
              <a:t>) column value is automatically generated by the database and should never be modified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8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Elements to the DC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adding elements:</a:t>
            </a:r>
          </a:p>
          <a:p>
            <a:r>
              <a:rPr lang="en-US" dirty="0" smtClean="0"/>
              <a:t>There must be a 1 in the Modification Column</a:t>
            </a:r>
          </a:p>
          <a:p>
            <a:r>
              <a:rPr lang="en-US" dirty="0" smtClean="0"/>
              <a:t>ID (ID1 for </a:t>
            </a:r>
            <a:r>
              <a:rPr lang="en-US" dirty="0" err="1" smtClean="0"/>
              <a:t>FixedShunts</a:t>
            </a:r>
            <a:r>
              <a:rPr lang="en-US" dirty="0" smtClean="0"/>
              <a:t>) must be blank</a:t>
            </a:r>
          </a:p>
          <a:p>
            <a:r>
              <a:rPr lang="en-US" dirty="0" smtClean="0"/>
              <a:t>Set SUM = TRUE if the element is in the SUM case</a:t>
            </a:r>
          </a:p>
          <a:p>
            <a:r>
              <a:rPr lang="en-US" dirty="0" smtClean="0"/>
              <a:t>Set MIN = TRUE if the element is in the MIN case</a:t>
            </a:r>
          </a:p>
          <a:p>
            <a:r>
              <a:rPr lang="en-US" dirty="0" smtClean="0"/>
              <a:t>Set both SUM and MIN to TRUE if the element is in both cases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4800600"/>
            <a:ext cx="9144000" cy="36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17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Elements in the DC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</a:t>
            </a:r>
            <a:r>
              <a:rPr lang="en-US" dirty="0" smtClean="0"/>
              <a:t>modifying </a:t>
            </a:r>
            <a:r>
              <a:rPr lang="en-US" dirty="0"/>
              <a:t>elements:</a:t>
            </a:r>
          </a:p>
          <a:p>
            <a:r>
              <a:rPr lang="en-US" dirty="0"/>
              <a:t>There must be a 1 in the Modification Column</a:t>
            </a:r>
          </a:p>
          <a:p>
            <a:r>
              <a:rPr lang="en-US" dirty="0"/>
              <a:t>ID (ID1 for </a:t>
            </a:r>
            <a:r>
              <a:rPr lang="en-US" dirty="0" err="1"/>
              <a:t>FixedShunts</a:t>
            </a:r>
            <a:r>
              <a:rPr lang="en-US" dirty="0"/>
              <a:t>) must </a:t>
            </a:r>
            <a:r>
              <a:rPr lang="en-US" dirty="0" smtClean="0"/>
              <a:t>be the ID (ID1) provided in the template</a:t>
            </a:r>
          </a:p>
          <a:p>
            <a:pPr lvl="1"/>
            <a:r>
              <a:rPr lang="en-US" dirty="0" smtClean="0"/>
              <a:t>This cannot be modified or edited</a:t>
            </a:r>
          </a:p>
          <a:p>
            <a:r>
              <a:rPr lang="en-US" dirty="0" smtClean="0"/>
              <a:t>SUM and MIN should already be set otherwise:	</a:t>
            </a:r>
          </a:p>
          <a:p>
            <a:pPr lvl="1"/>
            <a:r>
              <a:rPr lang="en-US" dirty="0" smtClean="0"/>
              <a:t>Set SUM = TRUE if the element is in the SUM case</a:t>
            </a:r>
          </a:p>
          <a:p>
            <a:pPr lvl="1"/>
            <a:r>
              <a:rPr lang="en-US" dirty="0" smtClean="0"/>
              <a:t>Set MIN = TRUE if the element is in the MIN case</a:t>
            </a:r>
          </a:p>
          <a:p>
            <a:pPr lvl="1"/>
            <a:r>
              <a:rPr lang="en-US" dirty="0" smtClean="0"/>
              <a:t>Set both SUM and MIN to TRUE if the element is in both cases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62600"/>
            <a:ext cx="9144000" cy="36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36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Elements to the DC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</a:t>
            </a:r>
            <a:r>
              <a:rPr lang="en-US" dirty="0" smtClean="0"/>
              <a:t>Deleting </a:t>
            </a:r>
            <a:r>
              <a:rPr lang="en-US" dirty="0"/>
              <a:t>elements:</a:t>
            </a:r>
          </a:p>
          <a:p>
            <a:r>
              <a:rPr lang="en-US" dirty="0"/>
              <a:t>There must be a </a:t>
            </a:r>
            <a:r>
              <a:rPr lang="en-US" dirty="0" smtClean="0"/>
              <a:t>Delete </a:t>
            </a:r>
            <a:r>
              <a:rPr lang="en-US" dirty="0"/>
              <a:t>in the </a:t>
            </a:r>
            <a:r>
              <a:rPr lang="en-US" dirty="0" smtClean="0"/>
              <a:t>Delete </a:t>
            </a:r>
            <a:r>
              <a:rPr lang="en-US" dirty="0"/>
              <a:t>Column</a:t>
            </a:r>
          </a:p>
          <a:p>
            <a:r>
              <a:rPr lang="en-US" dirty="0"/>
              <a:t>ID (ID1 for </a:t>
            </a:r>
            <a:r>
              <a:rPr lang="en-US" dirty="0" err="1"/>
              <a:t>FixedShunts</a:t>
            </a:r>
            <a:r>
              <a:rPr lang="en-US" dirty="0"/>
              <a:t>) must be the ID (ID1) provided in the template</a:t>
            </a:r>
          </a:p>
          <a:p>
            <a:pPr lvl="1"/>
            <a:r>
              <a:rPr lang="en-US" dirty="0"/>
              <a:t>This cannot be modified or edited</a:t>
            </a:r>
          </a:p>
          <a:p>
            <a:r>
              <a:rPr lang="en-US" dirty="0" smtClean="0"/>
              <a:t>No other info needs to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" y="4724400"/>
            <a:ext cx="9144000" cy="36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7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Building and General Updates</a:t>
            </a:r>
          </a:p>
          <a:p>
            <a:r>
              <a:rPr lang="en-US" dirty="0" smtClean="0"/>
              <a:t>Pass 1 Responses </a:t>
            </a:r>
          </a:p>
          <a:p>
            <a:r>
              <a:rPr lang="en-US" dirty="0" smtClean="0"/>
              <a:t>How to use the GIC template</a:t>
            </a:r>
          </a:p>
          <a:p>
            <a:r>
              <a:rPr lang="en-US" dirty="0" smtClean="0"/>
              <a:t>GIC Tool Updates</a:t>
            </a:r>
          </a:p>
          <a:p>
            <a:r>
              <a:rPr lang="en-US" dirty="0" smtClean="0"/>
              <a:t>Discussion Items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7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for Additions, Modifications, Deletions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ID is blank and MOD = 1 then</a:t>
            </a:r>
          </a:p>
          <a:p>
            <a:pPr lvl="1"/>
            <a:r>
              <a:rPr lang="en-US" dirty="0" smtClean="0"/>
              <a:t>Element is added to the case</a:t>
            </a:r>
          </a:p>
          <a:p>
            <a:r>
              <a:rPr lang="en-US" dirty="0" err="1" smtClean="0"/>
              <a:t>Elseif</a:t>
            </a:r>
            <a:r>
              <a:rPr lang="en-US" dirty="0" smtClean="0"/>
              <a:t> ID is populated and MOD = 1 then</a:t>
            </a:r>
          </a:p>
          <a:p>
            <a:pPr lvl="1"/>
            <a:r>
              <a:rPr lang="en-US" dirty="0" smtClean="0"/>
              <a:t>Element is modified based on submitted data</a:t>
            </a:r>
          </a:p>
          <a:p>
            <a:r>
              <a:rPr lang="en-US" dirty="0" err="1" smtClean="0"/>
              <a:t>Elseif</a:t>
            </a:r>
            <a:r>
              <a:rPr lang="en-US" dirty="0" smtClean="0"/>
              <a:t> ID is populated and Delete = Delete</a:t>
            </a:r>
          </a:p>
          <a:p>
            <a:pPr lvl="1"/>
            <a:r>
              <a:rPr lang="en-US" dirty="0" smtClean="0"/>
              <a:t>Element is deleted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3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Template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make changes to the Excel Sheet Names or delete any sheets</a:t>
            </a:r>
          </a:p>
          <a:p>
            <a:r>
              <a:rPr lang="en-US" dirty="0" smtClean="0"/>
              <a:t>If there are no changes to be made on a particular sheet, all the data (except the column titles in Row 1) can be deleted before submission</a:t>
            </a:r>
          </a:p>
          <a:p>
            <a:r>
              <a:rPr lang="en-US" dirty="0" smtClean="0"/>
              <a:t>You may modify the spreadsheet so it only contains changes from your company </a:t>
            </a:r>
          </a:p>
          <a:p>
            <a:pPr lvl="1"/>
            <a:r>
              <a:rPr lang="en-US" dirty="0" smtClean="0"/>
              <a:t>See the attached example template which only modifies the three substations on the sheet and nothing else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0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Example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2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139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GIC Tool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0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GIC Tools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Added code to prevent import of duplicate buses and stations</a:t>
            </a:r>
          </a:p>
          <a:p>
            <a:r>
              <a:rPr lang="en-US" dirty="0" smtClean="0"/>
              <a:t>The log will say if the addition was an attempted duplicate</a:t>
            </a:r>
          </a:p>
          <a:p>
            <a:r>
              <a:rPr lang="en-US" dirty="0"/>
              <a:t>Job Log was updated to allow it to show the success or failure of an </a:t>
            </a:r>
            <a:r>
              <a:rPr lang="en-US" dirty="0" smtClean="0"/>
              <a:t>import</a:t>
            </a:r>
            <a:endParaRPr lang="en-US" dirty="0"/>
          </a:p>
          <a:p>
            <a:r>
              <a:rPr lang="en-US" dirty="0" smtClean="0"/>
              <a:t>Validation is now possible to find duplicate </a:t>
            </a:r>
            <a:r>
              <a:rPr lang="en-US" dirty="0"/>
              <a:t>buses and stations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Ungrounded Stations and Underground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RG = 99 not 99999</a:t>
            </a:r>
          </a:p>
          <a:p>
            <a:r>
              <a:rPr lang="en-US" dirty="0" smtClean="0"/>
              <a:t>The validation rule (RG = 99) conflicted with the modeling details for substations (RG = 99999)</a:t>
            </a:r>
          </a:p>
          <a:p>
            <a:endParaRPr lang="en-US" dirty="0"/>
          </a:p>
          <a:p>
            <a:r>
              <a:rPr lang="en-US" dirty="0" smtClean="0"/>
              <a:t>For underground lines:</a:t>
            </a:r>
          </a:p>
          <a:p>
            <a:r>
              <a:rPr lang="en-US" dirty="0" smtClean="0"/>
              <a:t>Set INDVP = 0</a:t>
            </a:r>
          </a:p>
          <a:p>
            <a:r>
              <a:rPr lang="en-US" dirty="0" smtClean="0"/>
              <a:t>Set INDVQ = 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8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 Items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4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transformers that have an RE bus on one winding and a TSP bus on another winding</a:t>
            </a:r>
          </a:p>
          <a:p>
            <a:r>
              <a:rPr lang="en-US" dirty="0" smtClean="0"/>
              <a:t>The respective TSP should model the transformer (fill out any necessary information)</a:t>
            </a:r>
            <a:endParaRPr lang="en-US" dirty="0"/>
          </a:p>
          <a:p>
            <a:r>
              <a:rPr lang="en-US" dirty="0" smtClean="0"/>
              <a:t>If the respective TSP does not own the transformer, please notify the ERCOT Modeler at GMDData@ercot.com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5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dirty="0" smtClean="0"/>
              <a:t>If you have any questions, please reach out to: Eric.Meier@ercot.com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88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Building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227" y="2057400"/>
            <a:ext cx="7984173" cy="271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55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Pass 1 concluded on 4/5/19</a:t>
            </a:r>
          </a:p>
          <a:p>
            <a:r>
              <a:rPr lang="en-US" sz="2400" dirty="0" smtClean="0"/>
              <a:t>Pass 2 begins on 4/15/19 to update the transformer table</a:t>
            </a:r>
          </a:p>
          <a:p>
            <a:r>
              <a:rPr lang="en-US" sz="2400" dirty="0" smtClean="0"/>
              <a:t>Updated Documents:</a:t>
            </a:r>
          </a:p>
          <a:p>
            <a:pPr lvl="1"/>
            <a:r>
              <a:rPr lang="en-US" sz="2000" dirty="0" smtClean="0"/>
              <a:t>Contact List</a:t>
            </a:r>
          </a:p>
          <a:p>
            <a:pPr lvl="1"/>
            <a:r>
              <a:rPr lang="en-US" sz="2000" dirty="0" smtClean="0"/>
              <a:t>GIC Modeling Expectations</a:t>
            </a:r>
          </a:p>
          <a:p>
            <a:pPr lvl="2"/>
            <a:r>
              <a:rPr lang="en-US" sz="2000" dirty="0" smtClean="0"/>
              <a:t>Ungrounded Station RG value, fixed missing branch table explanations,</a:t>
            </a:r>
            <a:r>
              <a:rPr lang="en-US" sz="2000" dirty="0"/>
              <a:t> </a:t>
            </a:r>
            <a:r>
              <a:rPr lang="en-US" sz="2000" dirty="0" smtClean="0"/>
              <a:t>underground cables</a:t>
            </a:r>
          </a:p>
          <a:p>
            <a:r>
              <a:rPr lang="en-US" sz="2400" dirty="0" smtClean="0"/>
              <a:t>Once Pass 2 is completed we will be able to run the GIC flows and distribute the results</a:t>
            </a:r>
          </a:p>
          <a:p>
            <a:r>
              <a:rPr lang="en-US" sz="2400" dirty="0" smtClean="0"/>
              <a:t>New 6.9(2) generators and submitted </a:t>
            </a:r>
            <a:r>
              <a:rPr lang="en-US" sz="2400" dirty="0" err="1" smtClean="0"/>
              <a:t>Idevs</a:t>
            </a:r>
            <a:r>
              <a:rPr lang="en-US" sz="2400" dirty="0" smtClean="0"/>
              <a:t> have been incorporated</a:t>
            </a:r>
          </a:p>
          <a:p>
            <a:r>
              <a:rPr lang="en-US" sz="2400" dirty="0" smtClean="0"/>
              <a:t>MIS GIC links have been updated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GIC Modeling Expectations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Added descriptions for branch RLNSHI and RLNSHJ fields which are in the provided template but did not exist in the GIC Modeling Expectations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Added how to model underground cables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Changed the substation RG value to be 99 and not 99999 when the station is ungrounded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PSSE Version has been changed to version 34.5.1 per the request of ERCOT Planning.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9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 Postings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new structure to the MIS Links for GIC Models and Planning Studies</a:t>
            </a:r>
          </a:p>
          <a:p>
            <a:r>
              <a:rPr lang="en-US" dirty="0" smtClean="0"/>
              <a:t>GIC Case Build Pass File – Will contain all the information needed for each pass</a:t>
            </a:r>
          </a:p>
          <a:p>
            <a:r>
              <a:rPr lang="en-US" dirty="0" smtClean="0"/>
              <a:t>GIC Documentation – Modeling Expectations, Contact List</a:t>
            </a:r>
          </a:p>
          <a:p>
            <a:r>
              <a:rPr lang="en-US" dirty="0" smtClean="0"/>
              <a:t>GIC System Model – Completed GIC Models</a:t>
            </a:r>
          </a:p>
          <a:p>
            <a:r>
              <a:rPr lang="en-US" dirty="0" smtClean="0"/>
              <a:t>GMD Planning Studies – GIC Study material (for ERCOT Planning)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4572000"/>
            <a:ext cx="3124200" cy="177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84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1 Responses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131" y="872640"/>
            <a:ext cx="6089738" cy="511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83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Data Issues From Pass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There are 84 buses without stations</a:t>
            </a:r>
          </a:p>
          <a:p>
            <a:pPr lvl="1"/>
            <a:r>
              <a:rPr lang="en-US" sz="2000" dirty="0" smtClean="0"/>
              <a:t>Some of these are due to imports which tried to duplicate buses</a:t>
            </a:r>
          </a:p>
          <a:p>
            <a:r>
              <a:rPr lang="en-US" sz="2400" dirty="0" smtClean="0"/>
              <a:t>There is one set of duplicate stations</a:t>
            </a:r>
          </a:p>
          <a:p>
            <a:r>
              <a:rPr lang="en-US" sz="2400" dirty="0" smtClean="0"/>
              <a:t>There are 14 buses with a station, but the station doesn’t exist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652925"/>
            <a:ext cx="5556794" cy="361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26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Data Issues From Pass 1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Duplicate station: AEP</a:t>
            </a:r>
          </a:p>
          <a:p>
            <a:r>
              <a:rPr lang="en-US" dirty="0" smtClean="0"/>
              <a:t>Buses whose stations don’t exist: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133600"/>
            <a:ext cx="6096000" cy="366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3687</TotalTime>
  <Words>958</Words>
  <Application>Microsoft Office PowerPoint</Application>
  <PresentationFormat>On-screen Show (4:3)</PresentationFormat>
  <Paragraphs>145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1_Custom Design</vt:lpstr>
      <vt:lpstr>Office Theme</vt:lpstr>
      <vt:lpstr>PowerPoint Presentation</vt:lpstr>
      <vt:lpstr>Agenda</vt:lpstr>
      <vt:lpstr>Model Building Schedule</vt:lpstr>
      <vt:lpstr>General Update</vt:lpstr>
      <vt:lpstr>GIC Modeling Expectations Update</vt:lpstr>
      <vt:lpstr>MIS Postings Updates</vt:lpstr>
      <vt:lpstr>Pass 1 Responses</vt:lpstr>
      <vt:lpstr>Remaining Data Issues From Pass 1</vt:lpstr>
      <vt:lpstr>Remaining Data Issues From Pass 1 Cont.</vt:lpstr>
      <vt:lpstr>Thoughts on the model build so far?</vt:lpstr>
      <vt:lpstr>PowerPoint Presentation</vt:lpstr>
      <vt:lpstr>How to use the GIC Template</vt:lpstr>
      <vt:lpstr>Template Naming</vt:lpstr>
      <vt:lpstr>Zip File Encryption</vt:lpstr>
      <vt:lpstr>PowerPoint Presentation</vt:lpstr>
      <vt:lpstr>Using the Template to Change the DC Model</vt:lpstr>
      <vt:lpstr>Adding Elements to the DC Model</vt:lpstr>
      <vt:lpstr>Modifying Elements in the DC Model</vt:lpstr>
      <vt:lpstr>Deleting Elements to the DC Model</vt:lpstr>
      <vt:lpstr>Logic for Additions, Modifications, Deletions</vt:lpstr>
      <vt:lpstr>Other Template Info</vt:lpstr>
      <vt:lpstr>Review Example Template</vt:lpstr>
      <vt:lpstr>PowerPoint Presentation</vt:lpstr>
      <vt:lpstr>GIC Tool Updates</vt:lpstr>
      <vt:lpstr>GIC Tools Updates</vt:lpstr>
      <vt:lpstr>Ungrounded Stations and Underground Lines</vt:lpstr>
      <vt:lpstr>Discussion Items</vt:lpstr>
      <vt:lpstr>Transformers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Meier, Eric</cp:lastModifiedBy>
  <cp:revision>66</cp:revision>
  <cp:lastPrinted>2016-01-21T20:53:15Z</cp:lastPrinted>
  <dcterms:created xsi:type="dcterms:W3CDTF">2016-01-21T15:20:31Z</dcterms:created>
  <dcterms:modified xsi:type="dcterms:W3CDTF">2019-04-12T18:49:38Z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