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04" r:id="rId8"/>
    <p:sldId id="305" r:id="rId9"/>
    <p:sldId id="306" r:id="rId10"/>
    <p:sldId id="307" r:id="rId11"/>
    <p:sldId id="301" r:id="rId12"/>
    <p:sldId id="311" r:id="rId13"/>
    <p:sldId id="30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542" autoAdjust="0"/>
  </p:normalViewPr>
  <p:slideViewPr>
    <p:cSldViewPr showGuides="1">
      <p:cViewPr varScale="1">
        <p:scale>
          <a:sx n="90" d="100"/>
          <a:sy n="90" d="100"/>
        </p:scale>
        <p:origin x="4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8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50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17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8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181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Supply Analysis Working Group Meeting:</a:t>
            </a:r>
          </a:p>
          <a:p>
            <a:r>
              <a:rPr lang="en-US" b="1" dirty="0" smtClean="0"/>
              <a:t>- NERC </a:t>
            </a:r>
            <a:r>
              <a:rPr lang="en-US" b="1" dirty="0" smtClean="0"/>
              <a:t>2019 Reliability Assessment </a:t>
            </a:r>
            <a:r>
              <a:rPr lang="en-US" b="1" dirty="0" smtClean="0"/>
              <a:t>Schedule</a:t>
            </a:r>
          </a:p>
          <a:p>
            <a:r>
              <a:rPr lang="en-US" b="1" dirty="0" smtClean="0"/>
              <a:t>- Distributed Generation in the CDR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April 12,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NERC Reliability Assessment Preparation Schedules for 2019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782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Summer Reliability Assessment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95178" y="5110709"/>
            <a:ext cx="8305800" cy="1055958"/>
          </a:xfrm>
        </p:spPr>
        <p:txBody>
          <a:bodyPr/>
          <a:lstStyle/>
          <a:p>
            <a:r>
              <a:rPr lang="en-US" sz="1800" dirty="0" smtClean="0"/>
              <a:t>Based on preliminary summer SARA report</a:t>
            </a:r>
          </a:p>
          <a:p>
            <a:r>
              <a:rPr lang="en-US" sz="1800" dirty="0" smtClean="0"/>
              <a:t>Uses13.75% reference reserve margin</a:t>
            </a:r>
          </a:p>
          <a:p>
            <a:r>
              <a:rPr lang="en-US" sz="1800" dirty="0" smtClean="0"/>
              <a:t>New feature − Incorporates “SARA-style” extreme scenarios</a:t>
            </a:r>
            <a:endParaRPr lang="en-US" sz="1800" dirty="0"/>
          </a:p>
        </p:txBody>
      </p:sp>
      <p:grpSp>
        <p:nvGrpSpPr>
          <p:cNvPr id="8" name="Group 7"/>
          <p:cNvGrpSpPr/>
          <p:nvPr/>
        </p:nvGrpSpPr>
        <p:grpSpPr>
          <a:xfrm>
            <a:off x="395178" y="937644"/>
            <a:ext cx="7168118" cy="4027761"/>
            <a:chOff x="395178" y="937644"/>
            <a:chExt cx="7168118" cy="402776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61907" y="937644"/>
              <a:ext cx="6101389" cy="4027761"/>
            </a:xfrm>
            <a:prstGeom prst="rect">
              <a:avLst/>
            </a:prstGeom>
          </p:spPr>
        </p:pic>
        <p:sp>
          <p:nvSpPr>
            <p:cNvPr id="7" name="Right Arrow 6"/>
            <p:cNvSpPr/>
            <p:nvPr/>
          </p:nvSpPr>
          <p:spPr>
            <a:xfrm>
              <a:off x="395178" y="2004235"/>
              <a:ext cx="1072119" cy="762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Next Milestone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38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Long Term Reliability Assessment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08" y="1066800"/>
            <a:ext cx="7813184" cy="44958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95178" y="2209800"/>
            <a:ext cx="308330" cy="281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" name="Right Arrow 5"/>
          <p:cNvSpPr/>
          <p:nvPr/>
        </p:nvSpPr>
        <p:spPr>
          <a:xfrm>
            <a:off x="382761" y="3700132"/>
            <a:ext cx="308330" cy="281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2161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Long Term Reliability Assessment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81000" y="3979860"/>
            <a:ext cx="8305800" cy="1430339"/>
          </a:xfrm>
        </p:spPr>
        <p:txBody>
          <a:bodyPr/>
          <a:lstStyle/>
          <a:p>
            <a:r>
              <a:rPr lang="en-US" sz="1800" dirty="0" smtClean="0"/>
              <a:t>Will be based on May CDR </a:t>
            </a:r>
            <a:r>
              <a:rPr lang="en-US" sz="1800" dirty="0" smtClean="0"/>
              <a:t>report with any significant post-release adjustments</a:t>
            </a:r>
            <a:endParaRPr lang="en-US" sz="1800" dirty="0" smtClean="0"/>
          </a:p>
          <a:p>
            <a:r>
              <a:rPr lang="en-US" sz="1800" dirty="0" smtClean="0"/>
              <a:t>Will use 13.75% reference reserve </a:t>
            </a:r>
            <a:r>
              <a:rPr lang="en-US" sz="1800" dirty="0" smtClean="0"/>
              <a:t>margin unless directed otherwise by the PUCT</a:t>
            </a: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09" y="1008060"/>
            <a:ext cx="7895591" cy="27257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81000" y="3462667"/>
            <a:ext cx="308330" cy="281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872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Distributed Generation </a:t>
            </a:r>
            <a:r>
              <a:rPr lang="en-US" sz="3200" dirty="0" smtClean="0"/>
              <a:t>in the CDR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890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Treatment of DG in the CDR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775014"/>
            <a:ext cx="8458200" cy="5473386"/>
          </a:xfrm>
        </p:spPr>
        <p:txBody>
          <a:bodyPr/>
          <a:lstStyle/>
          <a:p>
            <a:r>
              <a:rPr lang="en-US" sz="2400" dirty="0"/>
              <a:t>DG currently in the CDR: </a:t>
            </a:r>
          </a:p>
          <a:p>
            <a:pPr lvl="1"/>
            <a:r>
              <a:rPr lang="en-US" sz="2200" dirty="0"/>
              <a:t>Registered renewables - itemized by unit like other Resources, and assigned the </a:t>
            </a:r>
            <a:r>
              <a:rPr lang="en-US" sz="2200" dirty="0" smtClean="0"/>
              <a:t>generic solar capacity </a:t>
            </a:r>
            <a:r>
              <a:rPr lang="en-US" sz="2200" dirty="0"/>
              <a:t>contribution percentage</a:t>
            </a:r>
          </a:p>
          <a:p>
            <a:pPr lvl="1"/>
            <a:r>
              <a:rPr lang="en-US" sz="2200" dirty="0"/>
              <a:t>DG participating in ERS - not identified separately</a:t>
            </a:r>
          </a:p>
          <a:p>
            <a:pPr lvl="1"/>
            <a:r>
              <a:rPr lang="en-US" sz="2200" dirty="0" smtClean="0"/>
              <a:t>Unregistered </a:t>
            </a:r>
            <a:r>
              <a:rPr lang="en-US" sz="2200" dirty="0"/>
              <a:t>DG embedded in the Long Term Load </a:t>
            </a:r>
            <a:r>
              <a:rPr lang="en-US" sz="2200" dirty="0" smtClean="0"/>
              <a:t>Forecast (historical contribution plus growth based on 2013-2018 trend)</a:t>
            </a:r>
            <a:endParaRPr lang="en-US" sz="2200" dirty="0"/>
          </a:p>
          <a:p>
            <a:r>
              <a:rPr lang="en-US" sz="2400" dirty="0"/>
              <a:t>DG currently </a:t>
            </a:r>
            <a:r>
              <a:rPr lang="en-US" sz="2400" u="sng" dirty="0"/>
              <a:t>not</a:t>
            </a:r>
            <a:r>
              <a:rPr lang="en-US" sz="2400" dirty="0"/>
              <a:t> in the CDR: </a:t>
            </a:r>
          </a:p>
          <a:p>
            <a:pPr lvl="1"/>
            <a:r>
              <a:rPr lang="en-US" sz="2200" dirty="0"/>
              <a:t>Registered fossil fuel DG; presumed to be used for </a:t>
            </a:r>
            <a:r>
              <a:rPr lang="en-US" sz="2200" dirty="0" smtClean="0"/>
              <a:t>emergency/standby </a:t>
            </a:r>
            <a:r>
              <a:rPr lang="en-US" sz="2200" dirty="0"/>
              <a:t>service </a:t>
            </a:r>
            <a:r>
              <a:rPr lang="en-US" sz="2200" dirty="0" smtClean="0"/>
              <a:t>or </a:t>
            </a:r>
            <a:r>
              <a:rPr lang="en-US" sz="2200" dirty="0" smtClean="0"/>
              <a:t>has limited or no </a:t>
            </a:r>
            <a:r>
              <a:rPr lang="en-US" sz="2200" dirty="0" smtClean="0"/>
              <a:t>response to </a:t>
            </a:r>
            <a:r>
              <a:rPr lang="en-US" sz="2200" dirty="0" smtClean="0"/>
              <a:t>price</a:t>
            </a:r>
            <a:endParaRPr lang="en-US" sz="2200" dirty="0"/>
          </a:p>
          <a:p>
            <a:pPr lvl="1"/>
            <a:r>
              <a:rPr lang="en-US" sz="2200" dirty="0" smtClean="0"/>
              <a:t>Unregistered </a:t>
            </a:r>
            <a:r>
              <a:rPr lang="en-US" sz="2200" dirty="0"/>
              <a:t>DG </a:t>
            </a:r>
            <a:r>
              <a:rPr lang="en-US" sz="2200" dirty="0" smtClean="0"/>
              <a:t>growth expectations not factored into the Load Forecast</a:t>
            </a: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2"/>
            <a:endParaRPr lang="en-US" sz="1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09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Issues for Discussion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04800" y="775014"/>
            <a:ext cx="8458200" cy="5473386"/>
          </a:xfrm>
        </p:spPr>
        <p:txBody>
          <a:bodyPr/>
          <a:lstStyle/>
          <a:p>
            <a:r>
              <a:rPr lang="en-US" sz="2400" dirty="0" smtClean="0"/>
              <a:t>CDR data organization approaches</a:t>
            </a:r>
          </a:p>
          <a:p>
            <a:pPr lvl="1"/>
            <a:r>
              <a:rPr lang="en-US" sz="2000" dirty="0" smtClean="0"/>
              <a:t>Level of disaggregation in Summary and Capacity Details tabs</a:t>
            </a:r>
          </a:p>
          <a:p>
            <a:pPr lvl="1"/>
            <a:r>
              <a:rPr lang="en-US" sz="2000" dirty="0" smtClean="0"/>
              <a:t>Naming conventions (NPRR889, Registered vs. Unregistered)</a:t>
            </a:r>
          </a:p>
          <a:p>
            <a:r>
              <a:rPr lang="en-US" sz="2400" dirty="0" smtClean="0"/>
              <a:t>Forecasting of incremental DG capacity not captured in the Load Forecast</a:t>
            </a:r>
          </a:p>
          <a:p>
            <a:pPr lvl="1"/>
            <a:r>
              <a:rPr lang="en-US" sz="2000" dirty="0" smtClean="0"/>
              <a:t>Point estimates vs</a:t>
            </a:r>
            <a:r>
              <a:rPr lang="en-US" sz="2000" dirty="0"/>
              <a:t>. Supplemental </a:t>
            </a:r>
            <a:r>
              <a:rPr lang="en-US" sz="2000" dirty="0" smtClean="0"/>
              <a:t>tab </a:t>
            </a:r>
            <a:r>
              <a:rPr lang="en-US" sz="2000" dirty="0" smtClean="0"/>
              <a:t>scenarios</a:t>
            </a:r>
          </a:p>
          <a:p>
            <a:pPr lvl="1"/>
            <a:r>
              <a:rPr lang="en-US" sz="2000" dirty="0" smtClean="0"/>
              <a:t>Reconcile with embedded amounts in the Load Forecast</a:t>
            </a:r>
            <a:endParaRPr lang="en-US" sz="2000" dirty="0" smtClean="0"/>
          </a:p>
          <a:p>
            <a:r>
              <a:rPr lang="en-US" sz="2400" dirty="0" smtClean="0"/>
              <a:t>Appropriate peak average capacity </a:t>
            </a:r>
            <a:r>
              <a:rPr lang="en-US" sz="2400" dirty="0"/>
              <a:t>contributions for </a:t>
            </a:r>
            <a:r>
              <a:rPr lang="en-US" sz="2400" dirty="0" smtClean="0"/>
              <a:t>Registered </a:t>
            </a:r>
            <a:r>
              <a:rPr lang="en-US" sz="2400" dirty="0"/>
              <a:t>fossil fuel </a:t>
            </a:r>
            <a:r>
              <a:rPr lang="en-US" sz="2400" dirty="0" smtClean="0"/>
              <a:t>DG and Unregistered DG (if broken out separately)</a:t>
            </a:r>
          </a:p>
          <a:p>
            <a:r>
              <a:rPr lang="en-US" sz="2400" dirty="0" smtClean="0"/>
              <a:t>Scope of a new NPRR</a:t>
            </a:r>
            <a:endParaRPr lang="en-US" sz="2000" dirty="0" smtClean="0"/>
          </a:p>
          <a:p>
            <a:r>
              <a:rPr lang="en-US" sz="2400" dirty="0" smtClean="0"/>
              <a:t>Others?</a:t>
            </a:r>
            <a:endParaRPr lang="en-US" sz="2200" dirty="0" smtClean="0"/>
          </a:p>
          <a:p>
            <a:pPr lvl="2"/>
            <a:endParaRPr lang="en-US" sz="1800" dirty="0" smtClean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93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14757</TotalTime>
  <Words>281</Words>
  <Application>Microsoft Office PowerPoint</Application>
  <PresentationFormat>On-screen Show (4:3)</PresentationFormat>
  <Paragraphs>48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NERC Reliability Assessment Preparation Schedules for 2019</vt:lpstr>
      <vt:lpstr>Summer Reliability Assessment</vt:lpstr>
      <vt:lpstr>Long Term Reliability Assessment</vt:lpstr>
      <vt:lpstr>Long Term Reliability Assessment</vt:lpstr>
      <vt:lpstr>Distributed Generation in the CDR</vt:lpstr>
      <vt:lpstr>Treatment of DG in the CDR Report</vt:lpstr>
      <vt:lpstr>Issues for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175</cp:revision>
  <cp:lastPrinted>2016-01-21T20:53:15Z</cp:lastPrinted>
  <dcterms:created xsi:type="dcterms:W3CDTF">2016-01-21T15:20:31Z</dcterms:created>
  <dcterms:modified xsi:type="dcterms:W3CDTF">2019-04-10T20:48:30Z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